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Lst>
  <p:notesMasterIdLst>
    <p:notesMasterId r:id="rId17"/>
  </p:notesMasterIdLst>
  <p:sldIdLst>
    <p:sldId id="285" r:id="rId6"/>
    <p:sldId id="3738" r:id="rId7"/>
    <p:sldId id="3748" r:id="rId8"/>
    <p:sldId id="3745" r:id="rId9"/>
    <p:sldId id="3759" r:id="rId10"/>
    <p:sldId id="3760" r:id="rId11"/>
    <p:sldId id="3335" r:id="rId12"/>
    <p:sldId id="3764" r:id="rId13"/>
    <p:sldId id="3763" r:id="rId14"/>
    <p:sldId id="3750" r:id="rId15"/>
    <p:sldId id="279" r:id="rId16"/>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E5E320-2282-4361-E892-50530DBAF171}" name="Annick Bédard" initials="AB" userId="S::annick.bedard@msss.gouv.qc.ca::697a5e48-ebd7-4365-8150-190829f32562" providerId="AD"/>
  <p188:author id="{9E3D2CE4-7C29-1814-F995-DE3A7A0AB7DE}" name="Katleen Busque (MSSS)" initials="KB" userId="S::katleen.busque@msss.gouv.qc.ca::1434b156-bb9a-4416-b2c9-b70f204b21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6B1"/>
    <a:srgbClr val="C5DFF1"/>
    <a:srgbClr val="EDF6FB"/>
    <a:srgbClr val="DEF1F8"/>
    <a:srgbClr val="FFFFFF"/>
    <a:srgbClr val="EEF7FC"/>
    <a:srgbClr val="D4E7F4"/>
    <a:srgbClr val="CAE2F2"/>
    <a:srgbClr val="EFF6F7"/>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6040D6-C404-47AF-A199-DC06274595C9}" v="11" dt="2025-02-10T21:31:29.50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29" autoAdjust="0"/>
    <p:restoredTop sz="96283" autoAdjust="0"/>
  </p:normalViewPr>
  <p:slideViewPr>
    <p:cSldViewPr snapToGrid="0">
      <p:cViewPr varScale="1">
        <p:scale>
          <a:sx n="115" d="100"/>
          <a:sy n="115" d="100"/>
        </p:scale>
        <p:origin x="984" y="12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1927F-BC72-4FE1-8FA1-86BEB2E24B63}" type="doc">
      <dgm:prSet loTypeId="urn:microsoft.com/office/officeart/2005/8/layout/process4" loCatId="process" qsTypeId="urn:microsoft.com/office/officeart/2005/8/quickstyle/simple1" qsCatId="simple" csTypeId="urn:microsoft.com/office/officeart/2005/8/colors/accent1_1" csCatId="accent1" phldr="1"/>
      <dgm:spPr/>
      <dgm:t>
        <a:bodyPr/>
        <a:lstStyle/>
        <a:p>
          <a:endParaRPr lang="en-US"/>
        </a:p>
      </dgm:t>
    </dgm:pt>
    <dgm:pt modelId="{4E2B3CA5-B654-4C8C-8C71-D56859AA7DE3}">
      <dgm:prSet custT="1"/>
      <dgm:spPr/>
      <dgm:t>
        <a:bodyPr/>
        <a:lstStyle/>
        <a:p>
          <a:pPr marL="0" algn="ctr"/>
          <a:r>
            <a:rPr lang="fr-CA" sz="1800" b="1" dirty="0">
              <a:solidFill>
                <a:schemeClr val="accent1"/>
              </a:solidFill>
              <a:latin typeface="+mn-lt"/>
              <a:cs typeface="Arial" panose="020B0604020202020204" pitchFamily="34" charset="0"/>
            </a:rPr>
            <a:t>Obligation de déclaration prévues par 2 lois: </a:t>
          </a:r>
        </a:p>
        <a:p>
          <a:pPr marL="3590925" indent="-3590925" algn="l"/>
          <a:r>
            <a:rPr lang="fr-CA" sz="1800" b="1" dirty="0">
              <a:solidFill>
                <a:schemeClr val="accent1"/>
              </a:solidFill>
              <a:latin typeface="+mn-lt"/>
              <a:cs typeface="Arial" panose="020B0604020202020204" pitchFamily="34" charset="0"/>
            </a:rPr>
            <a:t>                                                           </a:t>
          </a:r>
          <a:r>
            <a:rPr lang="fr-CA" sz="1800" b="0" dirty="0">
              <a:solidFill>
                <a:schemeClr val="accent1"/>
              </a:solidFill>
              <a:latin typeface="+mn-lt"/>
              <a:cs typeface="Arial" panose="020B0604020202020204" pitchFamily="34" charset="0"/>
            </a:rPr>
            <a:t>* Loi concernant les soins de fin de vie</a:t>
          </a:r>
        </a:p>
        <a:p>
          <a:pPr marL="3590925" indent="-3590925" algn="l"/>
          <a:r>
            <a:rPr lang="fr-CA" sz="1800" b="0" dirty="0">
              <a:solidFill>
                <a:schemeClr val="accent1"/>
              </a:solidFill>
              <a:latin typeface="+mn-lt"/>
              <a:cs typeface="Arial" panose="020B0604020202020204" pitchFamily="34" charset="0"/>
            </a:rPr>
            <a:t>                                                           * Code criminel</a:t>
          </a:r>
        </a:p>
      </dgm:t>
    </dgm:pt>
    <dgm:pt modelId="{B5042364-094B-4541-93EE-2FA54FF79E0E}" type="parTrans" cxnId="{445DC8FF-520C-4155-86C6-41CF3B1F6BE8}">
      <dgm:prSet/>
      <dgm:spPr/>
      <dgm:t>
        <a:bodyPr/>
        <a:lstStyle/>
        <a:p>
          <a:endParaRPr lang="en-US"/>
        </a:p>
      </dgm:t>
    </dgm:pt>
    <dgm:pt modelId="{F2ABC017-383F-4A09-8AF9-B384DD587FEE}" type="sibTrans" cxnId="{445DC8FF-520C-4155-86C6-41CF3B1F6BE8}">
      <dgm:prSet/>
      <dgm:spPr>
        <a:solidFill>
          <a:srgbClr val="005DA1"/>
        </a:solidFill>
      </dgm:spPr>
      <dgm:t>
        <a:bodyPr/>
        <a:lstStyle/>
        <a:p>
          <a:endParaRPr lang="en-US"/>
        </a:p>
      </dgm:t>
    </dgm:pt>
    <dgm:pt modelId="{2507A4CB-6E59-41D0-ADB3-1467575BE257}">
      <dgm:prSet custT="1"/>
      <dgm:spPr/>
      <dgm:t>
        <a:bodyPr/>
        <a:lstStyle/>
        <a:p>
          <a:r>
            <a:rPr lang="fr-CA" sz="1800" b="1" dirty="0">
              <a:solidFill>
                <a:schemeClr val="accent1"/>
              </a:solidFill>
              <a:effectLst/>
              <a:latin typeface="+mn-lt"/>
              <a:ea typeface="Calibri" panose="020F0502020204030204" pitchFamily="34" charset="0"/>
              <a:cs typeface="Arial" panose="020B0604020202020204" pitchFamily="34" charset="0"/>
            </a:rPr>
            <a:t>Renseignements à transmettre déterminés par règlement</a:t>
          </a:r>
        </a:p>
        <a:p>
          <a:pPr>
            <a:buClrTx/>
            <a:buSzTx/>
            <a:buFontTx/>
            <a:buNone/>
          </a:pPr>
          <a:r>
            <a:rPr lang="fr-CA" sz="1400" b="0" dirty="0">
              <a:solidFill>
                <a:schemeClr val="accent1"/>
              </a:solidFill>
              <a:effectLst/>
              <a:latin typeface="+mn-lt"/>
              <a:ea typeface="Calibri" panose="020F0502020204030204" pitchFamily="34" charset="0"/>
              <a:cs typeface="Arial" panose="020B0604020202020204" pitchFamily="34" charset="0"/>
            </a:rPr>
            <a:t>* </a:t>
          </a:r>
          <a:r>
            <a:rPr lang="fr-CA" sz="1400" dirty="0">
              <a:solidFill>
                <a:schemeClr val="accent1"/>
              </a:solidFill>
            </a:rPr>
            <a:t>Règlement sur la procédure suivie par la Commission sur les soins de fin de vie afin de vérifier le respect des conditions relatives à l’administration de l’aide médicale à mourir et sur les renseignements devant lui être transmis par un professionnel compétent et par un pharmacien </a:t>
          </a:r>
          <a:r>
            <a:rPr lang="fr-CA" sz="1400" b="0" dirty="0">
              <a:solidFill>
                <a:schemeClr val="accent1"/>
              </a:solidFill>
              <a:effectLst/>
              <a:latin typeface="+mn-lt"/>
              <a:ea typeface="Calibri" panose="020F0502020204030204" pitchFamily="34" charset="0"/>
              <a:cs typeface="Arial" panose="020B0604020202020204" pitchFamily="34" charset="0"/>
            </a:rPr>
            <a:t>(Québec)</a:t>
          </a:r>
        </a:p>
        <a:p>
          <a:pPr>
            <a:buClrTx/>
            <a:buSzTx/>
            <a:buFontTx/>
            <a:buNone/>
          </a:pPr>
          <a:r>
            <a:rPr lang="fr-CA" sz="1400" dirty="0">
              <a:solidFill>
                <a:schemeClr val="accent1"/>
              </a:solidFill>
              <a:effectLst/>
              <a:latin typeface="+mn-lt"/>
              <a:ea typeface="Calibri" panose="020F0502020204030204" pitchFamily="34" charset="0"/>
              <a:cs typeface="Arial" panose="020B0604020202020204" pitchFamily="34" charset="0"/>
            </a:rPr>
            <a:t>* Règlement sur la surveillance de l’aide médicale à mourir (Canada)</a:t>
          </a:r>
          <a:endParaRPr lang="fr-CA" sz="1400" b="1" dirty="0">
            <a:solidFill>
              <a:schemeClr val="accent1"/>
            </a:solidFill>
            <a:effectLst/>
            <a:latin typeface="+mn-lt"/>
            <a:ea typeface="Calibri" panose="020F0502020204030204" pitchFamily="34" charset="0"/>
            <a:cs typeface="Arial" panose="020B0604020202020204" pitchFamily="34" charset="0"/>
          </a:endParaRPr>
        </a:p>
      </dgm:t>
    </dgm:pt>
    <dgm:pt modelId="{329A004C-6D8E-4523-90D3-998D0CCA7107}" type="parTrans" cxnId="{674A34C5-3782-4E3C-B634-37F834E87E43}">
      <dgm:prSet/>
      <dgm:spPr/>
      <dgm:t>
        <a:bodyPr/>
        <a:lstStyle/>
        <a:p>
          <a:endParaRPr lang="en-US"/>
        </a:p>
      </dgm:t>
    </dgm:pt>
    <dgm:pt modelId="{AD9C44EF-1A35-4672-A767-72EDB0F2433F}" type="sibTrans" cxnId="{674A34C5-3782-4E3C-B634-37F834E87E43}">
      <dgm:prSet/>
      <dgm:spPr>
        <a:solidFill>
          <a:srgbClr val="005DA1"/>
        </a:solidFill>
      </dgm:spPr>
      <dgm:t>
        <a:bodyPr/>
        <a:lstStyle/>
        <a:p>
          <a:endParaRPr lang="en-US"/>
        </a:p>
      </dgm:t>
    </dgm:pt>
    <dgm:pt modelId="{823C9CDF-3382-465E-B5EE-93C061D5E362}">
      <dgm:prSet custT="1"/>
      <dgm:spPr/>
      <dgm:t>
        <a:bodyPr/>
        <a:lstStyle/>
        <a:p>
          <a:r>
            <a:rPr lang="fr-CA" sz="1800" b="1" dirty="0">
              <a:solidFill>
                <a:schemeClr val="accent1"/>
              </a:solidFill>
              <a:latin typeface="+mn-lt"/>
              <a:ea typeface="Calibri" panose="020F0502020204030204" pitchFamily="34" charset="0"/>
              <a:cs typeface="Arial" panose="020B0604020202020204" pitchFamily="34" charset="0"/>
            </a:rPr>
            <a:t>Moyen au Québec = Formulaire électronique (sur SAFIR)</a:t>
          </a:r>
          <a:endParaRPr lang="fr-CA" sz="1800" b="1" dirty="0">
            <a:solidFill>
              <a:schemeClr val="accent1"/>
            </a:solidFill>
            <a:highlight>
              <a:srgbClr val="FFFF00"/>
            </a:highlight>
            <a:latin typeface="+mn-lt"/>
            <a:ea typeface="Calibri" panose="020F0502020204030204" pitchFamily="34" charset="0"/>
            <a:cs typeface="Arial" panose="020B0604020202020204" pitchFamily="34" charset="0"/>
          </a:endParaRPr>
        </a:p>
      </dgm:t>
    </dgm:pt>
    <dgm:pt modelId="{35D8403E-6D84-4911-8925-72EDC119ED1F}" type="parTrans" cxnId="{6C8FE45C-4806-4ED3-A288-A129FAEBD9A2}">
      <dgm:prSet/>
      <dgm:spPr/>
      <dgm:t>
        <a:bodyPr/>
        <a:lstStyle/>
        <a:p>
          <a:endParaRPr lang="en-US"/>
        </a:p>
      </dgm:t>
    </dgm:pt>
    <dgm:pt modelId="{DE438F68-91BF-496E-9C74-A72AD0C425AC}" type="sibTrans" cxnId="{6C8FE45C-4806-4ED3-A288-A129FAEBD9A2}">
      <dgm:prSet/>
      <dgm:spPr>
        <a:solidFill>
          <a:srgbClr val="005DA1"/>
        </a:solidFill>
      </dgm:spPr>
      <dgm:t>
        <a:bodyPr/>
        <a:lstStyle/>
        <a:p>
          <a:endParaRPr lang="en-US"/>
        </a:p>
      </dgm:t>
    </dgm:pt>
    <dgm:pt modelId="{0E7F63B1-362E-468B-B220-99056AE5AD82}">
      <dgm:prSet custT="1"/>
      <dgm:spPr/>
      <dgm:t>
        <a:bodyPr/>
        <a:lstStyle/>
        <a:p>
          <a:r>
            <a:rPr lang="fr-CA" sz="1800" b="1" dirty="0">
              <a:solidFill>
                <a:schemeClr val="accent1"/>
              </a:solidFill>
            </a:rPr>
            <a:t>Contenu du formulaire transmis à la CSFV et à Santé Canada (demande contemporaine) </a:t>
          </a:r>
        </a:p>
        <a:p>
          <a:r>
            <a:rPr lang="fr-CA" sz="1800" b="0" dirty="0">
              <a:solidFill>
                <a:schemeClr val="accent1"/>
              </a:solidFill>
            </a:rPr>
            <a:t>(rapport PDF)</a:t>
          </a:r>
        </a:p>
      </dgm:t>
    </dgm:pt>
    <dgm:pt modelId="{EE600E2E-6F2C-4A14-AF92-9C6949BD612F}" type="parTrans" cxnId="{EC9AC710-14CF-4030-A29E-F7D9ADD508B1}">
      <dgm:prSet/>
      <dgm:spPr/>
      <dgm:t>
        <a:bodyPr/>
        <a:lstStyle/>
        <a:p>
          <a:endParaRPr lang="fr-CA"/>
        </a:p>
      </dgm:t>
    </dgm:pt>
    <dgm:pt modelId="{49263D05-24F7-4F76-B224-79CE7FFDC16F}" type="sibTrans" cxnId="{EC9AC710-14CF-4030-A29E-F7D9ADD508B1}">
      <dgm:prSet/>
      <dgm:spPr/>
      <dgm:t>
        <a:bodyPr/>
        <a:lstStyle/>
        <a:p>
          <a:endParaRPr lang="fr-CA"/>
        </a:p>
      </dgm:t>
    </dgm:pt>
    <dgm:pt modelId="{4E70D767-EAA9-44C6-84A0-DDB82EC97558}" type="pres">
      <dgm:prSet presAssocID="{3911927F-BC72-4FE1-8FA1-86BEB2E24B63}" presName="Name0" presStyleCnt="0">
        <dgm:presLayoutVars>
          <dgm:dir/>
          <dgm:animLvl val="lvl"/>
          <dgm:resizeHandles val="exact"/>
        </dgm:presLayoutVars>
      </dgm:prSet>
      <dgm:spPr/>
      <dgm:t>
        <a:bodyPr/>
        <a:lstStyle/>
        <a:p>
          <a:endParaRPr lang="fr-FR"/>
        </a:p>
      </dgm:t>
    </dgm:pt>
    <dgm:pt modelId="{43E0E5D1-C0CB-41E2-8604-9188C8203628}" type="pres">
      <dgm:prSet presAssocID="{0E7F63B1-362E-468B-B220-99056AE5AD82}" presName="boxAndChildren" presStyleCnt="0"/>
      <dgm:spPr/>
    </dgm:pt>
    <dgm:pt modelId="{C40B0C7D-EDC9-48EF-989A-FFB244A5379A}" type="pres">
      <dgm:prSet presAssocID="{0E7F63B1-362E-468B-B220-99056AE5AD82}" presName="parentTextBox" presStyleLbl="node1" presStyleIdx="0" presStyleCnt="4" custScaleY="88194"/>
      <dgm:spPr/>
      <dgm:t>
        <a:bodyPr/>
        <a:lstStyle/>
        <a:p>
          <a:endParaRPr lang="fr-FR"/>
        </a:p>
      </dgm:t>
    </dgm:pt>
    <dgm:pt modelId="{9ACD93F2-25C0-48FA-A848-5D703BEF6A47}" type="pres">
      <dgm:prSet presAssocID="{DE438F68-91BF-496E-9C74-A72AD0C425AC}" presName="sp" presStyleCnt="0"/>
      <dgm:spPr/>
    </dgm:pt>
    <dgm:pt modelId="{CA427EDC-871B-4FD0-AF0B-36D4554A4A03}" type="pres">
      <dgm:prSet presAssocID="{823C9CDF-3382-465E-B5EE-93C061D5E362}" presName="arrowAndChildren" presStyleCnt="0"/>
      <dgm:spPr/>
    </dgm:pt>
    <dgm:pt modelId="{0DD5F898-54AF-412B-8549-4826B5122E6D}" type="pres">
      <dgm:prSet presAssocID="{823C9CDF-3382-465E-B5EE-93C061D5E362}" presName="parentTextArrow" presStyleLbl="node1" presStyleIdx="1" presStyleCnt="4" custScaleY="70802"/>
      <dgm:spPr/>
      <dgm:t>
        <a:bodyPr/>
        <a:lstStyle/>
        <a:p>
          <a:endParaRPr lang="fr-FR"/>
        </a:p>
      </dgm:t>
    </dgm:pt>
    <dgm:pt modelId="{E6ED7E5C-9C20-4D84-9047-DBC315F3AA7E}" type="pres">
      <dgm:prSet presAssocID="{AD9C44EF-1A35-4672-A767-72EDB0F2433F}" presName="sp" presStyleCnt="0"/>
      <dgm:spPr/>
    </dgm:pt>
    <dgm:pt modelId="{616AAB1B-5F5C-4DE6-969D-F0F2B7749CF5}" type="pres">
      <dgm:prSet presAssocID="{2507A4CB-6E59-41D0-ADB3-1467575BE257}" presName="arrowAndChildren" presStyleCnt="0"/>
      <dgm:spPr/>
    </dgm:pt>
    <dgm:pt modelId="{C83856E8-B677-4185-95D8-4FF8E640114C}" type="pres">
      <dgm:prSet presAssocID="{2507A4CB-6E59-41D0-ADB3-1467575BE257}" presName="parentTextArrow" presStyleLbl="node1" presStyleIdx="2" presStyleCnt="4" custScaleY="149237" custLinFactNeighborX="299" custLinFactNeighborY="985"/>
      <dgm:spPr/>
      <dgm:t>
        <a:bodyPr/>
        <a:lstStyle/>
        <a:p>
          <a:endParaRPr lang="fr-FR"/>
        </a:p>
      </dgm:t>
    </dgm:pt>
    <dgm:pt modelId="{F30A7EAB-0965-410F-8293-08653AE07F4B}" type="pres">
      <dgm:prSet presAssocID="{F2ABC017-383F-4A09-8AF9-B384DD587FEE}" presName="sp" presStyleCnt="0"/>
      <dgm:spPr/>
    </dgm:pt>
    <dgm:pt modelId="{3E82C410-4277-4557-90DF-E4741662CF15}" type="pres">
      <dgm:prSet presAssocID="{4E2B3CA5-B654-4C8C-8C71-D56859AA7DE3}" presName="arrowAndChildren" presStyleCnt="0"/>
      <dgm:spPr/>
    </dgm:pt>
    <dgm:pt modelId="{E24C279C-0FCD-4BDC-8646-45FCDF38DD9E}" type="pres">
      <dgm:prSet presAssocID="{4E2B3CA5-B654-4C8C-8C71-D56859AA7DE3}" presName="parentTextArrow" presStyleLbl="node1" presStyleIdx="3" presStyleCnt="4" custScaleY="136362" custLinFactNeighborX="-17052" custLinFactNeighborY="-3230"/>
      <dgm:spPr/>
      <dgm:t>
        <a:bodyPr/>
        <a:lstStyle/>
        <a:p>
          <a:endParaRPr lang="fr-FR"/>
        </a:p>
      </dgm:t>
    </dgm:pt>
  </dgm:ptLst>
  <dgm:cxnLst>
    <dgm:cxn modelId="{890E3825-7B3D-4210-8F82-B7232F406D68}" type="presOf" srcId="{3911927F-BC72-4FE1-8FA1-86BEB2E24B63}" destId="{4E70D767-EAA9-44C6-84A0-DDB82EC97558}" srcOrd="0" destOrd="0" presId="urn:microsoft.com/office/officeart/2005/8/layout/process4"/>
    <dgm:cxn modelId="{23D3CD99-6CD7-4975-85F9-C3FE9266328A}" type="presOf" srcId="{823C9CDF-3382-465E-B5EE-93C061D5E362}" destId="{0DD5F898-54AF-412B-8549-4826B5122E6D}" srcOrd="0" destOrd="0" presId="urn:microsoft.com/office/officeart/2005/8/layout/process4"/>
    <dgm:cxn modelId="{EC9AC710-14CF-4030-A29E-F7D9ADD508B1}" srcId="{3911927F-BC72-4FE1-8FA1-86BEB2E24B63}" destId="{0E7F63B1-362E-468B-B220-99056AE5AD82}" srcOrd="3" destOrd="0" parTransId="{EE600E2E-6F2C-4A14-AF92-9C6949BD612F}" sibTransId="{49263D05-24F7-4F76-B224-79CE7FFDC16F}"/>
    <dgm:cxn modelId="{761E2F52-942E-4189-B8BD-1BE3403CB931}" type="presOf" srcId="{2507A4CB-6E59-41D0-ADB3-1467575BE257}" destId="{C83856E8-B677-4185-95D8-4FF8E640114C}" srcOrd="0" destOrd="0" presId="urn:microsoft.com/office/officeart/2005/8/layout/process4"/>
    <dgm:cxn modelId="{445DC8FF-520C-4155-86C6-41CF3B1F6BE8}" srcId="{3911927F-BC72-4FE1-8FA1-86BEB2E24B63}" destId="{4E2B3CA5-B654-4C8C-8C71-D56859AA7DE3}" srcOrd="0" destOrd="0" parTransId="{B5042364-094B-4541-93EE-2FA54FF79E0E}" sibTransId="{F2ABC017-383F-4A09-8AF9-B384DD587FEE}"/>
    <dgm:cxn modelId="{6C8FE45C-4806-4ED3-A288-A129FAEBD9A2}" srcId="{3911927F-BC72-4FE1-8FA1-86BEB2E24B63}" destId="{823C9CDF-3382-465E-B5EE-93C061D5E362}" srcOrd="2" destOrd="0" parTransId="{35D8403E-6D84-4911-8925-72EDC119ED1F}" sibTransId="{DE438F68-91BF-496E-9C74-A72AD0C425AC}"/>
    <dgm:cxn modelId="{F46771A5-7188-4810-BA81-AFAF59F28EBC}" type="presOf" srcId="{0E7F63B1-362E-468B-B220-99056AE5AD82}" destId="{C40B0C7D-EDC9-48EF-989A-FFB244A5379A}" srcOrd="0" destOrd="0" presId="urn:microsoft.com/office/officeart/2005/8/layout/process4"/>
    <dgm:cxn modelId="{D949F170-E60D-4860-96EB-5365AA892AD6}" type="presOf" srcId="{4E2B3CA5-B654-4C8C-8C71-D56859AA7DE3}" destId="{E24C279C-0FCD-4BDC-8646-45FCDF38DD9E}" srcOrd="0" destOrd="0" presId="urn:microsoft.com/office/officeart/2005/8/layout/process4"/>
    <dgm:cxn modelId="{674A34C5-3782-4E3C-B634-37F834E87E43}" srcId="{3911927F-BC72-4FE1-8FA1-86BEB2E24B63}" destId="{2507A4CB-6E59-41D0-ADB3-1467575BE257}" srcOrd="1" destOrd="0" parTransId="{329A004C-6D8E-4523-90D3-998D0CCA7107}" sibTransId="{AD9C44EF-1A35-4672-A767-72EDB0F2433F}"/>
    <dgm:cxn modelId="{059A9919-6164-4287-8CB8-0FF27B189E41}" type="presParOf" srcId="{4E70D767-EAA9-44C6-84A0-DDB82EC97558}" destId="{43E0E5D1-C0CB-41E2-8604-9188C8203628}" srcOrd="0" destOrd="0" presId="urn:microsoft.com/office/officeart/2005/8/layout/process4"/>
    <dgm:cxn modelId="{05528DF3-1C9A-482E-BAB8-7330E07F1A1E}" type="presParOf" srcId="{43E0E5D1-C0CB-41E2-8604-9188C8203628}" destId="{C40B0C7D-EDC9-48EF-989A-FFB244A5379A}" srcOrd="0" destOrd="0" presId="urn:microsoft.com/office/officeart/2005/8/layout/process4"/>
    <dgm:cxn modelId="{A54BCE6B-42C5-4C5D-95F9-2DC112893214}" type="presParOf" srcId="{4E70D767-EAA9-44C6-84A0-DDB82EC97558}" destId="{9ACD93F2-25C0-48FA-A848-5D703BEF6A47}" srcOrd="1" destOrd="0" presId="urn:microsoft.com/office/officeart/2005/8/layout/process4"/>
    <dgm:cxn modelId="{9D21A7AC-A074-4834-97D0-F84F95E22D55}" type="presParOf" srcId="{4E70D767-EAA9-44C6-84A0-DDB82EC97558}" destId="{CA427EDC-871B-4FD0-AF0B-36D4554A4A03}" srcOrd="2" destOrd="0" presId="urn:microsoft.com/office/officeart/2005/8/layout/process4"/>
    <dgm:cxn modelId="{4DC90D79-4296-48A0-8B68-A3118A2D71CE}" type="presParOf" srcId="{CA427EDC-871B-4FD0-AF0B-36D4554A4A03}" destId="{0DD5F898-54AF-412B-8549-4826B5122E6D}" srcOrd="0" destOrd="0" presId="urn:microsoft.com/office/officeart/2005/8/layout/process4"/>
    <dgm:cxn modelId="{27326988-4FCF-4B7B-9728-0878C08723BF}" type="presParOf" srcId="{4E70D767-EAA9-44C6-84A0-DDB82EC97558}" destId="{E6ED7E5C-9C20-4D84-9047-DBC315F3AA7E}" srcOrd="3" destOrd="0" presId="urn:microsoft.com/office/officeart/2005/8/layout/process4"/>
    <dgm:cxn modelId="{6F845576-F636-452A-B536-AE53B525BCCE}" type="presParOf" srcId="{4E70D767-EAA9-44C6-84A0-DDB82EC97558}" destId="{616AAB1B-5F5C-4DE6-969D-F0F2B7749CF5}" srcOrd="4" destOrd="0" presId="urn:microsoft.com/office/officeart/2005/8/layout/process4"/>
    <dgm:cxn modelId="{4981E270-BA3D-429D-B346-8E795B12BD5A}" type="presParOf" srcId="{616AAB1B-5F5C-4DE6-969D-F0F2B7749CF5}" destId="{C83856E8-B677-4185-95D8-4FF8E640114C}" srcOrd="0" destOrd="0" presId="urn:microsoft.com/office/officeart/2005/8/layout/process4"/>
    <dgm:cxn modelId="{04A2E3AB-8277-4BEF-BC18-697EA645AF5F}" type="presParOf" srcId="{4E70D767-EAA9-44C6-84A0-DDB82EC97558}" destId="{F30A7EAB-0965-410F-8293-08653AE07F4B}" srcOrd="5" destOrd="0" presId="urn:microsoft.com/office/officeart/2005/8/layout/process4"/>
    <dgm:cxn modelId="{03BFDF56-F91E-4161-A29A-7FF001E2A103}" type="presParOf" srcId="{4E70D767-EAA9-44C6-84A0-DDB82EC97558}" destId="{3E82C410-4277-4557-90DF-E4741662CF15}" srcOrd="6" destOrd="0" presId="urn:microsoft.com/office/officeart/2005/8/layout/process4"/>
    <dgm:cxn modelId="{B811E6B4-F866-45FA-92A0-BD1216CB83FE}" type="presParOf" srcId="{3E82C410-4277-4557-90DF-E4741662CF15}" destId="{E24C279C-0FCD-4BDC-8646-45FCDF38DD9E}"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B0C7D-EDC9-48EF-989A-FFB244A5379A}">
      <dsp:nvSpPr>
        <dsp:cNvPr id="0" name=""/>
        <dsp:cNvSpPr/>
      </dsp:nvSpPr>
      <dsp:spPr>
        <a:xfrm>
          <a:off x="0" y="4320763"/>
          <a:ext cx="10147734" cy="70077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CA" sz="1800" b="1" kern="1200" dirty="0">
              <a:solidFill>
                <a:schemeClr val="accent1"/>
              </a:solidFill>
            </a:rPr>
            <a:t>Contenu du formulaire transmis à la CSFV et à Santé Canada (demande contemporaine) </a:t>
          </a:r>
        </a:p>
        <a:p>
          <a:pPr lvl="0" algn="ctr" defTabSz="800100">
            <a:lnSpc>
              <a:spcPct val="90000"/>
            </a:lnSpc>
            <a:spcBef>
              <a:spcPct val="0"/>
            </a:spcBef>
            <a:spcAft>
              <a:spcPct val="35000"/>
            </a:spcAft>
          </a:pPr>
          <a:r>
            <a:rPr lang="fr-CA" sz="1800" b="0" kern="1200" dirty="0">
              <a:solidFill>
                <a:schemeClr val="accent1"/>
              </a:solidFill>
            </a:rPr>
            <a:t>(rapport PDF)</a:t>
          </a:r>
        </a:p>
      </dsp:txBody>
      <dsp:txXfrm>
        <a:off x="0" y="4320763"/>
        <a:ext cx="10147734" cy="700778"/>
      </dsp:txXfrm>
    </dsp:sp>
    <dsp:sp modelId="{0DD5F898-54AF-412B-8549-4826B5122E6D}">
      <dsp:nvSpPr>
        <dsp:cNvPr id="0" name=""/>
        <dsp:cNvSpPr/>
      </dsp:nvSpPr>
      <dsp:spPr>
        <a:xfrm rot="10800000">
          <a:off x="0" y="3467429"/>
          <a:ext cx="10147734" cy="8652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CA" sz="1800" b="1" kern="1200" dirty="0">
              <a:solidFill>
                <a:schemeClr val="accent1"/>
              </a:solidFill>
              <a:latin typeface="+mn-lt"/>
              <a:ea typeface="Calibri" panose="020F0502020204030204" pitchFamily="34" charset="0"/>
              <a:cs typeface="Arial" panose="020B0604020202020204" pitchFamily="34" charset="0"/>
            </a:rPr>
            <a:t>Moyen au Québec = Formulaire électronique (sur SAFIR)</a:t>
          </a:r>
          <a:endParaRPr lang="fr-CA" sz="1800" b="1" kern="1200" dirty="0">
            <a:solidFill>
              <a:schemeClr val="accent1"/>
            </a:solidFill>
            <a:highlight>
              <a:srgbClr val="FFFF00"/>
            </a:highlight>
            <a:latin typeface="+mn-lt"/>
            <a:ea typeface="Calibri" panose="020F0502020204030204" pitchFamily="34" charset="0"/>
            <a:cs typeface="Arial" panose="020B0604020202020204" pitchFamily="34" charset="0"/>
          </a:endParaRPr>
        </a:p>
      </dsp:txBody>
      <dsp:txXfrm rot="10800000">
        <a:off x="0" y="3467429"/>
        <a:ext cx="10147734" cy="562215"/>
      </dsp:txXfrm>
    </dsp:sp>
    <dsp:sp modelId="{C83856E8-B677-4185-95D8-4FF8E640114C}">
      <dsp:nvSpPr>
        <dsp:cNvPr id="0" name=""/>
        <dsp:cNvSpPr/>
      </dsp:nvSpPr>
      <dsp:spPr>
        <a:xfrm rot="10800000">
          <a:off x="0" y="1667597"/>
          <a:ext cx="10147734" cy="1823787"/>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CA" sz="1800" b="1" kern="1200" dirty="0">
              <a:solidFill>
                <a:schemeClr val="accent1"/>
              </a:solidFill>
              <a:effectLst/>
              <a:latin typeface="+mn-lt"/>
              <a:ea typeface="Calibri" panose="020F0502020204030204" pitchFamily="34" charset="0"/>
              <a:cs typeface="Arial" panose="020B0604020202020204" pitchFamily="34" charset="0"/>
            </a:rPr>
            <a:t>Renseignements à transmettre déterminés par règlement</a:t>
          </a:r>
        </a:p>
        <a:p>
          <a:pPr lvl="0" algn="ctr" defTabSz="800100">
            <a:lnSpc>
              <a:spcPct val="90000"/>
            </a:lnSpc>
            <a:spcBef>
              <a:spcPct val="0"/>
            </a:spcBef>
            <a:spcAft>
              <a:spcPct val="35000"/>
            </a:spcAft>
            <a:buClrTx/>
            <a:buSzTx/>
            <a:buFontTx/>
            <a:buNone/>
          </a:pPr>
          <a:r>
            <a:rPr lang="fr-CA" sz="1400" b="0" kern="1200" dirty="0">
              <a:solidFill>
                <a:schemeClr val="accent1"/>
              </a:solidFill>
              <a:effectLst/>
              <a:latin typeface="+mn-lt"/>
              <a:ea typeface="Calibri" panose="020F0502020204030204" pitchFamily="34" charset="0"/>
              <a:cs typeface="Arial" panose="020B0604020202020204" pitchFamily="34" charset="0"/>
            </a:rPr>
            <a:t>* </a:t>
          </a:r>
          <a:r>
            <a:rPr lang="fr-CA" sz="1400" kern="1200" dirty="0">
              <a:solidFill>
                <a:schemeClr val="accent1"/>
              </a:solidFill>
            </a:rPr>
            <a:t>Règlement sur la procédure suivie par la Commission sur les soins de fin de vie afin de vérifier le respect des conditions relatives à l’administration de l’aide médicale à mourir et sur les renseignements devant lui être transmis par un professionnel compétent et par un pharmacien </a:t>
          </a:r>
          <a:r>
            <a:rPr lang="fr-CA" sz="1400" b="0" kern="1200" dirty="0">
              <a:solidFill>
                <a:schemeClr val="accent1"/>
              </a:solidFill>
              <a:effectLst/>
              <a:latin typeface="+mn-lt"/>
              <a:ea typeface="Calibri" panose="020F0502020204030204" pitchFamily="34" charset="0"/>
              <a:cs typeface="Arial" panose="020B0604020202020204" pitchFamily="34" charset="0"/>
            </a:rPr>
            <a:t>(Québec)</a:t>
          </a:r>
        </a:p>
        <a:p>
          <a:pPr lvl="0" algn="ctr" defTabSz="800100">
            <a:lnSpc>
              <a:spcPct val="90000"/>
            </a:lnSpc>
            <a:spcBef>
              <a:spcPct val="0"/>
            </a:spcBef>
            <a:spcAft>
              <a:spcPct val="35000"/>
            </a:spcAft>
            <a:buClrTx/>
            <a:buSzTx/>
            <a:buFontTx/>
            <a:buNone/>
          </a:pPr>
          <a:r>
            <a:rPr lang="fr-CA" sz="1400" kern="1200" dirty="0">
              <a:solidFill>
                <a:schemeClr val="accent1"/>
              </a:solidFill>
              <a:effectLst/>
              <a:latin typeface="+mn-lt"/>
              <a:ea typeface="Calibri" panose="020F0502020204030204" pitchFamily="34" charset="0"/>
              <a:cs typeface="Arial" panose="020B0604020202020204" pitchFamily="34" charset="0"/>
            </a:rPr>
            <a:t>* Règlement sur la surveillance de l’aide médicale à mourir (Canada)</a:t>
          </a:r>
          <a:endParaRPr lang="fr-CA" sz="1400" b="1" kern="1200" dirty="0">
            <a:solidFill>
              <a:schemeClr val="accent1"/>
            </a:solidFill>
            <a:effectLst/>
            <a:latin typeface="+mn-lt"/>
            <a:ea typeface="Calibri" panose="020F0502020204030204" pitchFamily="34" charset="0"/>
            <a:cs typeface="Arial" panose="020B0604020202020204" pitchFamily="34" charset="0"/>
          </a:endParaRPr>
        </a:p>
      </dsp:txBody>
      <dsp:txXfrm rot="10800000">
        <a:off x="0" y="1667597"/>
        <a:ext cx="10147734" cy="1185042"/>
      </dsp:txXfrm>
    </dsp:sp>
    <dsp:sp modelId="{E24C279C-0FCD-4BDC-8646-45FCDF38DD9E}">
      <dsp:nvSpPr>
        <dsp:cNvPr id="0" name=""/>
        <dsp:cNvSpPr/>
      </dsp:nvSpPr>
      <dsp:spPr>
        <a:xfrm rot="10800000">
          <a:off x="0" y="0"/>
          <a:ext cx="10147734" cy="1666445"/>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algn="ctr" defTabSz="800100">
            <a:lnSpc>
              <a:spcPct val="90000"/>
            </a:lnSpc>
            <a:spcBef>
              <a:spcPct val="0"/>
            </a:spcBef>
            <a:spcAft>
              <a:spcPct val="35000"/>
            </a:spcAft>
          </a:pPr>
          <a:r>
            <a:rPr lang="fr-CA" sz="1800" b="1" kern="1200" dirty="0">
              <a:solidFill>
                <a:schemeClr val="accent1"/>
              </a:solidFill>
              <a:latin typeface="+mn-lt"/>
              <a:cs typeface="Arial" panose="020B0604020202020204" pitchFamily="34" charset="0"/>
            </a:rPr>
            <a:t>Obligation de déclaration prévues par 2 lois: </a:t>
          </a:r>
        </a:p>
        <a:p>
          <a:pPr marL="3590925" lvl="0" indent="-3590925" algn="l" defTabSz="800100">
            <a:lnSpc>
              <a:spcPct val="90000"/>
            </a:lnSpc>
            <a:spcBef>
              <a:spcPct val="0"/>
            </a:spcBef>
            <a:spcAft>
              <a:spcPct val="35000"/>
            </a:spcAft>
          </a:pPr>
          <a:r>
            <a:rPr lang="fr-CA" sz="1800" b="1" kern="1200" dirty="0">
              <a:solidFill>
                <a:schemeClr val="accent1"/>
              </a:solidFill>
              <a:latin typeface="+mn-lt"/>
              <a:cs typeface="Arial" panose="020B0604020202020204" pitchFamily="34" charset="0"/>
            </a:rPr>
            <a:t>                                                           </a:t>
          </a:r>
          <a:r>
            <a:rPr lang="fr-CA" sz="1800" b="0" kern="1200" dirty="0">
              <a:solidFill>
                <a:schemeClr val="accent1"/>
              </a:solidFill>
              <a:latin typeface="+mn-lt"/>
              <a:cs typeface="Arial" panose="020B0604020202020204" pitchFamily="34" charset="0"/>
            </a:rPr>
            <a:t>* Loi concernant les soins de fin de vie</a:t>
          </a:r>
        </a:p>
        <a:p>
          <a:pPr marL="3590925" lvl="0" indent="-3590925" algn="l" defTabSz="800100">
            <a:lnSpc>
              <a:spcPct val="90000"/>
            </a:lnSpc>
            <a:spcBef>
              <a:spcPct val="0"/>
            </a:spcBef>
            <a:spcAft>
              <a:spcPct val="35000"/>
            </a:spcAft>
          </a:pPr>
          <a:r>
            <a:rPr lang="fr-CA" sz="1800" b="0" kern="1200" dirty="0">
              <a:solidFill>
                <a:schemeClr val="accent1"/>
              </a:solidFill>
              <a:latin typeface="+mn-lt"/>
              <a:cs typeface="Arial" panose="020B0604020202020204" pitchFamily="34" charset="0"/>
            </a:rPr>
            <a:t>                                                           * Code criminel</a:t>
          </a:r>
        </a:p>
      </dsp:txBody>
      <dsp:txXfrm rot="10800000">
        <a:off x="0" y="0"/>
        <a:ext cx="10147734" cy="10828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0053E-4B8F-438A-8E31-0DFF253B0F34}" type="datetimeFigureOut">
              <a:rPr lang="fr-CA" smtClean="0"/>
              <a:t>2025-02-24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2EB0A-3B94-4C7E-B8D8-2B7147D2D332}" type="slidenum">
              <a:rPr lang="fr-CA" smtClean="0"/>
              <a:t>‹N°›</a:t>
            </a:fld>
            <a:endParaRPr lang="fr-CA"/>
          </a:p>
        </p:txBody>
      </p:sp>
    </p:spTree>
    <p:extLst>
      <p:ext uri="{BB962C8B-B14F-4D97-AF65-F5344CB8AC3E}">
        <p14:creationId xmlns:p14="http://schemas.microsoft.com/office/powerpoint/2010/main" val="3005115404"/>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Cette présentation porte sur les formulaires de déclaration relatifs à l’aide médicale à mourir. À part quelques précisions qui seront apportés à la fin de la présentation, celle-ci porte plus spécifiquement sur les déclarations en contexte de demande contemporaine d’aide médicale à mourir.</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La présentation résume :</a:t>
            </a:r>
          </a:p>
          <a:p>
            <a:pPr marL="171450" marR="0" lvl="0" indent="-171450" algn="l" defTabSz="914354" rtl="0" eaLnBrk="1" fontAlgn="auto" latinLnBrk="0" hangingPunct="1">
              <a:lnSpc>
                <a:spcPct val="100000"/>
              </a:lnSpc>
              <a:spcBef>
                <a:spcPts val="0"/>
              </a:spcBef>
              <a:spcAft>
                <a:spcPts val="0"/>
              </a:spcAft>
              <a:buClrTx/>
              <a:buSzTx/>
              <a:buFontTx/>
              <a:buChar char="-"/>
              <a:tabLst/>
              <a:defRPr/>
            </a:pPr>
            <a:r>
              <a:rPr lang="fr-CA" dirty="0"/>
              <a:t>les obligations légales des professionnels qui doivent déclarer</a:t>
            </a:r>
          </a:p>
          <a:p>
            <a:pPr marL="171450" marR="0" lvl="0" indent="-171450" algn="l" defTabSz="914354" rtl="0" eaLnBrk="1" fontAlgn="auto" latinLnBrk="0" hangingPunct="1">
              <a:lnSpc>
                <a:spcPct val="100000"/>
              </a:lnSpc>
              <a:spcBef>
                <a:spcPts val="0"/>
              </a:spcBef>
              <a:spcAft>
                <a:spcPts val="0"/>
              </a:spcAft>
              <a:buClrTx/>
              <a:buSzTx/>
              <a:buFontTx/>
              <a:buChar char="-"/>
              <a:tabLst/>
              <a:defRPr/>
            </a:pPr>
            <a:r>
              <a:rPr lang="fr-CA" dirty="0"/>
              <a:t>l’origine des questions et leur destination</a:t>
            </a:r>
          </a:p>
          <a:p>
            <a:pPr marL="171450" marR="0" lvl="0" indent="-171450" algn="l" defTabSz="914354" rtl="0" eaLnBrk="1" fontAlgn="auto" latinLnBrk="0" hangingPunct="1">
              <a:lnSpc>
                <a:spcPct val="100000"/>
              </a:lnSpc>
              <a:spcBef>
                <a:spcPts val="0"/>
              </a:spcBef>
              <a:spcAft>
                <a:spcPts val="0"/>
              </a:spcAft>
              <a:buClrTx/>
              <a:buSzTx/>
              <a:buFontTx/>
              <a:buChar char="-"/>
              <a:tabLst/>
              <a:defRPr/>
            </a:pPr>
            <a:r>
              <a:rPr lang="fr-CA" dirty="0"/>
              <a:t>les changements récents apportés au formulaire</a:t>
            </a:r>
          </a:p>
          <a:p>
            <a:pPr marL="171450" marR="0" lvl="0" indent="-171450" algn="l" defTabSz="914354" rtl="0" eaLnBrk="1" fontAlgn="auto" latinLnBrk="0" hangingPunct="1">
              <a:lnSpc>
                <a:spcPct val="100000"/>
              </a:lnSpc>
              <a:spcBef>
                <a:spcPts val="0"/>
              </a:spcBef>
              <a:spcAft>
                <a:spcPts val="0"/>
              </a:spcAft>
              <a:buClrTx/>
              <a:buSzTx/>
              <a:buFontTx/>
              <a:buChar char="-"/>
              <a:tabLst/>
              <a:defRPr/>
            </a:pPr>
            <a:r>
              <a:rPr lang="fr-CA" dirty="0"/>
              <a:t>et les ressources à la disposition des professionnels qui doivent produire une déclaration</a:t>
            </a:r>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1</a:t>
            </a:fld>
            <a:endParaRPr lang="fr-CA"/>
          </a:p>
        </p:txBody>
      </p:sp>
    </p:spTree>
    <p:extLst>
      <p:ext uri="{BB962C8B-B14F-4D97-AF65-F5344CB8AC3E}">
        <p14:creationId xmlns:p14="http://schemas.microsoft.com/office/powerpoint/2010/main" val="16987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formulaires de déclaration relatifs à l’aide médicale à mourir </a:t>
            </a:r>
            <a:r>
              <a:rPr lang="fr-CA" b="0" dirty="0"/>
              <a:t>sont disponibles en ligne sur la plateforme SAFIR à l’adresse https://safir.rtss.qc.ca</a:t>
            </a:r>
          </a:p>
          <a:p>
            <a:r>
              <a:rPr lang="fr-CA" dirty="0"/>
              <a:t>Il est important de porter attention à l’adresse utilisée puisque d’autres formulaires sont gérés par SAFIR mais disponibles à partir d’une autre adresse. C’est le cas entre autres du Conseil numérique. </a:t>
            </a:r>
          </a:p>
          <a:p>
            <a:r>
              <a:rPr lang="fr-CA" dirty="0"/>
              <a:t>Un compte différent de celui des autres formulaires SAFIR est nécessaire pour les formulaires en lien avec l’aide médicale à mourir.</a:t>
            </a:r>
          </a:p>
          <a:p>
            <a:endParaRPr lang="fr-CA" dirty="0"/>
          </a:p>
          <a:p>
            <a:r>
              <a:rPr lang="fr-CA" dirty="0"/>
              <a:t>Pour pouvoir avoir accès à la plateforme, il est nécessaire d’utiliser un ordinateur situé dans une installation du réseau de la santé et des services sociaux ou d’utiliser </a:t>
            </a:r>
            <a:r>
              <a:rPr lang="fr-CA" b="0" dirty="0"/>
              <a:t>un jeton de </a:t>
            </a:r>
            <a:r>
              <a:rPr lang="fr-CA" b="0" dirty="0" err="1"/>
              <a:t>téléaccès</a:t>
            </a:r>
            <a:r>
              <a:rPr lang="fr-CA" dirty="0"/>
              <a:t>. Pour remplir un formulaire en lien avec l’aide médicale à mourir, le jeton de </a:t>
            </a:r>
            <a:r>
              <a:rPr lang="fr-CA" dirty="0" err="1"/>
              <a:t>téléaccès</a:t>
            </a:r>
            <a:r>
              <a:rPr lang="fr-CA" dirty="0"/>
              <a:t> est gratuit. </a:t>
            </a:r>
          </a:p>
          <a:p>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Un document d’aide est disponible sur la page d’accueil de la plateforme SAFIR. Il contient des informations concernant entre autres la création d’un compte utilisateur, la création d’un nouveau formulaire et la consultation d’un formulaire archivé.</a:t>
            </a:r>
          </a:p>
          <a:p>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Le centre de services est responsable d’assurer le soutien technique concernant la plateforme. Les coordonnées se trouvent sur une toute nouvelle page web portant sur la déclaration de l’aide médicale à mourir sur le site du ministère de la Santé et des Services sociaux. L’information se trouve dans la section </a:t>
            </a:r>
            <a:r>
              <a:rPr lang="fr-CA" sz="1800" b="0" kern="0" dirty="0">
                <a:solidFill>
                  <a:srgbClr val="0F4761"/>
                </a:solidFill>
                <a:effectLst/>
                <a:latin typeface="Aptos Display" panose="020B0004020202020204" pitchFamily="34" charset="0"/>
                <a:ea typeface="MS Gothic" panose="020B0609070205080204" pitchFamily="49" charset="-128"/>
                <a:cs typeface="Times New Roman" panose="02020603050405020304" pitchFamily="18" charset="0"/>
              </a:rPr>
              <a:t>Formulaire de déclaration, </a:t>
            </a:r>
            <a:r>
              <a:rPr lang="fr-CA" dirty="0"/>
              <a:t>sous le titre Accès au formulaire. </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Cette nouvelle page web sur la déclaration a été développée pour apporter l’information nécessaire pour comprendre le processus de déclaration et apporter des réponses à des questions fréquentes ou des précisions sur des aspects de la déclaration qui semblaient moins bien connus ou compris. Il s’agit de la première source d’information à consulter pour une question qui n’est pas d’ordre technique.</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En ce qui concerne les renseignements à transmettre dans le cadre du système de surveillance fédéral, nous vous invitons à consulter le document d’orientation disponible sur Internet.</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Les professionnels compétents et les pharmaciens sont encouragés à contacter le GIS de leur établissement si des questions demeurent. Une ressource à Santé Québec est prévue pour répondre aux questions des GIS.</a:t>
            </a:r>
          </a:p>
          <a:p>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10</a:t>
            </a:fld>
            <a:endParaRPr lang="fr-CA"/>
          </a:p>
        </p:txBody>
      </p:sp>
    </p:spTree>
    <p:extLst>
      <p:ext uri="{BB962C8B-B14F-4D97-AF65-F5344CB8AC3E}">
        <p14:creationId xmlns:p14="http://schemas.microsoft.com/office/powerpoint/2010/main" val="30973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C’est ce qui complète la présentation. Nous vous remercions de l’attention que vous y avez accordé et vous souhaitons une </a:t>
            </a:r>
            <a:r>
              <a:rPr lang="fr-CA"/>
              <a:t>bonne journée!</a:t>
            </a:r>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11</a:t>
            </a:fld>
            <a:endParaRPr lang="fr-CA"/>
          </a:p>
        </p:txBody>
      </p:sp>
    </p:spTree>
    <p:extLst>
      <p:ext uri="{BB962C8B-B14F-4D97-AF65-F5344CB8AC3E}">
        <p14:creationId xmlns:p14="http://schemas.microsoft.com/office/powerpoint/2010/main" val="357550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D’abord, précisons qui doit déclarer et à quel moment.</a:t>
            </a:r>
          </a:p>
          <a:p>
            <a:endParaRPr lang="fr-CA" dirty="0"/>
          </a:p>
          <a:p>
            <a:r>
              <a:rPr lang="fr-CA" dirty="0"/>
              <a:t>La Loi concernant les soins de fin de vie et le Code criminel exigent tous deux que la ou le médecin ou l’IPS qui a administré une aide médicale à mourir produise un rapport ou une déclaration à cet effet. Le Code criminel prévoit que le rapport doit être transmis dans les 30 jours suivant l’administration alors que la Loi concernant les soins de fin prévoit que la déclaration doit être faite dans les 10 jours suivants. Comme il y a un seul formulaire, nous y reviendrons plus tard, le professionnel doit donc transmettre les renseignements dans les 10 jours l’administration du soin pour s’assurer que les renseignements soient transmis dans le délai requis à la Commission sur les soins de fin de vie.</a:t>
            </a:r>
          </a:p>
          <a:p>
            <a:endParaRPr lang="fr-CA" dirty="0"/>
          </a:p>
          <a:p>
            <a:r>
              <a:rPr lang="fr-CA" dirty="0"/>
              <a:t>Le médecin ou l’IPS doit aussi produire une déclaration lorsqu’il constate ou est informé que l’aide médicale à mourir n’a pas été administrée à la suite d’une demande dont il a été saisi. Nous préciserons plus loin les différentes situations ou scénarios qui requièrent une déclaration lorsque l’aide médicale à mourir n’a pas été administrée.</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Quant à la notion de professionnel qui a été saisi de la demande, il s’agit du professionnel qui connaît le mieux la situation de la personne en lien avec sa demande d’aide médicale à mourir. Il peut s’agir, par exemple, </a:t>
            </a:r>
            <a:r>
              <a:rPr lang="fr-CA" b="0" i="0" dirty="0">
                <a:solidFill>
                  <a:srgbClr val="2C3E50"/>
                </a:solidFill>
                <a:effectLst/>
                <a:latin typeface="open sans" panose="020B0606030504020204" pitchFamily="34" charset="0"/>
              </a:rPr>
              <a:t>de la ou du médecin ou de l’IPS traitant de la personne qui a formulé une demande d’AMM, du professionnel compétent (médecin ou IPS) qui a reçu la demande, ou de celui qui a fait ou devait faire l’évaluation de l’admissibilité de la personne à recevoir l’AMM. </a:t>
            </a:r>
            <a:r>
              <a:rPr lang="fr-CA" dirty="0"/>
              <a:t>Si plusieurs professionnels étaient en mesure faire la déclaration, ceux-ci doivent se concerter pour déterminer lequel le fera. </a:t>
            </a:r>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La déclaration doit être faite dans les 30 jours suivant la survenue de l’événement.</a:t>
            </a:r>
          </a:p>
          <a:p>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dirty="0"/>
              <a:t>Le pharmacien qui a fourni </a:t>
            </a:r>
            <a:r>
              <a:rPr lang="fr-FR" b="0" dirty="0">
                <a:solidFill>
                  <a:schemeClr val="tx2"/>
                </a:solidFill>
              </a:rPr>
              <a:t>un médicament ou une substance </a:t>
            </a:r>
            <a:r>
              <a:rPr lang="fr-FR" dirty="0">
                <a:solidFill>
                  <a:schemeClr val="tx2"/>
                </a:solidFill>
              </a:rPr>
              <a:t>à un professionnel compétent en vue de l’administration d’une aide médicale à mourir doit produire une déclaration dans les 30 jours suivants. </a:t>
            </a:r>
            <a:endParaRPr lang="fr-CA" dirty="0"/>
          </a:p>
          <a:p>
            <a:r>
              <a:rPr lang="fr-CA" dirty="0"/>
              <a:t>Le pharmacien qui a fourni ou, selon le terme utilisé par le système de surveillance fédéral, délivré, le médicament ou la substance est celui qui a validé la trousse, rendant celle-ci prête à être remise au professionnel compétant. </a:t>
            </a:r>
          </a:p>
          <a:p>
            <a:r>
              <a:rPr lang="fr-CA" dirty="0"/>
              <a:t>Il doit produire la déclaration une fois la trousse pr</a:t>
            </a:r>
            <a:r>
              <a:rPr lang="fr-CA" sz="1200" b="0" i="0" dirty="0">
                <a:solidFill>
                  <a:schemeClr val="tx1">
                    <a:lumMod val="75000"/>
                    <a:lumOff val="25000"/>
                  </a:schemeClr>
                </a:solidFill>
                <a:effectLst/>
                <a:latin typeface="Tahoma" panose="020B0604030504040204" pitchFamily="34" charset="0"/>
              </a:rPr>
              <a:t>éparée, complète et validée. Le formulaire doit être complété même si la trousse n’a finalement pas été remise au professionnel compétent ou si elle n’a pas été utilisée par celui-ci, par exemple dans le cas où l’aide médicale à mourir est annulée ou reportée.</a:t>
            </a:r>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2</a:t>
            </a:fld>
            <a:endParaRPr lang="fr-CA"/>
          </a:p>
        </p:txBody>
      </p:sp>
    </p:spTree>
    <p:extLst>
      <p:ext uri="{BB962C8B-B14F-4D97-AF65-F5344CB8AC3E}">
        <p14:creationId xmlns:p14="http://schemas.microsoft.com/office/powerpoint/2010/main" val="270110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200" b="0" u="none" dirty="0">
                <a:latin typeface="+mn-lt"/>
              </a:rPr>
              <a:t>Comme mentionné précédemment, l’obligation de produire une déclaration suivant l’administration ou la non-administration d’une aide médicale à mourir ou encore lors de la fourniture d’une médication en vue de l’administration d’une aide médicale à mourir est prévue par deux lois au Québec, soit la Loi concernant les soins de fin de vie et le Code criminel.</a:t>
            </a:r>
          </a:p>
          <a:p>
            <a:pPr algn="l"/>
            <a:endParaRPr lang="fr-CA" sz="1200" b="0" u="none" dirty="0">
              <a:latin typeface="+mn-lt"/>
            </a:endParaRPr>
          </a:p>
          <a:p>
            <a:pPr algn="l"/>
            <a:r>
              <a:rPr lang="fr-CA" sz="1200" b="0" u="none" dirty="0">
                <a:highlight>
                  <a:srgbClr val="FFFF00"/>
                </a:highlight>
                <a:latin typeface="+mn-lt"/>
              </a:rPr>
              <a:t>Les deux lois précisent que les renseignements à transmettre et les modalités de transmission sont déterminés par règlement. </a:t>
            </a:r>
          </a:p>
          <a:p>
            <a:pPr algn="l"/>
            <a:endParaRPr lang="fr-CA" sz="1200" b="0" u="none" dirty="0">
              <a:solidFill>
                <a:schemeClr val="accent6"/>
              </a:solidFill>
              <a:highlight>
                <a:srgbClr val="FFFF00"/>
              </a:highlight>
              <a:latin typeface="+mn-lt"/>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fr-CA" sz="1200" b="0" u="none" dirty="0">
                <a:solidFill>
                  <a:schemeClr val="accent6"/>
                </a:solidFill>
                <a:highlight>
                  <a:srgbClr val="FFFF00"/>
                </a:highlight>
                <a:latin typeface="+mn-lt"/>
              </a:rPr>
              <a:t>Pour permettre aux médecins, IPS et pharmaciens de remplir leurs obligations de déclaration à la fois provinciales et fédérales, un formulaire électronique est mis à leur disposition sur la plateforme SAFIR. Le contenu du formulaire est transmis sous forme de rapport PDF à la Commission sur les soins de fin de vie et/ou à Santé Canada, selon ce qui est prévu aux règlements. Le contenu du formulaire est élaboré par le ministère de la Santé et des Services sociaux et la gestion informatique a été confiée à SAFIR.</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sz="1200" b="0" u="none" dirty="0">
              <a:solidFill>
                <a:schemeClr val="accent6"/>
              </a:solidFill>
              <a:highlight>
                <a:srgbClr val="FFFF00"/>
              </a:highlight>
              <a:latin typeface="+mn-lt"/>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fr-CA" sz="1200" b="0" u="none" dirty="0">
                <a:solidFill>
                  <a:schemeClr val="accent6"/>
                </a:solidFill>
                <a:highlight>
                  <a:srgbClr val="FFFF00"/>
                </a:highlight>
                <a:latin typeface="+mn-lt"/>
              </a:rPr>
              <a:t>SAFIR est l’acronyme pour </a:t>
            </a:r>
            <a:r>
              <a:rPr lang="fr-CA" b="0" i="0" dirty="0">
                <a:solidFill>
                  <a:srgbClr val="212529"/>
                </a:solidFill>
                <a:effectLst/>
                <a:latin typeface="Roboto" panose="02000000000000000000" pitchFamily="2" charset="0"/>
              </a:rPr>
              <a:t>Service d'Acheminement de Formulaires Informatisés et suivis de Requêtes. Il ne s’agit pas d’une base de données ou d’un système d’archives</a:t>
            </a:r>
            <a:r>
              <a:rPr lang="fr-CA" sz="1200" b="0" u="none" dirty="0">
                <a:solidFill>
                  <a:schemeClr val="accent6"/>
                </a:solidFill>
                <a:highlight>
                  <a:srgbClr val="FFFF00"/>
                </a:highlight>
                <a:latin typeface="+mn-lt"/>
              </a:rPr>
              <a:t>. </a:t>
            </a:r>
            <a:r>
              <a:rPr lang="fr-CA" b="0" i="0" dirty="0">
                <a:solidFill>
                  <a:srgbClr val="212529"/>
                </a:solidFill>
                <a:effectLst/>
                <a:latin typeface="Roboto" panose="02000000000000000000" pitchFamily="2" charset="0"/>
              </a:rPr>
              <a:t>Les renseignements transmis par les médecins, les IPS et les pharmaciens sont confidentiels et ne peuvent pas être transmis à d’autres instances que celles prévues par les lois et les règlements en vigueur, ni être utilisés pour d’autres fins que celles prévues par les lois. Les établissements ne peuvent donc pas s’adresser à SAFIR pour obtenir de l’information concernant les renseignements saisis par les professionnels dans les formulaires. De plus, toute modification à la déclaration doit être autorisée par le professionnel qui l’a produite.</a:t>
            </a:r>
          </a:p>
          <a:p>
            <a:pPr algn="l"/>
            <a:endParaRPr lang="fr-CA" sz="1200" b="0" i="0" dirty="0">
              <a:solidFill>
                <a:srgbClr val="212529"/>
              </a:solidFill>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ACC87E74-F96D-4B7D-8BC3-42027CEB9819}" type="slidenum">
              <a:rPr lang="fr-CA" smtClean="0"/>
              <a:t>3</a:t>
            </a:fld>
            <a:endParaRPr lang="fr-CA"/>
          </a:p>
        </p:txBody>
      </p:sp>
    </p:spTree>
    <p:extLst>
      <p:ext uri="{BB962C8B-B14F-4D97-AF65-F5344CB8AC3E}">
        <p14:creationId xmlns:p14="http://schemas.microsoft.com/office/powerpoint/2010/main" val="331770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1019"/>
              </a:spcAft>
              <a:tabLst>
                <a:tab pos="642536" algn="l"/>
              </a:tabLst>
            </a:pPr>
            <a:r>
              <a:rPr lang="fr-CA" dirty="0"/>
              <a:t>Ce tableau résume les différents destinataires des renseignements transmis par les professionnels et l’objectif auquel ils répondent dans le contexte d’une demande contemporaine d’aide médicale à mourir.</a:t>
            </a:r>
          </a:p>
          <a:p>
            <a:pPr algn="just">
              <a:spcAft>
                <a:spcPts val="1019"/>
              </a:spcAft>
              <a:tabLst>
                <a:tab pos="642536" algn="l"/>
              </a:tabLst>
            </a:pPr>
            <a:endParaRPr lang="fr-CA" dirty="0"/>
          </a:p>
          <a:p>
            <a:pPr algn="just">
              <a:spcAft>
                <a:spcPts val="1019"/>
              </a:spcAft>
              <a:tabLst>
                <a:tab pos="642536" algn="l"/>
              </a:tabLst>
            </a:pPr>
            <a:r>
              <a:rPr lang="fr-CA" dirty="0"/>
              <a:t>Les renseignements transmis à la Commission sur les soins de fin de vie dans le cas où une aide médicale à mourir a été administrée visent à permettre à la Commission d’évaluer la conformité de l’administration du soin avec l’article 29 de la Loi concernant les soins de fin de vie. </a:t>
            </a:r>
          </a:p>
          <a:p>
            <a:pPr algn="just">
              <a:spcAft>
                <a:spcPts val="1019"/>
              </a:spcAft>
              <a:tabLst>
                <a:tab pos="642536" algn="l"/>
              </a:tabLst>
            </a:pPr>
            <a:endParaRPr lang="fr-CA" dirty="0"/>
          </a:p>
          <a:p>
            <a:pPr algn="just">
              <a:spcAft>
                <a:spcPts val="1019"/>
              </a:spcAft>
              <a:tabLst>
                <a:tab pos="642536" algn="l"/>
              </a:tabLst>
            </a:pPr>
            <a:r>
              <a:rPr lang="fr-CA" dirty="0"/>
              <a:t>Lorsque l’aide médicale à mourir a été administrée, la loi précise par ailleurs que le professionnel compétent doit en aviser l’instance qui sera responsable de faire l’évaluation de la qualité de l’acte dans les 10 jours suivants. Selon sa profession et selon qu’il a exercé pour un établissement ou pour un cabinet privé de professionnels pour l’aide médicale à mourir visée par la déclaration, il peut s’agir:</a:t>
            </a:r>
          </a:p>
          <a:p>
            <a:pPr marL="171450" indent="-171450" algn="just">
              <a:spcAft>
                <a:spcPts val="1019"/>
              </a:spcAft>
              <a:buFontTx/>
              <a:buChar char="-"/>
              <a:tabLst>
                <a:tab pos="642536" algn="l"/>
              </a:tabLst>
            </a:pPr>
            <a:r>
              <a:rPr lang="fr-CA" dirty="0"/>
              <a:t>du Conseil des médecins, dentistes, pharmaciens est sages femmes</a:t>
            </a:r>
          </a:p>
          <a:p>
            <a:pPr marL="171450" indent="-171450" algn="just">
              <a:spcAft>
                <a:spcPts val="1019"/>
              </a:spcAft>
              <a:buFontTx/>
              <a:buChar char="-"/>
              <a:tabLst>
                <a:tab pos="642536" algn="l"/>
              </a:tabLst>
            </a:pPr>
            <a:r>
              <a:rPr lang="fr-CA" dirty="0"/>
              <a:t>du Collège des médecins du Québec </a:t>
            </a:r>
          </a:p>
          <a:p>
            <a:pPr marL="171450" indent="-171450" algn="just">
              <a:spcAft>
                <a:spcPts val="1019"/>
              </a:spcAft>
              <a:buFontTx/>
              <a:buChar char="-"/>
              <a:tabLst>
                <a:tab pos="642536" algn="l"/>
              </a:tabLst>
            </a:pPr>
            <a:r>
              <a:rPr lang="fr-CA" b="0" dirty="0"/>
              <a:t>du directeur des soins infirmiers ou du responsable des soins infirmiers</a:t>
            </a:r>
          </a:p>
          <a:p>
            <a:pPr marL="171450" indent="-171450" algn="just">
              <a:spcAft>
                <a:spcPts val="1019"/>
              </a:spcAft>
              <a:buFontTx/>
              <a:buChar char="-"/>
              <a:tabLst>
                <a:tab pos="642536" algn="l"/>
              </a:tabLst>
            </a:pPr>
            <a:r>
              <a:rPr lang="fr-CA" b="0" dirty="0"/>
              <a:t>ou encore de l’Ordre des infirmières et infirmiers du Québec</a:t>
            </a:r>
          </a:p>
          <a:p>
            <a:pPr marL="0" indent="0" algn="just">
              <a:spcAft>
                <a:spcPts val="1019"/>
              </a:spcAft>
              <a:buFontTx/>
              <a:buNone/>
              <a:tabLst>
                <a:tab pos="642536" algn="l"/>
              </a:tabLst>
            </a:pPr>
            <a:endParaRPr lang="fr-CA" dirty="0"/>
          </a:p>
          <a:p>
            <a:pPr marL="0" indent="0" algn="just">
              <a:spcAft>
                <a:spcPts val="1019"/>
              </a:spcAft>
              <a:buFontTx/>
              <a:buNone/>
              <a:tabLst>
                <a:tab pos="642536" algn="l"/>
              </a:tabLst>
            </a:pPr>
            <a:r>
              <a:rPr lang="fr-CA" dirty="0"/>
              <a:t>Lorsque le professionnel transmet sa déclaration, une copie des renseignements transmis à la Commission est automatiquement acheminée à l’instance identifiée pour procéder à l’évaluation de la qualité de l’acte. Cela permet au professionnel compétent d’aviser </a:t>
            </a:r>
            <a:r>
              <a:rPr lang="fr-CA" b="0" dirty="0"/>
              <a:t>automatiquement</a:t>
            </a:r>
            <a:r>
              <a:rPr lang="fr-CA" b="1" dirty="0"/>
              <a:t> </a:t>
            </a:r>
            <a:r>
              <a:rPr lang="fr-CA" dirty="0"/>
              <a:t>l’instance appropriée et permet à cette dernière d’avoir accès facilement à des renseignements utiles pour faire son travail. </a:t>
            </a:r>
          </a:p>
          <a:p>
            <a:pPr marL="0" indent="0" algn="just">
              <a:spcAft>
                <a:spcPts val="1019"/>
              </a:spcAft>
              <a:buFontTx/>
              <a:buNone/>
              <a:tabLst>
                <a:tab pos="642536" algn="l"/>
              </a:tabLst>
            </a:pPr>
            <a:endParaRPr lang="fr-CA" dirty="0"/>
          </a:p>
          <a:p>
            <a:pPr marL="0" indent="0" algn="just">
              <a:spcAft>
                <a:spcPts val="1019"/>
              </a:spcAft>
              <a:buFontTx/>
              <a:buNone/>
              <a:tabLst>
                <a:tab pos="642536" algn="l"/>
              </a:tabLst>
            </a:pPr>
            <a:r>
              <a:rPr lang="fr-CA" dirty="0"/>
              <a:t>Lors de la transmission de sa déclaration, le professionnel compétent doit s’assure de bien identifier s’il a exercé en cabinet privé de professionnel ou au sein d’un établissement pour l’AMM qui fait l’objet de la déclaration, et s’il s’agit d’un établissement, de sélectionner celui qui doit procéder à l’évaluation de la qualité de l’acte.</a:t>
            </a:r>
          </a:p>
          <a:p>
            <a:pPr algn="just">
              <a:spcAft>
                <a:spcPts val="1019"/>
              </a:spcAft>
              <a:tabLst>
                <a:tab pos="642536" algn="l"/>
              </a:tabLst>
            </a:pPr>
            <a:endParaRPr lang="fr-CA" dirty="0"/>
          </a:p>
          <a:p>
            <a:pPr marL="0" marR="0" lvl="0" indent="0" algn="just" defTabSz="914354" rtl="0" eaLnBrk="1" fontAlgn="auto" latinLnBrk="0" hangingPunct="1">
              <a:lnSpc>
                <a:spcPct val="100000"/>
              </a:lnSpc>
              <a:spcBef>
                <a:spcPts val="0"/>
              </a:spcBef>
              <a:spcAft>
                <a:spcPts val="1019"/>
              </a:spcAft>
              <a:buClrTx/>
              <a:buSzTx/>
              <a:buFontTx/>
              <a:buNone/>
              <a:tabLst>
                <a:tab pos="642536" algn="l"/>
              </a:tabLst>
              <a:defRPr/>
            </a:pPr>
            <a:r>
              <a:rPr lang="fr-CA" dirty="0"/>
              <a:t>En ce qui concerne les aides médicales à mourir non administrées et la fournir d’une médication, les renseignements transmis à la Commission sur les soins de fin de vie ont pour objectif de permettre à la Commission </a:t>
            </a:r>
            <a:r>
              <a:rPr lang="fr-CA" b="0" i="0" dirty="0">
                <a:solidFill>
                  <a:srgbClr val="2C3E50"/>
                </a:solidFill>
                <a:effectLst/>
                <a:latin typeface="Open Sans" panose="020B0606030504020204" pitchFamily="34" charset="0"/>
              </a:rPr>
              <a:t>d’évaluer l’application de la Loi concernant les soins de fin de vie à l’égard des soins de fin de vie, </a:t>
            </a:r>
            <a:r>
              <a:rPr lang="fr-CA" sz="1200" b="0" i="0" dirty="0">
                <a:solidFill>
                  <a:srgbClr val="2C3E50"/>
                </a:solidFill>
                <a:effectLst/>
                <a:latin typeface="+mn-lt"/>
              </a:rPr>
              <a:t>en lui donnant accès à des renseignements sur les aides médicales à mourir non administrées.</a:t>
            </a:r>
            <a:endParaRPr lang="fr-CA" sz="1000" dirty="0">
              <a:solidFill>
                <a:srgbClr val="2C3E50"/>
              </a:solidFill>
              <a:effectLst/>
              <a:latin typeface="Calibri" panose="020F0502020204030204" pitchFamily="34" charset="0"/>
            </a:endParaRPr>
          </a:p>
          <a:p>
            <a:pPr algn="just">
              <a:spcAft>
                <a:spcPts val="1019"/>
              </a:spcAft>
              <a:tabLst>
                <a:tab pos="642536" algn="l"/>
              </a:tabLst>
            </a:pPr>
            <a:endParaRPr lang="fr-CA" dirty="0"/>
          </a:p>
          <a:p>
            <a:pPr algn="just">
              <a:spcAft>
                <a:spcPts val="1019"/>
              </a:spcAft>
              <a:tabLst>
                <a:tab pos="642536" algn="l"/>
              </a:tabLst>
            </a:pPr>
            <a:endParaRPr lang="fr-CA" dirty="0"/>
          </a:p>
          <a:p>
            <a:pPr algn="just">
              <a:spcAft>
                <a:spcPts val="1019"/>
              </a:spcAft>
              <a:tabLst>
                <a:tab pos="642536" algn="l"/>
              </a:tabLst>
            </a:pPr>
            <a:r>
              <a:rPr lang="fr-CA" dirty="0"/>
              <a:t>Tous les renseignements transmis à Santé Canada le sont dans un but de surveillance générale de l’aide médicale à mourir au Canada.</a:t>
            </a:r>
          </a:p>
          <a:p>
            <a:pPr algn="just">
              <a:spcAft>
                <a:spcPts val="1019"/>
              </a:spcAft>
              <a:tabLst>
                <a:tab pos="642536" algn="l"/>
              </a:tabLst>
            </a:pPr>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4</a:t>
            </a:fld>
            <a:endParaRPr lang="fr-CA"/>
          </a:p>
        </p:txBody>
      </p:sp>
    </p:spTree>
    <p:extLst>
      <p:ext uri="{BB962C8B-B14F-4D97-AF65-F5344CB8AC3E}">
        <p14:creationId xmlns:p14="http://schemas.microsoft.com/office/powerpoint/2010/main" val="801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Comme mentionné précédemment, le médecin ou l’IPS doit aussi produire une déclaration lorsqu’il constate ou qu’il est informé que l’aide médicale n’a pas été administrée à une personne qui en a fait la demande dont il a été saisi.</a:t>
            </a:r>
          </a:p>
          <a:p>
            <a:endParaRPr lang="fr-CA" dirty="0"/>
          </a:p>
          <a:p>
            <a:r>
              <a:rPr lang="fr-CA" dirty="0"/>
              <a:t>Plusieurs situations, ou scénarios, devaient déjà faire l’objet d’un rapport à Santé Canada pour répondre aux exigences du Système de surveillance fédéral de l’aide médicale à mourir. C’est le cas lorsque la ou le </a:t>
            </a:r>
            <a:r>
              <a:rPr lang="fr-CA" sz="1200" dirty="0">
                <a:solidFill>
                  <a:schemeClr val="tx2"/>
                </a:solidFill>
              </a:rPr>
              <a:t>médecin ou l’IPS :</a:t>
            </a:r>
          </a:p>
          <a:p>
            <a:pPr marL="742928" lvl="1" indent="-144000">
              <a:spcBef>
                <a:spcPts val="0"/>
              </a:spcBef>
              <a:buFont typeface="Arial" panose="020B0604020202020204" pitchFamily="34" charset="0"/>
              <a:buChar char="•"/>
            </a:pPr>
            <a:r>
              <a:rPr lang="fr-CA" sz="1200" dirty="0">
                <a:solidFill>
                  <a:schemeClr val="tx2"/>
                </a:solidFill>
              </a:rPr>
              <a:t>Constate que la personne n’est pas admissible à l’AMM </a:t>
            </a:r>
          </a:p>
          <a:p>
            <a:pPr marL="742928" lvl="1" indent="-144000">
              <a:buFont typeface="Arial" panose="020B0604020202020204" pitchFamily="34" charset="0"/>
              <a:buChar char="•"/>
            </a:pPr>
            <a:r>
              <a:rPr lang="fr-CA" sz="1200" dirty="0">
                <a:solidFill>
                  <a:schemeClr val="tx2"/>
                </a:solidFill>
              </a:rPr>
              <a:t>Constate que la personne a retiré sa demande, ou qu’il en est informé</a:t>
            </a:r>
          </a:p>
          <a:p>
            <a:pPr marL="742928" lvl="1" indent="-144000">
              <a:buFont typeface="Arial" panose="020B0604020202020204" pitchFamily="34" charset="0"/>
              <a:buChar char="•"/>
            </a:pPr>
            <a:r>
              <a:rPr lang="fr-CA" sz="1200" dirty="0">
                <a:solidFill>
                  <a:schemeClr val="tx2"/>
                </a:solidFill>
              </a:rPr>
              <a:t>Constate que la personne est décédée avant l’administration de </a:t>
            </a:r>
            <a:r>
              <a:rPr lang="fr-CA" dirty="0">
                <a:solidFill>
                  <a:schemeClr val="tx2"/>
                </a:solidFill>
              </a:rPr>
              <a:t>la l’AMM, ou qu’il en est informé</a:t>
            </a:r>
          </a:p>
          <a:p>
            <a:pPr marL="0" indent="0">
              <a:buFontTx/>
              <a:buNone/>
            </a:pPr>
            <a:r>
              <a:rPr lang="fr-CA" dirty="0"/>
              <a:t>Avec l’adoption du projet de loi 11, ces situations doivent maintenant aussi faire l’objet d’une déclaration à la Commission sur les soins de fin de vie.</a:t>
            </a:r>
          </a:p>
          <a:p>
            <a:pPr marL="0" indent="0">
              <a:buFontTx/>
              <a:buNone/>
            </a:pPr>
            <a:r>
              <a:rPr lang="fr-CA" dirty="0"/>
              <a:t>Le formulaire de déclarations électronique a été ajusté en conséquence et mis en ligne le 5 février dernier. Il y a peu de différences dans le formulaire en termes de questions. La principale nouveauté est que la Commission sur les soins de fin de vie reçoit maintenant les renseignements (du moins la majorité des renseignements) saisis par les professionnels.</a:t>
            </a:r>
          </a:p>
          <a:p>
            <a:endParaRPr lang="fr-CA" dirty="0"/>
          </a:p>
          <a:p>
            <a:r>
              <a:rPr lang="fr-CA" dirty="0"/>
              <a:t>Dans le cas du retrait d’une demande ou du décès de la personne, le professionnel compétent n’a pas l’obligation de rechercher activement l’information. </a:t>
            </a:r>
            <a:r>
              <a:rPr lang="fr-CA" b="0" i="0" dirty="0">
                <a:solidFill>
                  <a:srgbClr val="333333"/>
                </a:solidFill>
                <a:effectLst/>
                <a:latin typeface="Noto Sans" panose="020B0502040504020204" pitchFamily="34" charset="0"/>
              </a:rPr>
              <a:t> Cependant, s'il prend connaissance du retrait de la demande d’une personne ou de son décès, il doit le déclarer, qu'il ait évalué ou non la personne.</a:t>
            </a:r>
            <a:r>
              <a:rPr lang="fr-CA" b="1" i="0" dirty="0">
                <a:solidFill>
                  <a:srgbClr val="333333"/>
                </a:solidFill>
                <a:effectLst/>
                <a:latin typeface="Noto Sans" panose="020B0502040504020204" pitchFamily="34" charset="0"/>
              </a:rPr>
              <a:t> </a:t>
            </a:r>
          </a:p>
          <a:p>
            <a:endParaRPr lang="fr-CA" b="0" i="0" dirty="0">
              <a:solidFill>
                <a:srgbClr val="333333"/>
              </a:solidFill>
              <a:effectLst/>
              <a:latin typeface="Noto Sans" panose="020B0502040504020204" pitchFamily="34" charset="0"/>
            </a:endParaRPr>
          </a:p>
          <a:p>
            <a:r>
              <a:rPr lang="fr-CA" b="0" i="0" dirty="0">
                <a:solidFill>
                  <a:srgbClr val="333333"/>
                </a:solidFill>
                <a:effectLst/>
                <a:latin typeface="Noto Sans" panose="020B0502040504020204" pitchFamily="34" charset="0"/>
              </a:rPr>
              <a:t>Le projet de loi 11 a introduit l’obligation de déclarer une nouvelle situation dans laquelle l’aide médicale à mourir n’est pas administrée, soit celle où le ou la médecin ou l’IPS constate que la personne devenue inapte après avoir été jugée admissible à l’aide médicale à mourir refuse de recevoir celle-ci au moment du soin. Dans le contexte de la demande contemporaine, cela pourrait se produire chez une personne en fin de vie qui a été jugée admissible à recevoir l’aide médicale à mourir et qui a consenti par écrit à recevoir le soin en cas de perte d’aptitude, dans les 90 jours précédant l’administration.</a:t>
            </a:r>
          </a:p>
          <a:p>
            <a:r>
              <a:rPr lang="fr-CA" b="0" i="0" dirty="0">
                <a:solidFill>
                  <a:srgbClr val="333333"/>
                </a:solidFill>
                <a:effectLst/>
                <a:latin typeface="Noto Sans" panose="020B0502040504020204" pitchFamily="34" charset="0"/>
              </a:rPr>
              <a:t>Cette déclaration est </a:t>
            </a:r>
            <a:r>
              <a:rPr lang="fr-CA" b="0" dirty="0"/>
              <a:t>requise seulement par la Loi concernant les soins de fin de vie et par conséquent, elle est transmise uniquement à la Commission sur les soins de fin de vie.</a:t>
            </a:r>
          </a:p>
          <a:p>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5</a:t>
            </a:fld>
            <a:endParaRPr lang="fr-CA"/>
          </a:p>
        </p:txBody>
      </p:sp>
    </p:spTree>
    <p:extLst>
      <p:ext uri="{BB962C8B-B14F-4D97-AF65-F5344CB8AC3E}">
        <p14:creationId xmlns:p14="http://schemas.microsoft.com/office/powerpoint/2010/main" val="128985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F14FE-3C7D-C687-9F5F-88EA16C29CF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E613B386-2A2C-97C3-BBD1-18AD113026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CF9A20-7065-C50C-9947-4319FE712C75}"/>
              </a:ext>
            </a:extLst>
          </p:cNvPr>
          <p:cNvSpPr>
            <a:spLocks noGrp="1"/>
          </p:cNvSpPr>
          <p:nvPr>
            <p:ph type="body" idx="1"/>
          </p:nvPr>
        </p:nvSpPr>
        <p:spPr/>
        <p:txBody>
          <a:bodyPr/>
          <a:lstStyle/>
          <a:p>
            <a:r>
              <a:rPr lang="fr-CA" sz="1200" dirty="0">
                <a:latin typeface="+mn-lt"/>
              </a:rPr>
              <a:t>Les questions qui sont contenues dans le formulaire de déclaration découlent directement des renseignements à transmettre prévus aux règlements et sont conçues pour permettre aux professionnels de répondre à leurs obligations légales.</a:t>
            </a:r>
          </a:p>
          <a:p>
            <a:r>
              <a:rPr lang="fr-CA" sz="1200" dirty="0">
                <a:latin typeface="+mn-lt"/>
              </a:rPr>
              <a:t>Les renseignements saisis sont envoyés à des destinataires différents, selon que les questions visent à répondre aux exigences de la Loi concernant les soins de fin de vie et de son règlement ou du Code criminel et de son règlement, ou les deux.</a:t>
            </a:r>
          </a:p>
          <a:p>
            <a:endParaRPr lang="fr-CA" sz="1200" dirty="0">
              <a:latin typeface="+mn-lt"/>
            </a:endParaRPr>
          </a:p>
          <a:p>
            <a:pPr algn="l">
              <a:spcAft>
                <a:spcPts val="750"/>
              </a:spcAft>
            </a:pPr>
            <a:r>
              <a:rPr lang="fr-CA" sz="1200" dirty="0">
                <a:latin typeface="+mn-lt"/>
              </a:rPr>
              <a:t>Le choix a été fait de concevoir un seul formulaire pour répondre aux exigences provinciales et fédérales pour faciliter la déclaration du professionnel. Comme les renseignements exigés et les </a:t>
            </a:r>
            <a:r>
              <a:rPr lang="fr-CA" sz="1200" b="0" dirty="0">
                <a:latin typeface="+mn-lt"/>
              </a:rPr>
              <a:t>objectifs de déclaration sont différents</a:t>
            </a:r>
            <a:r>
              <a:rPr lang="fr-CA" sz="1200" dirty="0">
                <a:latin typeface="+mn-lt"/>
              </a:rPr>
              <a:t>, le formulaire unique contient de nombreuses questions. De plus, certaines questions peuvent paraître en double parce qu’elles se ressemblent beaucoup, mais elles ne sont pas identiques. Certaines questions qui visaient à obtenir le même renseignement ont pu être fusionnées, mais d</a:t>
            </a:r>
            <a:r>
              <a:rPr lang="fr-CA" b="0" i="0" dirty="0">
                <a:solidFill>
                  <a:srgbClr val="2C3E50"/>
                </a:solidFill>
                <a:effectLst/>
                <a:latin typeface="Open Sans" panose="020B0606030504020204" pitchFamily="34" charset="0"/>
              </a:rPr>
              <a:t>es questions similaires doivent parfois être posées pour respecter les deux cadres législatifs et répondre aux besoins des différentes instances de surveillance. Dans certains cas, ce sont les choix de réponse qu’il n’a pas été possible de jumeler pour répondre aux besoins différents.</a:t>
            </a:r>
            <a:endParaRPr lang="fr-CA" dirty="0"/>
          </a:p>
        </p:txBody>
      </p:sp>
      <p:sp>
        <p:nvSpPr>
          <p:cNvPr id="4" name="Espace réservé du numéro de diapositive 3">
            <a:extLst>
              <a:ext uri="{FF2B5EF4-FFF2-40B4-BE49-F238E27FC236}">
                <a16:creationId xmlns:a16="http://schemas.microsoft.com/office/drawing/2014/main" id="{884011E0-23DD-B19B-00B8-07F13AB65A63}"/>
              </a:ext>
            </a:extLst>
          </p:cNvPr>
          <p:cNvSpPr>
            <a:spLocks noGrp="1"/>
          </p:cNvSpPr>
          <p:nvPr>
            <p:ph type="sldNum" sz="quarter" idx="5"/>
          </p:nvPr>
        </p:nvSpPr>
        <p:spPr/>
        <p:txBody>
          <a:bodyPr/>
          <a:lstStyle/>
          <a:p>
            <a:fld id="{ACC87E74-F96D-4B7D-8BC3-42027CEB9819}" type="slidenum">
              <a:rPr lang="fr-CA" smtClean="0"/>
              <a:t>6</a:t>
            </a:fld>
            <a:endParaRPr lang="fr-CA"/>
          </a:p>
        </p:txBody>
      </p:sp>
    </p:spTree>
    <p:extLst>
      <p:ext uri="{BB962C8B-B14F-4D97-AF65-F5344CB8AC3E}">
        <p14:creationId xmlns:p14="http://schemas.microsoft.com/office/powerpoint/2010/main" val="1374494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700"/>
              </a:spcAft>
              <a:buClrTx/>
              <a:buSzTx/>
              <a:buFontTx/>
              <a:buNone/>
              <a:tabLst/>
              <a:defRPr/>
            </a:pPr>
            <a:r>
              <a:rPr lang="fr-CA" sz="1200" dirty="0">
                <a:solidFill>
                  <a:srgbClr val="2C3E50"/>
                </a:solidFill>
                <a:effectLst/>
                <a:latin typeface="Open Sans" panose="020B0606030504020204" pitchFamily="34" charset="0"/>
              </a:rPr>
              <a:t>P</a:t>
            </a:r>
            <a:r>
              <a:rPr lang="fr-CA" sz="1200" dirty="0">
                <a:effectLst/>
                <a:latin typeface="+mn-lt"/>
              </a:rPr>
              <a:t>lusieurs changements ont été apportés au formulaire de déclaration en contexte de demande contemporaine en février 2025.</a:t>
            </a:r>
          </a:p>
          <a:p>
            <a:pPr marL="0" marR="0" lvl="0" indent="0" algn="l" defTabSz="914354" rtl="0" eaLnBrk="1" fontAlgn="auto" latinLnBrk="0" hangingPunct="1">
              <a:lnSpc>
                <a:spcPct val="100000"/>
              </a:lnSpc>
              <a:spcBef>
                <a:spcPts val="0"/>
              </a:spcBef>
              <a:spcAft>
                <a:spcPts val="700"/>
              </a:spcAft>
              <a:buClrTx/>
              <a:buSzTx/>
              <a:buFontTx/>
              <a:buNone/>
              <a:tabLst/>
              <a:defRPr/>
            </a:pPr>
            <a:endParaRPr lang="fr-CA" sz="1200" dirty="0">
              <a:effectLst/>
              <a:latin typeface="+mn-lt"/>
            </a:endParaRPr>
          </a:p>
          <a:p>
            <a:pPr marL="0" marR="0" lvl="0" indent="0" algn="l" defTabSz="914354" rtl="0" eaLnBrk="1" fontAlgn="auto" latinLnBrk="0" hangingPunct="1">
              <a:lnSpc>
                <a:spcPct val="100000"/>
              </a:lnSpc>
              <a:spcBef>
                <a:spcPts val="0"/>
              </a:spcBef>
              <a:spcAft>
                <a:spcPts val="700"/>
              </a:spcAft>
              <a:buClrTx/>
              <a:buSzTx/>
              <a:buFontTx/>
              <a:buNone/>
              <a:tabLst/>
              <a:defRPr/>
            </a:pPr>
            <a:r>
              <a:rPr lang="fr-CA" sz="1200" dirty="0">
                <a:effectLst/>
                <a:latin typeface="+mn-lt"/>
              </a:rPr>
              <a:t>Ces modifications étaient nécessaires à la suite des modifications apportées à la loi dans les dernières années, dont celles introduites par le projet de loi 11, </a:t>
            </a:r>
            <a:r>
              <a:rPr lang="fr-CA" sz="1200" i="0" dirty="0">
                <a:solidFill>
                  <a:srgbClr val="2C3E50"/>
                </a:solidFill>
                <a:effectLst/>
                <a:latin typeface="Open Sans" panose="020B0606030504020204" pitchFamily="34" charset="0"/>
              </a:rPr>
              <a:t>modifiant la Loi concernant les soins de fin de vie et d’autres dispositions législatives, adopté en juin 2023. D’autres changements ont été faits à la lumière </a:t>
            </a:r>
            <a:r>
              <a:rPr lang="fr-CA" sz="1200" dirty="0">
                <a:solidFill>
                  <a:srgbClr val="2C3E50"/>
                </a:solidFill>
                <a:effectLst/>
                <a:latin typeface="Open Sans" panose="020B0606030504020204" pitchFamily="34" charset="0"/>
              </a:rPr>
              <a:t>de l’expérience acquise au cours des dernières années.</a:t>
            </a:r>
          </a:p>
          <a:p>
            <a:pPr marL="0" marR="0" lvl="0" indent="0" algn="l" defTabSz="914354" rtl="0" eaLnBrk="1" fontAlgn="auto" latinLnBrk="0" hangingPunct="1">
              <a:lnSpc>
                <a:spcPct val="100000"/>
              </a:lnSpc>
              <a:spcBef>
                <a:spcPts val="0"/>
              </a:spcBef>
              <a:spcAft>
                <a:spcPts val="700"/>
              </a:spcAft>
              <a:buClrTx/>
              <a:buSzTx/>
              <a:buFontTx/>
              <a:buNone/>
              <a:tabLst/>
              <a:defRPr/>
            </a:pPr>
            <a:endParaRPr lang="fr-CA" sz="1200" dirty="0">
              <a:solidFill>
                <a:srgbClr val="2C3E50"/>
              </a:solidFill>
              <a:effectLst/>
              <a:latin typeface="Open Sans" panose="020B0606030504020204" pitchFamily="34" charset="0"/>
            </a:endParaRPr>
          </a:p>
          <a:p>
            <a:pPr marL="0" marR="0" lvl="0" indent="0" algn="l" defTabSz="914354" rtl="0" eaLnBrk="1" fontAlgn="auto" latinLnBrk="0" hangingPunct="1">
              <a:lnSpc>
                <a:spcPct val="100000"/>
              </a:lnSpc>
              <a:spcBef>
                <a:spcPts val="0"/>
              </a:spcBef>
              <a:spcAft>
                <a:spcPts val="700"/>
              </a:spcAft>
              <a:buClrTx/>
              <a:buSzTx/>
              <a:buFontTx/>
              <a:buNone/>
              <a:tabLst/>
              <a:defRPr/>
            </a:pPr>
            <a:r>
              <a:rPr lang="fr-CA" sz="1200" dirty="0">
                <a:effectLst/>
                <a:latin typeface="+mn-lt"/>
              </a:rPr>
              <a:t>Les changements touchent des questions et des choix de réponse en lien avec des renseignements qui doivent être transmis à la Commission sur les soins de fin de vie. </a:t>
            </a:r>
          </a:p>
          <a:p>
            <a:pPr marL="0" marR="0" lvl="0" indent="0" algn="l" defTabSz="914354" rtl="0" eaLnBrk="1" fontAlgn="auto" latinLnBrk="0" hangingPunct="1">
              <a:lnSpc>
                <a:spcPct val="100000"/>
              </a:lnSpc>
              <a:spcBef>
                <a:spcPts val="0"/>
              </a:spcBef>
              <a:spcAft>
                <a:spcPts val="700"/>
              </a:spcAft>
              <a:buClrTx/>
              <a:buSzTx/>
              <a:buFontTx/>
              <a:buNone/>
              <a:tabLst/>
              <a:defRPr/>
            </a:pPr>
            <a:r>
              <a:rPr lang="fr-CA" sz="1200" dirty="0">
                <a:effectLst/>
                <a:latin typeface="+mn-lt"/>
              </a:rPr>
              <a:t>Ils ne concernent pas les renseignements transmis à Santé Canada. Ils ne touchent pas les modalités d’accès à la plateforme ni le compte utilisé pour s’y connecter.</a:t>
            </a:r>
            <a:endParaRPr lang="fr-CA" sz="1200" dirty="0">
              <a:solidFill>
                <a:srgbClr val="2C3E50"/>
              </a:solidFill>
              <a:effectLst/>
              <a:latin typeface="Open Sans" panose="020B0606030504020204" pitchFamily="34" charset="0"/>
            </a:endParaRPr>
          </a:p>
          <a:p>
            <a:pPr marL="0" marR="0" lvl="0" indent="0" algn="l" defTabSz="914354" rtl="0" eaLnBrk="1" fontAlgn="auto" latinLnBrk="0" hangingPunct="1">
              <a:lnSpc>
                <a:spcPct val="100000"/>
              </a:lnSpc>
              <a:spcBef>
                <a:spcPts val="0"/>
              </a:spcBef>
              <a:spcAft>
                <a:spcPts val="700"/>
              </a:spcAft>
              <a:buClrTx/>
              <a:buSzTx/>
              <a:buFontTx/>
              <a:buNone/>
              <a:tabLst/>
              <a:defRPr/>
            </a:pPr>
            <a:endParaRPr lang="fr-CA" sz="1200" dirty="0">
              <a:solidFill>
                <a:srgbClr val="2C3E50"/>
              </a:solidFill>
              <a:effectLst/>
              <a:latin typeface="Open Sans" panose="020B0606030504020204" pitchFamily="34" charset="0"/>
            </a:endParaRPr>
          </a:p>
          <a:p>
            <a:pPr>
              <a:spcAft>
                <a:spcPts val="700"/>
              </a:spcAft>
            </a:pPr>
            <a:r>
              <a:rPr lang="fr-CA" sz="1200" dirty="0">
                <a:solidFill>
                  <a:srgbClr val="2C3E50"/>
                </a:solidFill>
                <a:effectLst/>
                <a:latin typeface="Open Sans" panose="020B0606030504020204" pitchFamily="34" charset="0"/>
              </a:rPr>
              <a:t>Les modifications apportées ont pour objectif</a:t>
            </a:r>
          </a:p>
          <a:p>
            <a:pPr marL="0" marR="0" lvl="0" indent="0" algn="l" defTabSz="914354" rtl="0" eaLnBrk="1" fontAlgn="ctr" latinLnBrk="0" hangingPunct="1">
              <a:lnSpc>
                <a:spcPct val="100000"/>
              </a:lnSpc>
              <a:spcBef>
                <a:spcPts val="0"/>
              </a:spcBef>
              <a:spcAft>
                <a:spcPts val="0"/>
              </a:spcAft>
              <a:buClrTx/>
              <a:buSzTx/>
              <a:buFont typeface="Arial" panose="020B0604020202020204" pitchFamily="34" charset="0"/>
              <a:buChar char="•"/>
              <a:tabLst/>
              <a:defRPr/>
            </a:pPr>
            <a:r>
              <a:rPr lang="fr-CA" sz="1200" dirty="0">
                <a:solidFill>
                  <a:srgbClr val="2C3E50"/>
                </a:solidFill>
                <a:effectLst/>
                <a:latin typeface="open sans" panose="020B0606030504020204" pitchFamily="34" charset="0"/>
              </a:rPr>
              <a:t> de permettre à la Commission sur les soins de fin de vie d’évaluer la conformité des aide médicales à mourir administrées à la </a:t>
            </a:r>
            <a:r>
              <a:rPr lang="fr-CA" sz="1200" i="1" dirty="0">
                <a:solidFill>
                  <a:srgbClr val="2C3E50"/>
                </a:solidFill>
                <a:effectLst/>
                <a:latin typeface="open sans" panose="020B0606030504020204" pitchFamily="34" charset="0"/>
              </a:rPr>
              <a:t>Loi concernant les soins de fin de vie</a:t>
            </a:r>
          </a:p>
          <a:p>
            <a:pPr marL="0" marR="0" lvl="0" indent="0" algn="l" defTabSz="914354" rtl="0" eaLnBrk="1" fontAlgn="ctr" latinLnBrk="0" hangingPunct="1">
              <a:lnSpc>
                <a:spcPct val="100000"/>
              </a:lnSpc>
              <a:spcBef>
                <a:spcPts val="0"/>
              </a:spcBef>
              <a:spcAft>
                <a:spcPts val="0"/>
              </a:spcAft>
              <a:buClrTx/>
              <a:buSzTx/>
              <a:buFont typeface="Arial" panose="020B0604020202020204" pitchFamily="34" charset="0"/>
              <a:buChar char="•"/>
              <a:tabLst/>
              <a:defRPr/>
            </a:pPr>
            <a:r>
              <a:rPr lang="fr-CA" sz="1200" i="1" dirty="0">
                <a:solidFill>
                  <a:srgbClr val="2C3E50"/>
                </a:solidFill>
                <a:effectLst/>
                <a:latin typeface="open sans" panose="020B0606030504020204" pitchFamily="34" charset="0"/>
              </a:rPr>
              <a:t> </a:t>
            </a:r>
            <a:r>
              <a:rPr lang="fr-CA" sz="1200" dirty="0">
                <a:solidFill>
                  <a:srgbClr val="2C3E50"/>
                </a:solidFill>
                <a:effectLst/>
                <a:latin typeface="open sans" panose="020B0606030504020204" pitchFamily="34" charset="0"/>
              </a:rPr>
              <a:t>de clarifier certains renseignements demandés</a:t>
            </a:r>
            <a:endParaRPr lang="fr-CA" sz="1200" dirty="0">
              <a:solidFill>
                <a:srgbClr val="2C3E50"/>
              </a:solidFill>
              <a:effectLst/>
              <a:latin typeface="Calibri" panose="020F0502020204030204" pitchFamily="34" charset="0"/>
            </a:endParaRPr>
          </a:p>
          <a:p>
            <a:pPr rtl="0" fontAlgn="ctr">
              <a:buFont typeface="Arial" panose="020B0604020202020204" pitchFamily="34" charset="0"/>
              <a:buChar char="•"/>
            </a:pPr>
            <a:r>
              <a:rPr lang="fr-CA" sz="1200" dirty="0">
                <a:solidFill>
                  <a:srgbClr val="2C3E50"/>
                </a:solidFill>
                <a:effectLst/>
                <a:latin typeface="open sans" panose="020B0606030504020204" pitchFamily="34" charset="0"/>
              </a:rPr>
              <a:t> d’éviter, lorsque possible, la double saisie de renseignements qui doivent être transmis à la fois à la Commission sur les soins de fin de vie et à Santé Canada</a:t>
            </a:r>
            <a:endParaRPr lang="fr-CA" sz="1200" dirty="0">
              <a:solidFill>
                <a:srgbClr val="2C3E50"/>
              </a:solidFill>
              <a:effectLst/>
              <a:latin typeface="Calibri" panose="020F0502020204030204" pitchFamily="34" charset="0"/>
            </a:endParaRPr>
          </a:p>
          <a:p>
            <a:pPr rtl="0" fontAlgn="ctr">
              <a:buFont typeface="Arial" panose="020B0604020202020204" pitchFamily="34" charset="0"/>
              <a:buChar char="•"/>
            </a:pPr>
            <a:r>
              <a:rPr lang="fr-CA" sz="1200" dirty="0">
                <a:solidFill>
                  <a:srgbClr val="2C3E50"/>
                </a:solidFill>
                <a:effectLst/>
                <a:latin typeface="open sans" panose="020B0606030504020204" pitchFamily="34" charset="0"/>
              </a:rPr>
              <a:t> de réduire les suivis auprès des professionnels en cas de renseignements manquants ou incomplets</a:t>
            </a:r>
          </a:p>
          <a:p>
            <a:pPr marL="0" marR="0" lvl="0" indent="0" algn="l" defTabSz="914354" rtl="0" eaLnBrk="1" fontAlgn="ctr" latinLnBrk="0" hangingPunct="1">
              <a:lnSpc>
                <a:spcPct val="100000"/>
              </a:lnSpc>
              <a:spcBef>
                <a:spcPts val="0"/>
              </a:spcBef>
              <a:spcAft>
                <a:spcPts val="0"/>
              </a:spcAft>
              <a:buClrTx/>
              <a:buSzTx/>
              <a:buFont typeface="Arial" panose="020B0604020202020204" pitchFamily="34" charset="0"/>
              <a:buChar char="•"/>
              <a:tabLst/>
              <a:defRPr/>
            </a:pPr>
            <a:r>
              <a:rPr lang="fr-CA" sz="1800" b="0" i="0" dirty="0">
                <a:solidFill>
                  <a:srgbClr val="2C3E50"/>
                </a:solidFill>
                <a:effectLst/>
                <a:latin typeface="+mn-lt"/>
              </a:rPr>
              <a:t> de permettre à la </a:t>
            </a:r>
            <a:r>
              <a:rPr lang="fr-CA" sz="1800" dirty="0">
                <a:solidFill>
                  <a:srgbClr val="2C3E50"/>
                </a:solidFill>
                <a:effectLst/>
                <a:latin typeface="open sans" panose="020B0606030504020204" pitchFamily="34" charset="0"/>
              </a:rPr>
              <a:t>Commission sur les soins de fin de vie</a:t>
            </a:r>
            <a:r>
              <a:rPr lang="fr-CA" sz="1800" b="0" i="0" dirty="0">
                <a:solidFill>
                  <a:srgbClr val="2C3E50"/>
                </a:solidFill>
                <a:effectLst/>
                <a:latin typeface="+mn-lt"/>
              </a:rPr>
              <a:t> d’assu</a:t>
            </a:r>
            <a:r>
              <a:rPr lang="fr-CA" sz="1800" dirty="0">
                <a:solidFill>
                  <a:srgbClr val="2C3E50"/>
                </a:solidFill>
                <a:latin typeface="+mn-lt"/>
              </a:rPr>
              <a:t>mer son </a:t>
            </a:r>
            <a:r>
              <a:rPr lang="fr-CA" sz="1800" b="0" dirty="0">
                <a:solidFill>
                  <a:srgbClr val="2C3E50"/>
                </a:solidFill>
                <a:latin typeface="+mn-lt"/>
              </a:rPr>
              <a:t>mandat </a:t>
            </a:r>
            <a:r>
              <a:rPr lang="fr-CA" sz="2800" b="0" i="0" dirty="0">
                <a:solidFill>
                  <a:srgbClr val="2C3E50"/>
                </a:solidFill>
                <a:effectLst/>
                <a:latin typeface="Open Sans" panose="020B0606030504020204" pitchFamily="34" charset="0"/>
              </a:rPr>
              <a:t>d’évaluer l’application de la LCSFV à l’égard des soins de fin de vie, </a:t>
            </a:r>
            <a:r>
              <a:rPr lang="fr-CA" sz="1200" b="0" i="0" dirty="0">
                <a:solidFill>
                  <a:srgbClr val="2C3E50"/>
                </a:solidFill>
                <a:effectLst/>
                <a:latin typeface="Open Sans" panose="020B0606030504020204" pitchFamily="34" charset="0"/>
              </a:rPr>
              <a:t>, </a:t>
            </a:r>
            <a:r>
              <a:rPr lang="fr-CA" sz="1000" b="0" i="0" dirty="0">
                <a:solidFill>
                  <a:srgbClr val="2C3E50"/>
                </a:solidFill>
                <a:effectLst/>
                <a:latin typeface="+mn-lt"/>
              </a:rPr>
              <a:t>en lui donnant accès à des renseignements sur les aides médicales à mourir non administrées.</a:t>
            </a:r>
            <a:endParaRPr lang="fr-CA" sz="800" dirty="0">
              <a:solidFill>
                <a:srgbClr val="2C3E50"/>
              </a:solidFill>
              <a:effectLst/>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7</a:t>
            </a:fld>
            <a:endParaRPr lang="fr-CA"/>
          </a:p>
        </p:txBody>
      </p:sp>
    </p:spTree>
    <p:extLst>
      <p:ext uri="{BB962C8B-B14F-4D97-AF65-F5344CB8AC3E}">
        <p14:creationId xmlns:p14="http://schemas.microsoft.com/office/powerpoint/2010/main" val="2709309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2DF8-0782-2994-2823-6F2FB5CE1CE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218D720-5662-7DA7-BFF3-E6C2E0C7F9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87660A-AB1C-851D-1D30-DC87DA6780D0}"/>
              </a:ext>
            </a:extLst>
          </p:cNvPr>
          <p:cNvSpPr>
            <a:spLocks noGrp="1"/>
          </p:cNvSpPr>
          <p:nvPr>
            <p:ph type="body" idx="1"/>
          </p:nvPr>
        </p:nvSpPr>
        <p:spPr/>
        <p:txBody>
          <a:bodyPr/>
          <a:lstStyle/>
          <a:p>
            <a:pPr>
              <a:spcAft>
                <a:spcPts val="700"/>
              </a:spcAft>
            </a:pPr>
            <a:r>
              <a:rPr lang="fr-CA" sz="1800" dirty="0">
                <a:solidFill>
                  <a:srgbClr val="2C3E50"/>
                </a:solidFill>
                <a:effectLst/>
                <a:latin typeface="Open Sans" panose="020B0606030504020204" pitchFamily="34" charset="0"/>
              </a:rPr>
              <a:t>En résumé, les principaux changements apportés sont :</a:t>
            </a:r>
          </a:p>
          <a:p>
            <a:pPr rtl="0" fontAlgn="ctr">
              <a:buFont typeface="Arial" panose="020B0604020202020204" pitchFamily="34" charset="0"/>
              <a:buChar char="•"/>
            </a:pPr>
            <a:r>
              <a:rPr lang="fr-CA" sz="1800" dirty="0">
                <a:solidFill>
                  <a:srgbClr val="2C3E50"/>
                </a:solidFill>
                <a:effectLst/>
                <a:latin typeface="open sans" panose="020B0606030504020204" pitchFamily="34" charset="0"/>
              </a:rPr>
              <a:t> l’ajout et la modification de questions en lien avec </a:t>
            </a:r>
          </a:p>
          <a:p>
            <a:pPr lvl="1" rtl="0" fontAlgn="ctr">
              <a:buFont typeface="Arial" panose="020B0604020202020204" pitchFamily="34" charset="0"/>
              <a:buChar char="•"/>
            </a:pPr>
            <a:r>
              <a:rPr lang="fr-CA" sz="1800" dirty="0">
                <a:solidFill>
                  <a:srgbClr val="2C3E50"/>
                </a:solidFill>
                <a:effectLst/>
                <a:latin typeface="open sans" panose="020B0606030504020204" pitchFamily="34" charset="0"/>
              </a:rPr>
              <a:t>le consentement en cas de perte d’aptitude à consentir aux soins chez une personne en fin de vie </a:t>
            </a:r>
          </a:p>
          <a:p>
            <a:pPr lvl="1" rtl="0" fontAlgn="ctr">
              <a:buFont typeface="Arial" panose="020B0604020202020204" pitchFamily="34" charset="0"/>
              <a:buChar char="•"/>
            </a:pPr>
            <a:r>
              <a:rPr lang="fr-CA" sz="1800" dirty="0">
                <a:solidFill>
                  <a:srgbClr val="2C3E50"/>
                </a:solidFill>
                <a:effectLst/>
                <a:latin typeface="open sans" panose="020B0606030504020204" pitchFamily="34" charset="0"/>
              </a:rPr>
              <a:t>et à l’admissibilité à l’aide médicale à mourir des personnes ayant une déficience physique grave entraînant des incapacités significatives et persistantes;</a:t>
            </a:r>
            <a:endParaRPr lang="fr-CA" sz="1800" dirty="0">
              <a:solidFill>
                <a:srgbClr val="2C3E50"/>
              </a:solidFill>
              <a:effectLst/>
              <a:latin typeface="Calibri" panose="020F0502020204030204" pitchFamily="34" charset="0"/>
            </a:endParaRPr>
          </a:p>
          <a:p>
            <a:pPr rtl="0" fontAlgn="ctr">
              <a:buFont typeface="Arial" panose="020B0604020202020204" pitchFamily="34" charset="0"/>
              <a:buChar char="•"/>
            </a:pPr>
            <a:r>
              <a:rPr lang="fr-CA" sz="1800" dirty="0">
                <a:solidFill>
                  <a:srgbClr val="2C3E50"/>
                </a:solidFill>
                <a:effectLst/>
                <a:latin typeface="open sans" panose="020B0606030504020204" pitchFamily="34" charset="0"/>
              </a:rPr>
              <a:t> le retrait de certaines questions;</a:t>
            </a:r>
            <a:endParaRPr lang="fr-CA" sz="1800" dirty="0">
              <a:solidFill>
                <a:srgbClr val="2C3E50"/>
              </a:solidFill>
              <a:effectLst/>
              <a:latin typeface="Calibri" panose="020F0502020204030204" pitchFamily="34" charset="0"/>
            </a:endParaRPr>
          </a:p>
          <a:p>
            <a:pPr rtl="0" fontAlgn="ctr">
              <a:buFont typeface="Arial" panose="020B0604020202020204" pitchFamily="34" charset="0"/>
              <a:buChar char="•"/>
            </a:pPr>
            <a:r>
              <a:rPr lang="fr-CA" sz="1800" dirty="0">
                <a:solidFill>
                  <a:srgbClr val="2C3E50"/>
                </a:solidFill>
                <a:effectLst/>
                <a:latin typeface="open sans" panose="020B0606030504020204" pitchFamily="34" charset="0"/>
              </a:rPr>
              <a:t> l’ajout de notes explicatives et d’infobulles;</a:t>
            </a:r>
            <a:endParaRPr lang="fr-CA" sz="1800" dirty="0">
              <a:solidFill>
                <a:srgbClr val="2C3E50"/>
              </a:solidFill>
              <a:effectLst/>
              <a:latin typeface="Calibri" panose="020F0502020204030204" pitchFamily="34" charset="0"/>
            </a:endParaRPr>
          </a:p>
          <a:p>
            <a:pPr rtl="0" fontAlgn="ctr">
              <a:buFont typeface="Arial" panose="020B0604020202020204" pitchFamily="34" charset="0"/>
              <a:buChar char="•"/>
            </a:pPr>
            <a:r>
              <a:rPr lang="fr-CA" sz="1800" dirty="0">
                <a:solidFill>
                  <a:srgbClr val="2C3E50"/>
                </a:solidFill>
                <a:effectLst/>
                <a:latin typeface="open sans" panose="020B0606030504020204" pitchFamily="34" charset="0"/>
              </a:rPr>
              <a:t> la fusion de questions pour éviter la double saisie découlant des exigences provinciales et fédérales.</a:t>
            </a:r>
            <a:endParaRPr lang="fr-CA" sz="1800" dirty="0">
              <a:solidFill>
                <a:srgbClr val="2C3E50"/>
              </a:solidFill>
              <a:effectLst/>
              <a:latin typeface="Calibri" panose="020F0502020204030204" pitchFamily="34" charset="0"/>
            </a:endParaRPr>
          </a:p>
          <a:p>
            <a:pPr>
              <a:spcAft>
                <a:spcPts val="700"/>
              </a:spcAft>
            </a:pPr>
            <a:r>
              <a:rPr lang="fr-CA" sz="1800" dirty="0">
                <a:solidFill>
                  <a:srgbClr val="2C3E50"/>
                </a:solidFill>
                <a:effectLst/>
                <a:latin typeface="Open Sans" panose="020B0606030504020204" pitchFamily="34" charset="0"/>
              </a:rPr>
              <a:t>et </a:t>
            </a:r>
          </a:p>
          <a:p>
            <a:pPr rtl="0" fontAlgn="ctr">
              <a:buFont typeface="Arial" panose="020B0604020202020204" pitchFamily="34" charset="0"/>
              <a:buChar char="•"/>
            </a:pPr>
            <a:r>
              <a:rPr lang="fr-CA" sz="1800" dirty="0">
                <a:solidFill>
                  <a:srgbClr val="2C3E50"/>
                </a:solidFill>
                <a:effectLst/>
                <a:latin typeface="open sans" panose="020B0606030504020204" pitchFamily="34" charset="0"/>
              </a:rPr>
              <a:t>la </a:t>
            </a:r>
            <a:r>
              <a:rPr lang="fr-CA" sz="2000" dirty="0">
                <a:solidFill>
                  <a:srgbClr val="2C3E50"/>
                </a:solidFill>
                <a:latin typeface="+mn-lt"/>
              </a:rPr>
              <a:t>t</a:t>
            </a:r>
            <a:r>
              <a:rPr lang="fr-CA" sz="2000" dirty="0">
                <a:solidFill>
                  <a:srgbClr val="2C3E50"/>
                </a:solidFill>
                <a:effectLst/>
                <a:latin typeface="+mn-lt"/>
              </a:rPr>
              <a:t>ransmission de renseignements à la Commission sur les soins de fin de vie concernant </a:t>
            </a:r>
          </a:p>
          <a:p>
            <a:pPr lvl="1" rtl="0" fontAlgn="ctr">
              <a:buFont typeface="Arial" panose="020B0604020202020204" pitchFamily="34" charset="0"/>
              <a:buChar char="•"/>
            </a:pPr>
            <a:r>
              <a:rPr lang="fr-CA" sz="1800" dirty="0">
                <a:solidFill>
                  <a:srgbClr val="2C3E50"/>
                </a:solidFill>
                <a:effectLst/>
                <a:latin typeface="+mn-lt"/>
              </a:rPr>
              <a:t>les </a:t>
            </a:r>
            <a:r>
              <a:rPr lang="fr-CA" sz="1800" dirty="0">
                <a:solidFill>
                  <a:srgbClr val="2C3E50"/>
                </a:solidFill>
                <a:effectLst/>
                <a:latin typeface="open sans" panose="020B0606030504020204" pitchFamily="34" charset="0"/>
              </a:rPr>
              <a:t>aides médicales à mourir </a:t>
            </a:r>
            <a:r>
              <a:rPr lang="fr-CA" sz="1800" dirty="0">
                <a:solidFill>
                  <a:srgbClr val="2C3E50"/>
                </a:solidFill>
                <a:effectLst/>
                <a:latin typeface="+mn-lt"/>
              </a:rPr>
              <a:t>non administrées</a:t>
            </a:r>
          </a:p>
          <a:p>
            <a:pPr lvl="1" rtl="0" fontAlgn="ctr">
              <a:buFont typeface="Arial" panose="020B0604020202020204" pitchFamily="34" charset="0"/>
              <a:buChar char="•"/>
            </a:pPr>
            <a:r>
              <a:rPr lang="fr-CA" sz="1800" dirty="0">
                <a:solidFill>
                  <a:srgbClr val="2C3E50"/>
                </a:solidFill>
                <a:effectLst/>
                <a:latin typeface="+mn-lt"/>
              </a:rPr>
              <a:t>et la fourniture d’une médication par une pharmacienne ou un pharmacien en vue de l’administration d’une </a:t>
            </a:r>
            <a:r>
              <a:rPr lang="fr-CA" sz="1800" dirty="0">
                <a:solidFill>
                  <a:srgbClr val="2C3E50"/>
                </a:solidFill>
                <a:effectLst/>
                <a:latin typeface="open sans" panose="020B0606030504020204" pitchFamily="34" charset="0"/>
              </a:rPr>
              <a:t>aide médicale à mourir </a:t>
            </a:r>
          </a:p>
        </p:txBody>
      </p:sp>
      <p:sp>
        <p:nvSpPr>
          <p:cNvPr id="4" name="Espace réservé du numéro de diapositive 3">
            <a:extLst>
              <a:ext uri="{FF2B5EF4-FFF2-40B4-BE49-F238E27FC236}">
                <a16:creationId xmlns:a16="http://schemas.microsoft.com/office/drawing/2014/main" id="{D0567A2C-EACE-3F29-CD27-4CCDD5CB65D8}"/>
              </a:ext>
            </a:extLst>
          </p:cNvPr>
          <p:cNvSpPr>
            <a:spLocks noGrp="1"/>
          </p:cNvSpPr>
          <p:nvPr>
            <p:ph type="sldNum" sz="quarter" idx="5"/>
          </p:nvPr>
        </p:nvSpPr>
        <p:spPr/>
        <p:txBody>
          <a:bodyPr/>
          <a:lstStyle/>
          <a:p>
            <a:fld id="{AE62EB0A-3B94-4C7E-B8D8-2B7147D2D332}" type="slidenum">
              <a:rPr lang="fr-CA" smtClean="0"/>
              <a:t>8</a:t>
            </a:fld>
            <a:endParaRPr lang="fr-CA"/>
          </a:p>
        </p:txBody>
      </p:sp>
    </p:spTree>
    <p:extLst>
      <p:ext uri="{BB962C8B-B14F-4D97-AF65-F5344CB8AC3E}">
        <p14:creationId xmlns:p14="http://schemas.microsoft.com/office/powerpoint/2010/main" val="131354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changements apportés concernent uniquement les déclarations dans un contexte de demande contemporaine d’aide médicale à mourir.</a:t>
            </a:r>
          </a:p>
          <a:p>
            <a:endParaRPr lang="fr-CA" dirty="0"/>
          </a:p>
          <a:p>
            <a:r>
              <a:rPr lang="fr-CA" dirty="0"/>
              <a:t>En ce qui concerne les déclarations en contexte de demande anticipée l</a:t>
            </a:r>
            <a:r>
              <a:rPr lang="fr-CA" sz="2000" dirty="0"/>
              <a:t>es formulaires seront adaptés au cours des prochaines mois pour les déclarations des médecins et les IPS.</a:t>
            </a:r>
          </a:p>
          <a:p>
            <a:r>
              <a:rPr lang="fr-CA" sz="2000" dirty="0"/>
              <a:t>Dans l’intervalle, ceux-ci doivent </a:t>
            </a:r>
            <a:r>
              <a:rPr lang="fr-CA" sz="1800" dirty="0"/>
              <a:t>utiliser le formulaire de déclaration en contexte de demande contemporaine pour déclarer une AMM administrée suivant une demande anticipée. Ils sont invités à utiliser les champs textes disponibles dans le formulaire pour documenter les éléments qui permettront à la Commission d’évaluation la conformité de l’aide médicale à mourir avec l’article 29.19 de la Loi concernant les soins de fin de vie.</a:t>
            </a:r>
          </a:p>
          <a:p>
            <a:endParaRPr lang="fr-CA" dirty="0"/>
          </a:p>
          <a:p>
            <a:r>
              <a:rPr lang="fr-CA" dirty="0"/>
              <a:t>Le formulaire de déclaration des pharmaciens est quant à lui le même, que la médication ait été fournie en vue de l’administration d’une aide médicale en contexte de demande contemporaine ou anticipée. </a:t>
            </a:r>
          </a:p>
          <a:p>
            <a:r>
              <a:rPr lang="fr-CA" dirty="0"/>
              <a:t>La seule différence pour eux, est que les renseignements déclarés en contexte de demande anticipée seront transmis uniquement à la Commission sur les soins de fin de vie. </a:t>
            </a:r>
          </a:p>
          <a:p>
            <a:endParaRPr lang="fr-CA" dirty="0"/>
          </a:p>
          <a:p>
            <a:r>
              <a:rPr lang="fr-CA" dirty="0"/>
              <a:t>C’est le cas également pour les déclarations en contexte de demande anticipée pour les des médecins et IPS. Aucun renseignement déclaré en lien avec une demande anticipée d’aide médicale à mourir sera transmis à Santé Canada.</a:t>
            </a:r>
          </a:p>
          <a:p>
            <a:endParaRPr lang="fr-CA" dirty="0"/>
          </a:p>
          <a:p>
            <a:pPr marL="0" marR="0" lvl="0" indent="0" algn="l" defTabSz="914354" rtl="0" eaLnBrk="1" fontAlgn="auto" latinLnBrk="0" hangingPunct="1">
              <a:lnSpc>
                <a:spcPct val="100000"/>
              </a:lnSpc>
              <a:spcBef>
                <a:spcPts val="0"/>
              </a:spcBef>
              <a:spcAft>
                <a:spcPts val="0"/>
              </a:spcAft>
              <a:buClrTx/>
              <a:buSzTx/>
              <a:buFontTx/>
              <a:buNone/>
              <a:tabLst/>
              <a:defRPr/>
            </a:pPr>
            <a:r>
              <a:rPr lang="fr-CA" sz="1200" dirty="0"/>
              <a:t>Une question a été ajoutée au formulaire pour indiquer s’il s’agit d’une déclaration en contexte de demande contemporaine ou de DAAMM</a:t>
            </a:r>
          </a:p>
          <a:p>
            <a:endParaRPr lang="fr-CA" dirty="0"/>
          </a:p>
        </p:txBody>
      </p:sp>
      <p:sp>
        <p:nvSpPr>
          <p:cNvPr id="4" name="Espace réservé du numéro de diapositive 3"/>
          <p:cNvSpPr>
            <a:spLocks noGrp="1"/>
          </p:cNvSpPr>
          <p:nvPr>
            <p:ph type="sldNum" sz="quarter" idx="5"/>
          </p:nvPr>
        </p:nvSpPr>
        <p:spPr/>
        <p:txBody>
          <a:bodyPr/>
          <a:lstStyle/>
          <a:p>
            <a:fld id="{AE62EB0A-3B94-4C7E-B8D8-2B7147D2D332}" type="slidenum">
              <a:rPr lang="fr-CA" smtClean="0"/>
              <a:t>9</a:t>
            </a:fld>
            <a:endParaRPr lang="fr-CA"/>
          </a:p>
        </p:txBody>
      </p:sp>
    </p:spTree>
    <p:extLst>
      <p:ext uri="{BB962C8B-B14F-4D97-AF65-F5344CB8AC3E}">
        <p14:creationId xmlns:p14="http://schemas.microsoft.com/office/powerpoint/2010/main" val="2963828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age de couver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7C8A2-831C-4814-B0D4-413F87221672}"/>
              </a:ext>
            </a:extLst>
          </p:cNvPr>
          <p:cNvSpPr/>
          <p:nvPr userDrawn="1"/>
        </p:nvSpPr>
        <p:spPr>
          <a:xfrm>
            <a:off x="0" y="-8546"/>
            <a:ext cx="12192000" cy="6858000"/>
          </a:xfrm>
          <a:prstGeom prst="rect">
            <a:avLst/>
          </a:prstGeom>
          <a:gradFill flip="none" rotWithShape="1">
            <a:gsLst>
              <a:gs pos="45000">
                <a:schemeClr val="accent1">
                  <a:lumMod val="5000"/>
                  <a:lumOff val="95000"/>
                </a:schemeClr>
              </a:gs>
              <a:gs pos="84000">
                <a:schemeClr val="accent1">
                  <a:lumMod val="60000"/>
                  <a:lumOff val="40000"/>
                </a:schemeClr>
              </a:gs>
              <a:gs pos="100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F2CB1646-5471-4A21-AEB5-1DFD938D1A2C}"/>
              </a:ext>
            </a:extLst>
          </p:cNvPr>
          <p:cNvSpPr>
            <a:spLocks noGrp="1"/>
          </p:cNvSpPr>
          <p:nvPr>
            <p:ph type="subTitle" idx="1" hasCustomPrompt="1"/>
          </p:nvPr>
        </p:nvSpPr>
        <p:spPr>
          <a:xfrm>
            <a:off x="577987" y="3104255"/>
            <a:ext cx="7897281" cy="433699"/>
          </a:xfrm>
        </p:spPr>
        <p:txBody>
          <a:bodyPr>
            <a:noAutofit/>
          </a:bodyPr>
          <a:lstStyle>
            <a:lvl1pPr marL="0" indent="0" algn="l">
              <a:buNone/>
              <a:defRPr sz="3200">
                <a:solidFill>
                  <a:schemeClr val="accent1"/>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lgn="ctr">
              <a:buNone/>
              <a:defRPr sz="2000"/>
            </a:lvl2pPr>
            <a:lvl3pPr marL="914345" indent="0" algn="ctr">
              <a:buNone/>
              <a:defRPr sz="1800"/>
            </a:lvl3pPr>
            <a:lvl4pPr marL="1371518" indent="0" algn="ctr">
              <a:buNone/>
              <a:defRPr sz="1600"/>
            </a:lvl4pPr>
            <a:lvl5pPr marL="1828692" indent="0" algn="ctr">
              <a:buNone/>
              <a:defRPr sz="1600"/>
            </a:lvl5pPr>
            <a:lvl6pPr marL="2285863" indent="0" algn="ctr">
              <a:buNone/>
              <a:defRPr sz="1600"/>
            </a:lvl6pPr>
            <a:lvl7pPr marL="2743034" indent="0" algn="ctr">
              <a:buNone/>
              <a:defRPr sz="1600"/>
            </a:lvl7pPr>
            <a:lvl8pPr marL="3200208" indent="0" algn="ctr">
              <a:buNone/>
              <a:defRPr sz="1600"/>
            </a:lvl8pPr>
            <a:lvl9pPr marL="3657382" indent="0" algn="ctr">
              <a:buNone/>
              <a:defRPr sz="1600"/>
            </a:lvl9pPr>
          </a:lstStyle>
          <a:p>
            <a:r>
              <a:rPr lang="fr-FR"/>
              <a:t>Sous-titre de la présentation</a:t>
            </a:r>
            <a:endParaRPr lang="fr-CA"/>
          </a:p>
        </p:txBody>
      </p:sp>
      <p:sp>
        <p:nvSpPr>
          <p:cNvPr id="2" name="Titre 1">
            <a:extLst>
              <a:ext uri="{FF2B5EF4-FFF2-40B4-BE49-F238E27FC236}">
                <a16:creationId xmlns:a16="http://schemas.microsoft.com/office/drawing/2014/main" id="{7BFC56BB-B314-4951-B913-9A6080D7A7F3}"/>
              </a:ext>
            </a:extLst>
          </p:cNvPr>
          <p:cNvSpPr>
            <a:spLocks noGrp="1"/>
          </p:cNvSpPr>
          <p:nvPr>
            <p:ph type="ctrTitle" hasCustomPrompt="1"/>
          </p:nvPr>
        </p:nvSpPr>
        <p:spPr>
          <a:xfrm>
            <a:off x="518159" y="2198720"/>
            <a:ext cx="9728247" cy="976121"/>
          </a:xfrm>
        </p:spPr>
        <p:txBody>
          <a:bodyPr anchor="b"/>
          <a:lstStyle>
            <a:lvl1pPr algn="l">
              <a:defRPr sz="7200">
                <a:latin typeface="Roboto" panose="02000000000000000000" pitchFamily="2" charset="0"/>
                <a:ea typeface="Roboto" panose="02000000000000000000" pitchFamily="2" charset="0"/>
                <a:cs typeface="Quebec Light" panose="02000000000000000000" pitchFamily="50" charset="0"/>
              </a:defRPr>
            </a:lvl1pPr>
          </a:lstStyle>
          <a:p>
            <a:r>
              <a:rPr lang="fr-FR"/>
              <a:t>Titre de la présentation</a:t>
            </a:r>
            <a:endParaRPr lang="fr-CA"/>
          </a:p>
        </p:txBody>
      </p:sp>
      <p:sp>
        <p:nvSpPr>
          <p:cNvPr id="16" name="Organigramme : Extraire 15">
            <a:extLst>
              <a:ext uri="{FF2B5EF4-FFF2-40B4-BE49-F238E27FC236}">
                <a16:creationId xmlns:a16="http://schemas.microsoft.com/office/drawing/2014/main" id="{4E11F3D8-01F1-4948-B4C8-D0C85F3179B9}"/>
              </a:ext>
            </a:extLst>
          </p:cNvPr>
          <p:cNvSpPr/>
          <p:nvPr userDrawn="1"/>
        </p:nvSpPr>
        <p:spPr>
          <a:xfrm rot="18900000">
            <a:off x="-790855" y="-178435"/>
            <a:ext cx="2440804" cy="1220063"/>
          </a:xfrm>
          <a:prstGeom prst="flowChartExtra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40000"/>
                  <a:lumOff val="60000"/>
                </a:schemeClr>
              </a:solidFill>
            </a:endParaRPr>
          </a:p>
        </p:txBody>
      </p:sp>
      <p:sp>
        <p:nvSpPr>
          <p:cNvPr id="14" name="ZoneTexte 13">
            <a:extLst>
              <a:ext uri="{FF2B5EF4-FFF2-40B4-BE49-F238E27FC236}">
                <a16:creationId xmlns:a16="http://schemas.microsoft.com/office/drawing/2014/main" id="{674EB24C-748F-4BF1-8FDC-5F130188DEA6}"/>
              </a:ext>
            </a:extLst>
          </p:cNvPr>
          <p:cNvSpPr txBox="1"/>
          <p:nvPr userDrawn="1"/>
        </p:nvSpPr>
        <p:spPr>
          <a:xfrm>
            <a:off x="518160" y="438992"/>
            <a:ext cx="4584909" cy="574453"/>
          </a:xfrm>
          <a:prstGeom prst="rect">
            <a:avLst/>
          </a:prstGeom>
          <a:noFill/>
        </p:spPr>
        <p:txBody>
          <a:bodyPr wrap="none" rtlCol="0">
            <a:spAutoFit/>
          </a:bodyPr>
          <a:lstStyle/>
          <a:p>
            <a:r>
              <a:rPr lang="fr-CA" sz="1800" b="0" i="1">
                <a:solidFill>
                  <a:schemeClr val="tx2"/>
                </a:solidFill>
                <a:latin typeface="Roboto Light" panose="02000000000000000000" pitchFamily="2" charset="0"/>
                <a:ea typeface="Roboto Light" panose="02000000000000000000" pitchFamily="2" charset="0"/>
                <a:cs typeface="Quebec Light" panose="02000000000000000000" pitchFamily="50" charset="0"/>
              </a:rPr>
              <a:t>Ministère de la Santé et des Services sociaux</a:t>
            </a:r>
          </a:p>
          <a:p>
            <a:endParaRPr lang="fr-CA" sz="133" b="0" i="1">
              <a:solidFill>
                <a:schemeClr val="tx2"/>
              </a:solidFill>
              <a:latin typeface="Roboto Light" panose="02000000000000000000" pitchFamily="2" charset="0"/>
              <a:ea typeface="Roboto Light" panose="02000000000000000000" pitchFamily="2" charset="0"/>
              <a:cs typeface="Quebec Light" panose="02000000000000000000" pitchFamily="50" charset="0"/>
            </a:endParaRPr>
          </a:p>
          <a:p>
            <a:r>
              <a:rPr lang="fr-CA" sz="1200" b="0" i="1">
                <a:solidFill>
                  <a:schemeClr val="tx2"/>
                </a:solidFill>
                <a:latin typeface="Roboto Light" panose="02000000000000000000" pitchFamily="2" charset="0"/>
                <a:ea typeface="Roboto Light" panose="02000000000000000000" pitchFamily="2" charset="0"/>
                <a:cs typeface="Quebec Light" panose="02000000000000000000" pitchFamily="50" charset="0"/>
              </a:rPr>
              <a:t>Sous-ministériat à la performance</a:t>
            </a:r>
          </a:p>
        </p:txBody>
      </p:sp>
      <p:pic>
        <p:nvPicPr>
          <p:cNvPr id="897" name="Image 896">
            <a:extLst>
              <a:ext uri="{FF2B5EF4-FFF2-40B4-BE49-F238E27FC236}">
                <a16:creationId xmlns:a16="http://schemas.microsoft.com/office/drawing/2014/main" id="{3C09C8EF-A1CF-42CC-913A-8B96D83993B8}"/>
              </a:ext>
            </a:extLst>
          </p:cNvPr>
          <p:cNvPicPr>
            <a:picLocks noChangeAspect="1"/>
          </p:cNvPicPr>
          <p:nvPr userDrawn="1"/>
        </p:nvPicPr>
        <p:blipFill>
          <a:blip r:embed="rId2"/>
          <a:stretch>
            <a:fillRect/>
          </a:stretch>
        </p:blipFill>
        <p:spPr>
          <a:xfrm>
            <a:off x="8380154" y="342971"/>
            <a:ext cx="3822523" cy="1444877"/>
          </a:xfrm>
          <a:prstGeom prst="rect">
            <a:avLst/>
          </a:prstGeom>
        </p:spPr>
      </p:pic>
      <p:pic>
        <p:nvPicPr>
          <p:cNvPr id="1028" name="Picture 4">
            <a:extLst>
              <a:ext uri="{FF2B5EF4-FFF2-40B4-BE49-F238E27FC236}">
                <a16:creationId xmlns:a16="http://schemas.microsoft.com/office/drawing/2014/main" id="{2B16B79D-72DF-44F5-AB58-7023500FC5E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9487154" y="5845324"/>
            <a:ext cx="2222120" cy="64406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2CAFB8C3-3BF1-63DB-63C9-9F4915EBCD97}"/>
              </a:ext>
            </a:extLst>
          </p:cNvPr>
          <p:cNvSpPr>
            <a:spLocks noGrp="1"/>
          </p:cNvSpPr>
          <p:nvPr>
            <p:ph type="body" sz="quarter" idx="10" hasCustomPrompt="1"/>
          </p:nvPr>
        </p:nvSpPr>
        <p:spPr>
          <a:xfrm>
            <a:off x="577347" y="3879792"/>
            <a:ext cx="7575550" cy="2646000"/>
          </a:xfrm>
        </p:spPr>
        <p:txBody>
          <a:bodyPr/>
          <a:lstStyle>
            <a:lvl1pPr marL="0" indent="0">
              <a:buNone/>
              <a:defRPr/>
            </a:lvl1pPr>
          </a:lstStyle>
          <a:p>
            <a:pPr lvl="0"/>
            <a:r>
              <a:rPr lang="fr-CA"/>
              <a:t>Présenté à :     Par :     Le JJ MMMM 202X</a:t>
            </a:r>
          </a:p>
        </p:txBody>
      </p:sp>
    </p:spTree>
    <p:extLst>
      <p:ext uri="{BB962C8B-B14F-4D97-AF65-F5344CB8AC3E}">
        <p14:creationId xmlns:p14="http://schemas.microsoft.com/office/powerpoint/2010/main" val="318801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Page de couver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7C8A2-831C-4814-B0D4-413F87221672}"/>
              </a:ext>
            </a:extLst>
          </p:cNvPr>
          <p:cNvSpPr/>
          <p:nvPr userDrawn="1"/>
        </p:nvSpPr>
        <p:spPr>
          <a:xfrm>
            <a:off x="0" y="-8546"/>
            <a:ext cx="12192000" cy="6858000"/>
          </a:xfrm>
          <a:prstGeom prst="rect">
            <a:avLst/>
          </a:prstGeom>
          <a:gradFill flip="none" rotWithShape="1">
            <a:gsLst>
              <a:gs pos="45000">
                <a:schemeClr val="accent1">
                  <a:lumMod val="5000"/>
                  <a:lumOff val="95000"/>
                </a:schemeClr>
              </a:gs>
              <a:gs pos="84000">
                <a:schemeClr val="accent1">
                  <a:lumMod val="60000"/>
                  <a:lumOff val="40000"/>
                </a:schemeClr>
              </a:gs>
              <a:gs pos="100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944C6AE7-7595-D0BA-1E21-89057DEBD201}"/>
              </a:ext>
            </a:extLst>
          </p:cNvPr>
          <p:cNvSpPr txBox="1"/>
          <p:nvPr userDrawn="1"/>
        </p:nvSpPr>
        <p:spPr>
          <a:xfrm rot="20225434">
            <a:off x="507771" y="2798058"/>
            <a:ext cx="11176458" cy="1261884"/>
          </a:xfrm>
          <a:prstGeom prst="rect">
            <a:avLst/>
          </a:prstGeom>
          <a:noFill/>
        </p:spPr>
        <p:txBody>
          <a:bodyPr wrap="none" rtlCol="0">
            <a:spAutoFit/>
          </a:bodyPr>
          <a:lstStyle/>
          <a:p>
            <a:r>
              <a:rPr lang="fr-CA" sz="7600">
                <a:solidFill>
                  <a:schemeClr val="accent2">
                    <a:lumMod val="20000"/>
                    <a:lumOff val="80000"/>
                  </a:schemeClr>
                </a:solidFill>
                <a:latin typeface="Roboto Medium" panose="02000000000000000000" pitchFamily="2" charset="0"/>
                <a:ea typeface="Roboto Medium" panose="02000000000000000000" pitchFamily="2" charset="0"/>
              </a:rPr>
              <a:t>DOCUMENT DE TRAVAIL</a:t>
            </a:r>
          </a:p>
        </p:txBody>
      </p:sp>
      <p:sp>
        <p:nvSpPr>
          <p:cNvPr id="3" name="Sous-titre 2">
            <a:extLst>
              <a:ext uri="{FF2B5EF4-FFF2-40B4-BE49-F238E27FC236}">
                <a16:creationId xmlns:a16="http://schemas.microsoft.com/office/drawing/2014/main" id="{F2CB1646-5471-4A21-AEB5-1DFD938D1A2C}"/>
              </a:ext>
            </a:extLst>
          </p:cNvPr>
          <p:cNvSpPr>
            <a:spLocks noGrp="1"/>
          </p:cNvSpPr>
          <p:nvPr>
            <p:ph type="subTitle" idx="1" hasCustomPrompt="1"/>
          </p:nvPr>
        </p:nvSpPr>
        <p:spPr>
          <a:xfrm>
            <a:off x="577987" y="3104255"/>
            <a:ext cx="7897281" cy="433699"/>
          </a:xfrm>
          <a:prstGeom prst="rect">
            <a:avLst/>
          </a:prstGeom>
        </p:spPr>
        <p:txBody>
          <a:bodyPr>
            <a:noAutofit/>
          </a:bodyPr>
          <a:lstStyle>
            <a:lvl1pPr marL="0" indent="0" algn="l">
              <a:buNone/>
              <a:defRPr sz="3200">
                <a:solidFill>
                  <a:schemeClr val="accent1"/>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lgn="ctr">
              <a:buNone/>
              <a:defRPr sz="2000"/>
            </a:lvl2pPr>
            <a:lvl3pPr marL="914345" indent="0" algn="ctr">
              <a:buNone/>
              <a:defRPr sz="1800"/>
            </a:lvl3pPr>
            <a:lvl4pPr marL="1371518" indent="0" algn="ctr">
              <a:buNone/>
              <a:defRPr sz="1600"/>
            </a:lvl4pPr>
            <a:lvl5pPr marL="1828692" indent="0" algn="ctr">
              <a:buNone/>
              <a:defRPr sz="1600"/>
            </a:lvl5pPr>
            <a:lvl6pPr marL="2285863" indent="0" algn="ctr">
              <a:buNone/>
              <a:defRPr sz="1600"/>
            </a:lvl6pPr>
            <a:lvl7pPr marL="2743034" indent="0" algn="ctr">
              <a:buNone/>
              <a:defRPr sz="1600"/>
            </a:lvl7pPr>
            <a:lvl8pPr marL="3200208" indent="0" algn="ctr">
              <a:buNone/>
              <a:defRPr sz="1600"/>
            </a:lvl8pPr>
            <a:lvl9pPr marL="3657382" indent="0" algn="ctr">
              <a:buNone/>
              <a:defRPr sz="1600"/>
            </a:lvl9pPr>
          </a:lstStyle>
          <a:p>
            <a:r>
              <a:rPr lang="fr-FR"/>
              <a:t>Sous-titre de la présentation</a:t>
            </a:r>
            <a:endParaRPr lang="fr-CA"/>
          </a:p>
        </p:txBody>
      </p:sp>
      <p:sp>
        <p:nvSpPr>
          <p:cNvPr id="2" name="Titre 1">
            <a:extLst>
              <a:ext uri="{FF2B5EF4-FFF2-40B4-BE49-F238E27FC236}">
                <a16:creationId xmlns:a16="http://schemas.microsoft.com/office/drawing/2014/main" id="{7BFC56BB-B314-4951-B913-9A6080D7A7F3}"/>
              </a:ext>
            </a:extLst>
          </p:cNvPr>
          <p:cNvSpPr>
            <a:spLocks noGrp="1"/>
          </p:cNvSpPr>
          <p:nvPr>
            <p:ph type="ctrTitle" hasCustomPrompt="1"/>
          </p:nvPr>
        </p:nvSpPr>
        <p:spPr>
          <a:xfrm>
            <a:off x="518159" y="2198720"/>
            <a:ext cx="9728247" cy="976121"/>
          </a:xfrm>
        </p:spPr>
        <p:txBody>
          <a:bodyPr anchor="b"/>
          <a:lstStyle>
            <a:lvl1pPr algn="l">
              <a:defRPr sz="7200">
                <a:latin typeface="Roboto" panose="02000000000000000000" pitchFamily="2" charset="0"/>
                <a:ea typeface="Roboto" panose="02000000000000000000" pitchFamily="2" charset="0"/>
                <a:cs typeface="Quebec Light" panose="02000000000000000000" pitchFamily="50" charset="0"/>
              </a:defRPr>
            </a:lvl1pPr>
          </a:lstStyle>
          <a:p>
            <a:r>
              <a:rPr lang="fr-FR"/>
              <a:t>Titre de la présentation</a:t>
            </a:r>
            <a:endParaRPr lang="fr-CA"/>
          </a:p>
        </p:txBody>
      </p:sp>
      <p:sp>
        <p:nvSpPr>
          <p:cNvPr id="16" name="Organigramme : Extraire 15">
            <a:extLst>
              <a:ext uri="{FF2B5EF4-FFF2-40B4-BE49-F238E27FC236}">
                <a16:creationId xmlns:a16="http://schemas.microsoft.com/office/drawing/2014/main" id="{4E11F3D8-01F1-4948-B4C8-D0C85F3179B9}"/>
              </a:ext>
            </a:extLst>
          </p:cNvPr>
          <p:cNvSpPr/>
          <p:nvPr userDrawn="1"/>
        </p:nvSpPr>
        <p:spPr>
          <a:xfrm rot="18900000">
            <a:off x="-790855" y="-178435"/>
            <a:ext cx="2440804" cy="1220063"/>
          </a:xfrm>
          <a:prstGeom prst="flowChartExtra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40000"/>
                  <a:lumOff val="60000"/>
                </a:schemeClr>
              </a:solidFill>
            </a:endParaRPr>
          </a:p>
        </p:txBody>
      </p:sp>
      <p:sp>
        <p:nvSpPr>
          <p:cNvPr id="14" name="ZoneTexte 13">
            <a:extLst>
              <a:ext uri="{FF2B5EF4-FFF2-40B4-BE49-F238E27FC236}">
                <a16:creationId xmlns:a16="http://schemas.microsoft.com/office/drawing/2014/main" id="{674EB24C-748F-4BF1-8FDC-5F130188DEA6}"/>
              </a:ext>
            </a:extLst>
          </p:cNvPr>
          <p:cNvSpPr txBox="1"/>
          <p:nvPr userDrawn="1"/>
        </p:nvSpPr>
        <p:spPr>
          <a:xfrm>
            <a:off x="518160" y="438992"/>
            <a:ext cx="4774064" cy="574453"/>
          </a:xfrm>
          <a:prstGeom prst="rect">
            <a:avLst/>
          </a:prstGeom>
          <a:noFill/>
        </p:spPr>
        <p:txBody>
          <a:bodyPr wrap="none" rtlCol="0">
            <a:spAutoFit/>
          </a:bodyPr>
          <a:lstStyle/>
          <a:p>
            <a:r>
              <a:rPr lang="fr-CA" sz="1800" b="0" i="1">
                <a:solidFill>
                  <a:schemeClr val="tx2"/>
                </a:solidFill>
                <a:latin typeface="Roboto Light" panose="02000000000000000000" pitchFamily="2" charset="0"/>
                <a:ea typeface="Roboto Light" panose="02000000000000000000" pitchFamily="2" charset="0"/>
                <a:cs typeface="Quebec Light" panose="02000000000000000000" pitchFamily="50" charset="0"/>
              </a:rPr>
              <a:t>Ministère de la Santé et des Services sociaux</a:t>
            </a:r>
          </a:p>
          <a:p>
            <a:endParaRPr lang="fr-CA" sz="133" b="0" i="1">
              <a:solidFill>
                <a:schemeClr val="tx2"/>
              </a:solidFill>
              <a:latin typeface="Roboto Light" panose="02000000000000000000" pitchFamily="2" charset="0"/>
              <a:ea typeface="Roboto Light" panose="02000000000000000000" pitchFamily="2" charset="0"/>
              <a:cs typeface="Quebec Light" panose="02000000000000000000" pitchFamily="50" charset="0"/>
            </a:endParaRPr>
          </a:p>
          <a:p>
            <a:r>
              <a:rPr lang="fr-CA" sz="1200" b="0" i="1">
                <a:solidFill>
                  <a:schemeClr val="tx2"/>
                </a:solidFill>
                <a:latin typeface="Roboto Light" panose="02000000000000000000" pitchFamily="2" charset="0"/>
                <a:ea typeface="Roboto Light" panose="02000000000000000000" pitchFamily="2" charset="0"/>
                <a:cs typeface="Quebec Light" panose="02000000000000000000" pitchFamily="50" charset="0"/>
              </a:rPr>
              <a:t>Direction générale de la planification stratégique et de la performance</a:t>
            </a:r>
          </a:p>
        </p:txBody>
      </p:sp>
      <p:pic>
        <p:nvPicPr>
          <p:cNvPr id="897" name="Image 896">
            <a:extLst>
              <a:ext uri="{FF2B5EF4-FFF2-40B4-BE49-F238E27FC236}">
                <a16:creationId xmlns:a16="http://schemas.microsoft.com/office/drawing/2014/main" id="{3C09C8EF-A1CF-42CC-913A-8B96D83993B8}"/>
              </a:ext>
            </a:extLst>
          </p:cNvPr>
          <p:cNvPicPr>
            <a:picLocks noChangeAspect="1"/>
          </p:cNvPicPr>
          <p:nvPr userDrawn="1"/>
        </p:nvPicPr>
        <p:blipFill>
          <a:blip r:embed="rId2"/>
          <a:stretch>
            <a:fillRect/>
          </a:stretch>
        </p:blipFill>
        <p:spPr>
          <a:xfrm>
            <a:off x="8380154" y="342971"/>
            <a:ext cx="3822523" cy="1444877"/>
          </a:xfrm>
          <a:prstGeom prst="rect">
            <a:avLst/>
          </a:prstGeom>
        </p:spPr>
      </p:pic>
      <p:pic>
        <p:nvPicPr>
          <p:cNvPr id="1028" name="Picture 4">
            <a:extLst>
              <a:ext uri="{FF2B5EF4-FFF2-40B4-BE49-F238E27FC236}">
                <a16:creationId xmlns:a16="http://schemas.microsoft.com/office/drawing/2014/main" id="{2B16B79D-72DF-44F5-AB58-7023500FC5E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9487154" y="5845324"/>
            <a:ext cx="2222120" cy="64406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2CAFB8C3-3BF1-63DB-63C9-9F4915EBCD97}"/>
              </a:ext>
            </a:extLst>
          </p:cNvPr>
          <p:cNvSpPr>
            <a:spLocks noGrp="1"/>
          </p:cNvSpPr>
          <p:nvPr>
            <p:ph type="body" sz="quarter" idx="10" hasCustomPrompt="1"/>
          </p:nvPr>
        </p:nvSpPr>
        <p:spPr>
          <a:xfrm>
            <a:off x="577347" y="3879792"/>
            <a:ext cx="7575550" cy="2646000"/>
          </a:xfrm>
          <a:prstGeom prst="rect">
            <a:avLst/>
          </a:prstGeom>
        </p:spPr>
        <p:txBody>
          <a:bodyPr/>
          <a:lstStyle>
            <a:lvl1pPr marL="0" indent="0">
              <a:buNone/>
              <a:defRPr/>
            </a:lvl1pPr>
          </a:lstStyle>
          <a:p>
            <a:pPr lvl="0"/>
            <a:r>
              <a:rPr lang="fr-CA"/>
              <a:t>Présenté à :     Par :     Le JJ MMMM 202X</a:t>
            </a:r>
          </a:p>
        </p:txBody>
      </p:sp>
    </p:spTree>
    <p:extLst>
      <p:ext uri="{BB962C8B-B14F-4D97-AF65-F5344CB8AC3E}">
        <p14:creationId xmlns:p14="http://schemas.microsoft.com/office/powerpoint/2010/main" val="208809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Page de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59434" y="1162228"/>
            <a:ext cx="11473132" cy="516253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92325454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Page de contenu">
    <p:spTree>
      <p:nvGrpSpPr>
        <p:cNvPr id="1" name=""/>
        <p:cNvGrpSpPr/>
        <p:nvPr/>
      </p:nvGrpSpPr>
      <p:grpSpPr>
        <a:xfrm>
          <a:off x="0" y="0"/>
          <a:ext cx="0" cy="0"/>
          <a:chOff x="0" y="0"/>
          <a:chExt cx="0" cy="0"/>
        </a:xfrm>
      </p:grpSpPr>
      <p:pic>
        <p:nvPicPr>
          <p:cNvPr id="72" name="Image 71">
            <a:extLst>
              <a:ext uri="{FF2B5EF4-FFF2-40B4-BE49-F238E27FC236}">
                <a16:creationId xmlns:a16="http://schemas.microsoft.com/office/drawing/2014/main" id="{4DD9FDA6-6D42-43C3-B0B3-BEB9407E4C5F}"/>
              </a:ext>
            </a:extLst>
          </p:cNvPr>
          <p:cNvPicPr>
            <a:picLocks noChangeAspect="1"/>
          </p:cNvPicPr>
          <p:nvPr userDrawn="1"/>
        </p:nvPicPr>
        <p:blipFill>
          <a:blip r:embed="rId2"/>
          <a:stretch>
            <a:fillRect/>
          </a:stretch>
        </p:blipFill>
        <p:spPr>
          <a:xfrm>
            <a:off x="9830194" y="394630"/>
            <a:ext cx="2353260" cy="560881"/>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59434" y="1162228"/>
            <a:ext cx="11473132" cy="516253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03321903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 Page de contenu">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72" name="Image 71">
            <a:extLst>
              <a:ext uri="{FF2B5EF4-FFF2-40B4-BE49-F238E27FC236}">
                <a16:creationId xmlns:a16="http://schemas.microsoft.com/office/drawing/2014/main" id="{4DD9FDA6-6D42-43C3-B0B3-BEB9407E4C5F}"/>
              </a:ext>
            </a:extLst>
          </p:cNvPr>
          <p:cNvPicPr>
            <a:picLocks noChangeAspect="1"/>
          </p:cNvPicPr>
          <p:nvPr userDrawn="1"/>
        </p:nvPicPr>
        <p:blipFill>
          <a:blip r:embed="rId4"/>
          <a:stretch>
            <a:fillRect/>
          </a:stretch>
        </p:blipFill>
        <p:spPr>
          <a:xfrm>
            <a:off x="9830194" y="394630"/>
            <a:ext cx="2353260" cy="560881"/>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59434" y="1162228"/>
            <a:ext cx="11473132" cy="516253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06875985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 Page de contenu">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7103CFD6-2218-A326-8F5F-0FCE2D62C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4575" y="257052"/>
            <a:ext cx="2079672" cy="797208"/>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59434" y="1162228"/>
            <a:ext cx="11473132" cy="516253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4138851948"/>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 Page de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349A32-A1EE-4111-BF98-8D6A35FBF8BC}"/>
              </a:ext>
            </a:extLst>
          </p:cNvPr>
          <p:cNvSpPr/>
          <p:nvPr userDrawn="1"/>
        </p:nvSpPr>
        <p:spPr>
          <a:xfrm>
            <a:off x="188007" y="6409346"/>
            <a:ext cx="11083896" cy="282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4036BD5-FF1B-472C-B15C-1C057F08807C}"/>
              </a:ext>
            </a:extLst>
          </p:cNvPr>
          <p:cNvSpPr/>
          <p:nvPr userDrawn="1"/>
        </p:nvSpPr>
        <p:spPr>
          <a:xfrm>
            <a:off x="0" y="0"/>
            <a:ext cx="3264493"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a:xfrm>
            <a:off x="359434" y="570702"/>
            <a:ext cx="2785418" cy="5754057"/>
          </a:xfrm>
        </p:spPr>
        <p:txBody>
          <a:bodyPr anchor="t"/>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375588" y="570703"/>
            <a:ext cx="8456977" cy="5754057"/>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5835021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 Page de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349A32-A1EE-4111-BF98-8D6A35FBF8BC}"/>
              </a:ext>
            </a:extLst>
          </p:cNvPr>
          <p:cNvSpPr/>
          <p:nvPr userDrawn="1"/>
        </p:nvSpPr>
        <p:spPr>
          <a:xfrm>
            <a:off x="188007" y="6409346"/>
            <a:ext cx="11083896" cy="282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4036BD5-FF1B-472C-B15C-1C057F08807C}"/>
              </a:ext>
            </a:extLst>
          </p:cNvPr>
          <p:cNvSpPr/>
          <p:nvPr userDrawn="1"/>
        </p:nvSpPr>
        <p:spPr>
          <a:xfrm>
            <a:off x="0" y="0"/>
            <a:ext cx="811849"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a:xfrm>
            <a:off x="128697" y="263050"/>
            <a:ext cx="683152" cy="5754057"/>
          </a:xfrm>
        </p:spPr>
        <p:txBody>
          <a:bodyPr vert="vert270" anchor="t"/>
          <a:lstStyle>
            <a:lvl1pPr algn="r">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1085316" y="570703"/>
            <a:ext cx="10747249" cy="5754057"/>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25391438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8. 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165601-45C7-4F60-B0C9-76CEC41E9D21}"/>
              </a:ext>
            </a:extLst>
          </p:cNvPr>
          <p:cNvSpPr/>
          <p:nvPr userDrawn="1"/>
        </p:nvSpPr>
        <p:spPr>
          <a:xfrm>
            <a:off x="0" y="0"/>
            <a:ext cx="12192000"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3B2AC94A-6BEE-C47A-A783-5D26C45E7DA4}"/>
              </a:ext>
            </a:extLst>
          </p:cNvPr>
          <p:cNvSpPr txBox="1"/>
          <p:nvPr userDrawn="1"/>
        </p:nvSpPr>
        <p:spPr>
          <a:xfrm rot="20225434">
            <a:off x="507771" y="2798058"/>
            <a:ext cx="11176458" cy="1261884"/>
          </a:xfrm>
          <a:prstGeom prst="rect">
            <a:avLst/>
          </a:prstGeom>
          <a:noFill/>
        </p:spPr>
        <p:txBody>
          <a:bodyPr wrap="none" rtlCol="0">
            <a:spAutoFit/>
          </a:bodyPr>
          <a:lstStyle/>
          <a:p>
            <a:r>
              <a:rPr lang="fr-CA" sz="7600">
                <a:solidFill>
                  <a:schemeClr val="accent2">
                    <a:lumMod val="20000"/>
                    <a:lumOff val="80000"/>
                  </a:schemeClr>
                </a:solidFill>
                <a:latin typeface="Roboto Medium" panose="02000000000000000000" pitchFamily="2" charset="0"/>
                <a:ea typeface="Roboto Medium" panose="02000000000000000000" pitchFamily="2" charset="0"/>
              </a:rPr>
              <a:t>DOCUMENT DE TRAVAIL</a:t>
            </a:r>
          </a:p>
        </p:txBody>
      </p:sp>
      <p:sp>
        <p:nvSpPr>
          <p:cNvPr id="3" name="Espace réservé du texte 2">
            <a:extLst>
              <a:ext uri="{FF2B5EF4-FFF2-40B4-BE49-F238E27FC236}">
                <a16:creationId xmlns:a16="http://schemas.microsoft.com/office/drawing/2014/main" id="{DC34B911-52AF-4969-AD2D-AF504F54AD0D}"/>
              </a:ext>
            </a:extLst>
          </p:cNvPr>
          <p:cNvSpPr>
            <a:spLocks noGrp="1"/>
          </p:cNvSpPr>
          <p:nvPr>
            <p:ph type="body" idx="1"/>
          </p:nvPr>
        </p:nvSpPr>
        <p:spPr>
          <a:xfrm>
            <a:off x="757396" y="2922663"/>
            <a:ext cx="10515600" cy="2657126"/>
          </a:xfrm>
          <a:prstGeom prst="rect">
            <a:avLst/>
          </a:prstGeom>
        </p:spPr>
        <p:txBody>
          <a:bodyPr/>
          <a:lstStyle>
            <a:lvl1pPr marL="0" indent="0" algn="ctr">
              <a:buNone/>
              <a:defRPr sz="24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AF29B5DE-77E1-485B-AE6B-E2EDC3AF30EF}"/>
              </a:ext>
            </a:extLst>
          </p:cNvPr>
          <p:cNvSpPr/>
          <p:nvPr userDrawn="1"/>
        </p:nvSpPr>
        <p:spPr>
          <a:xfrm>
            <a:off x="1" y="1318473"/>
            <a:ext cx="8691072" cy="762183"/>
          </a:xfrm>
          <a:prstGeom prst="rect">
            <a:avLst/>
          </a:prstGeom>
          <a:gradFill flip="none" rotWithShape="1">
            <a:gsLst>
              <a:gs pos="86000">
                <a:srgbClr val="8FB7D2">
                  <a:alpha val="60000"/>
                </a:srgbClr>
              </a:gs>
              <a:gs pos="0">
                <a:schemeClr val="accent1">
                  <a:lumMod val="60000"/>
                  <a:lumOff val="40000"/>
                </a:schemeClr>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864B04E7-C676-40BA-818B-0F1B42B58DF5}"/>
              </a:ext>
            </a:extLst>
          </p:cNvPr>
          <p:cNvSpPr>
            <a:spLocks noGrp="1"/>
          </p:cNvSpPr>
          <p:nvPr>
            <p:ph type="title"/>
          </p:nvPr>
        </p:nvSpPr>
        <p:spPr>
          <a:xfrm>
            <a:off x="324739" y="1352657"/>
            <a:ext cx="8366334" cy="762183"/>
          </a:xfrm>
        </p:spPr>
        <p:txBody>
          <a:bodyPr anchor="ctr"/>
          <a:lstStyle>
            <a:lvl1pPr algn="l">
              <a:defRPr sz="3600" b="0">
                <a:solidFill>
                  <a:schemeClr val="tx2"/>
                </a:solidFill>
              </a:defRPr>
            </a:lvl1pPr>
          </a:lstStyle>
          <a:p>
            <a:r>
              <a:rPr lang="fr-FR"/>
              <a:t>Modifiez le style du titre</a:t>
            </a:r>
            <a:endParaRPr lang="fr-CA"/>
          </a:p>
        </p:txBody>
      </p:sp>
      <p:pic>
        <p:nvPicPr>
          <p:cNvPr id="8" name="Image 7">
            <a:extLst>
              <a:ext uri="{FF2B5EF4-FFF2-40B4-BE49-F238E27FC236}">
                <a16:creationId xmlns:a16="http://schemas.microsoft.com/office/drawing/2014/main" id="{DFDB6457-EA15-48F6-A0B5-E685CC911827}"/>
              </a:ext>
            </a:extLst>
          </p:cNvPr>
          <p:cNvPicPr>
            <a:picLocks noChangeAspect="1"/>
          </p:cNvPicPr>
          <p:nvPr userDrawn="1"/>
        </p:nvPicPr>
        <p:blipFill>
          <a:blip r:embed="rId2"/>
          <a:stretch>
            <a:fillRect/>
          </a:stretch>
        </p:blipFill>
        <p:spPr>
          <a:xfrm>
            <a:off x="9830194" y="394630"/>
            <a:ext cx="2353260" cy="560881"/>
          </a:xfrm>
          <a:prstGeom prst="rect">
            <a:avLst/>
          </a:prstGeom>
        </p:spPr>
      </p:pic>
    </p:spTree>
    <p:extLst>
      <p:ext uri="{BB962C8B-B14F-4D97-AF65-F5344CB8AC3E}">
        <p14:creationId xmlns:p14="http://schemas.microsoft.com/office/powerpoint/2010/main" val="93050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9. Page de f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915E59-EC6A-4277-8D9E-F9BF43959F5A}"/>
              </a:ext>
            </a:extLst>
          </p:cNvPr>
          <p:cNvSpPr/>
          <p:nvPr userDrawn="1"/>
        </p:nvSpPr>
        <p:spPr>
          <a:xfrm>
            <a:off x="0" y="0"/>
            <a:ext cx="12192000" cy="6858000"/>
          </a:xfrm>
          <a:prstGeom prst="rect">
            <a:avLst/>
          </a:prstGeom>
          <a:gradFill flip="none" rotWithShape="1">
            <a:gsLst>
              <a:gs pos="29000">
                <a:schemeClr val="accent1">
                  <a:lumMod val="5000"/>
                  <a:lumOff val="95000"/>
                </a:schemeClr>
              </a:gs>
              <a:gs pos="100000">
                <a:schemeClr val="accent1">
                  <a:lumMod val="60000"/>
                  <a:lumOff val="4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rectangle 7">
            <a:extLst>
              <a:ext uri="{FF2B5EF4-FFF2-40B4-BE49-F238E27FC236}">
                <a16:creationId xmlns:a16="http://schemas.microsoft.com/office/drawing/2014/main" id="{643B5DB3-4455-4E94-A6A5-F59702DF35C2}"/>
              </a:ext>
            </a:extLst>
          </p:cNvPr>
          <p:cNvSpPr/>
          <p:nvPr userDrawn="1"/>
        </p:nvSpPr>
        <p:spPr>
          <a:xfrm>
            <a:off x="-8542" y="3631560"/>
            <a:ext cx="3856008" cy="3234906"/>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1B92CA70-4746-270C-AC0E-E7C5F6912BEB}"/>
              </a:ext>
            </a:extLst>
          </p:cNvPr>
          <p:cNvSpPr txBox="1"/>
          <p:nvPr userDrawn="1"/>
        </p:nvSpPr>
        <p:spPr>
          <a:xfrm rot="20225434">
            <a:off x="507771" y="2798058"/>
            <a:ext cx="11176458" cy="1261884"/>
          </a:xfrm>
          <a:prstGeom prst="rect">
            <a:avLst/>
          </a:prstGeom>
          <a:noFill/>
        </p:spPr>
        <p:txBody>
          <a:bodyPr wrap="none" rtlCol="0">
            <a:spAutoFit/>
          </a:bodyPr>
          <a:lstStyle/>
          <a:p>
            <a:r>
              <a:rPr lang="fr-CA" sz="7600">
                <a:solidFill>
                  <a:schemeClr val="accent2">
                    <a:lumMod val="20000"/>
                    <a:lumOff val="80000"/>
                  </a:schemeClr>
                </a:solidFill>
                <a:latin typeface="Roboto Medium" panose="02000000000000000000" pitchFamily="2" charset="0"/>
                <a:ea typeface="Roboto Medium" panose="02000000000000000000" pitchFamily="2" charset="0"/>
              </a:rPr>
              <a:t>DOCUMENT DE TRAVAIL</a:t>
            </a:r>
          </a:p>
        </p:txBody>
      </p:sp>
      <p:sp>
        <p:nvSpPr>
          <p:cNvPr id="2" name="Titre 1">
            <a:extLst>
              <a:ext uri="{FF2B5EF4-FFF2-40B4-BE49-F238E27FC236}">
                <a16:creationId xmlns:a16="http://schemas.microsoft.com/office/drawing/2014/main" id="{864B04E7-C676-40BA-818B-0F1B42B58DF5}"/>
              </a:ext>
            </a:extLst>
          </p:cNvPr>
          <p:cNvSpPr>
            <a:spLocks noGrp="1"/>
          </p:cNvSpPr>
          <p:nvPr>
            <p:ph type="title"/>
          </p:nvPr>
        </p:nvSpPr>
        <p:spPr>
          <a:xfrm>
            <a:off x="757396" y="1199879"/>
            <a:ext cx="10515600" cy="2526162"/>
          </a:xfrm>
        </p:spPr>
        <p:txBody>
          <a:bodyPr anchor="b"/>
          <a:lstStyle>
            <a:lvl1pPr algn="ctr">
              <a:defRPr sz="54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C34B911-52AF-4969-AD2D-AF504F54AD0D}"/>
              </a:ext>
            </a:extLst>
          </p:cNvPr>
          <p:cNvSpPr>
            <a:spLocks noGrp="1"/>
          </p:cNvSpPr>
          <p:nvPr>
            <p:ph type="body" idx="1"/>
          </p:nvPr>
        </p:nvSpPr>
        <p:spPr>
          <a:xfrm>
            <a:off x="757396" y="4079601"/>
            <a:ext cx="10515600" cy="1500187"/>
          </a:xfrm>
          <a:prstGeom prst="rect">
            <a:avLst/>
          </a:prstGeom>
        </p:spPr>
        <p:txBody>
          <a:bodyPr/>
          <a:lstStyle>
            <a:lvl1pPr marL="0" indent="0" algn="ctr">
              <a:buNone/>
              <a:defRPr sz="24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fr-FR"/>
              <a:t>Cliquez pour modifier les styles du texte du masque</a:t>
            </a:r>
          </a:p>
        </p:txBody>
      </p:sp>
      <p:pic>
        <p:nvPicPr>
          <p:cNvPr id="9" name="Image 8">
            <a:extLst>
              <a:ext uri="{FF2B5EF4-FFF2-40B4-BE49-F238E27FC236}">
                <a16:creationId xmlns:a16="http://schemas.microsoft.com/office/drawing/2014/main" id="{6A2093F7-B073-4E9A-BDF7-11DDCE441B86}"/>
              </a:ext>
            </a:extLst>
          </p:cNvPr>
          <p:cNvPicPr>
            <a:picLocks noChangeAspect="1"/>
          </p:cNvPicPr>
          <p:nvPr userDrawn="1"/>
        </p:nvPicPr>
        <p:blipFill>
          <a:blip r:embed="rId2"/>
          <a:stretch>
            <a:fillRect/>
          </a:stretch>
        </p:blipFill>
        <p:spPr>
          <a:xfrm>
            <a:off x="9830194" y="394630"/>
            <a:ext cx="2353260" cy="560881"/>
          </a:xfrm>
          <a:prstGeom prst="rect">
            <a:avLst/>
          </a:prstGeom>
        </p:spPr>
      </p:pic>
      <p:pic>
        <p:nvPicPr>
          <p:cNvPr id="5" name="Picture 4">
            <a:extLst>
              <a:ext uri="{FF2B5EF4-FFF2-40B4-BE49-F238E27FC236}">
                <a16:creationId xmlns:a16="http://schemas.microsoft.com/office/drawing/2014/main" id="{9FD87F51-07EC-468C-365E-18BF02F3DA0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52838" y="5862417"/>
            <a:ext cx="2041906" cy="59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1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Page de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99743323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 Page de contenu">
    <p:spTree>
      <p:nvGrpSpPr>
        <p:cNvPr id="1" name=""/>
        <p:cNvGrpSpPr/>
        <p:nvPr/>
      </p:nvGrpSpPr>
      <p:grpSpPr>
        <a:xfrm>
          <a:off x="0" y="0"/>
          <a:ext cx="0" cy="0"/>
          <a:chOff x="0" y="0"/>
          <a:chExt cx="0" cy="0"/>
        </a:xfrm>
      </p:grpSpPr>
      <p:pic>
        <p:nvPicPr>
          <p:cNvPr id="72" name="Image 71">
            <a:extLst>
              <a:ext uri="{FF2B5EF4-FFF2-40B4-BE49-F238E27FC236}">
                <a16:creationId xmlns:a16="http://schemas.microsoft.com/office/drawing/2014/main" id="{4DD9FDA6-6D42-43C3-B0B3-BEB9407E4C5F}"/>
              </a:ext>
            </a:extLst>
          </p:cNvPr>
          <p:cNvPicPr>
            <a:picLocks noChangeAspect="1"/>
          </p:cNvPicPr>
          <p:nvPr userDrawn="1"/>
        </p:nvPicPr>
        <p:blipFill>
          <a:blip r:embed="rId2"/>
          <a:stretch>
            <a:fillRect/>
          </a:stretch>
        </p:blipFill>
        <p:spPr>
          <a:xfrm>
            <a:off x="9830194" y="394630"/>
            <a:ext cx="2353260" cy="560881"/>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298740706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 Page de contenu">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72" name="Image 71">
            <a:extLst>
              <a:ext uri="{FF2B5EF4-FFF2-40B4-BE49-F238E27FC236}">
                <a16:creationId xmlns:a16="http://schemas.microsoft.com/office/drawing/2014/main" id="{4DD9FDA6-6D42-43C3-B0B3-BEB9407E4C5F}"/>
              </a:ext>
            </a:extLst>
          </p:cNvPr>
          <p:cNvPicPr>
            <a:picLocks noChangeAspect="1"/>
          </p:cNvPicPr>
          <p:nvPr userDrawn="1"/>
        </p:nvPicPr>
        <p:blipFill>
          <a:blip r:embed="rId4"/>
          <a:stretch>
            <a:fillRect/>
          </a:stretch>
        </p:blipFill>
        <p:spPr>
          <a:xfrm>
            <a:off x="9830194" y="394630"/>
            <a:ext cx="2353260" cy="560881"/>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385771954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 Page de contenu">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7103CFD6-2218-A326-8F5F-0FCE2D62C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4575" y="257052"/>
            <a:ext cx="2079672" cy="797208"/>
          </a:xfrm>
          <a:prstGeom prst="rect">
            <a:avLst/>
          </a:prstGeom>
        </p:spPr>
      </p:pic>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287419877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 Page de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349A32-A1EE-4111-BF98-8D6A35FBF8BC}"/>
              </a:ext>
            </a:extLst>
          </p:cNvPr>
          <p:cNvSpPr/>
          <p:nvPr userDrawn="1"/>
        </p:nvSpPr>
        <p:spPr>
          <a:xfrm>
            <a:off x="188007" y="6409346"/>
            <a:ext cx="11083896" cy="282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4036BD5-FF1B-472C-B15C-1C057F08807C}"/>
              </a:ext>
            </a:extLst>
          </p:cNvPr>
          <p:cNvSpPr/>
          <p:nvPr userDrawn="1"/>
        </p:nvSpPr>
        <p:spPr>
          <a:xfrm>
            <a:off x="0" y="0"/>
            <a:ext cx="3264493"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a:xfrm>
            <a:off x="359434" y="570702"/>
            <a:ext cx="2785418" cy="5754057"/>
          </a:xfrm>
        </p:spPr>
        <p:txBody>
          <a:bodyPr anchor="t"/>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3375588" y="570703"/>
            <a:ext cx="8456977" cy="5754057"/>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331918403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 Page de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349A32-A1EE-4111-BF98-8D6A35FBF8BC}"/>
              </a:ext>
            </a:extLst>
          </p:cNvPr>
          <p:cNvSpPr/>
          <p:nvPr userDrawn="1"/>
        </p:nvSpPr>
        <p:spPr>
          <a:xfrm>
            <a:off x="188007" y="6409346"/>
            <a:ext cx="11083896" cy="282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4036BD5-FF1B-472C-B15C-1C057F08807C}"/>
              </a:ext>
            </a:extLst>
          </p:cNvPr>
          <p:cNvSpPr/>
          <p:nvPr userDrawn="1"/>
        </p:nvSpPr>
        <p:spPr>
          <a:xfrm>
            <a:off x="0" y="0"/>
            <a:ext cx="811849"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371206B4-7BBD-46D2-ADAE-4DC745127636}"/>
              </a:ext>
            </a:extLst>
          </p:cNvPr>
          <p:cNvSpPr>
            <a:spLocks noGrp="1"/>
          </p:cNvSpPr>
          <p:nvPr>
            <p:ph type="title"/>
          </p:nvPr>
        </p:nvSpPr>
        <p:spPr>
          <a:xfrm>
            <a:off x="128697" y="263050"/>
            <a:ext cx="683152" cy="5754057"/>
          </a:xfrm>
        </p:spPr>
        <p:txBody>
          <a:bodyPr vert="vert270" anchor="t"/>
          <a:lstStyle>
            <a:lvl1pPr algn="r">
              <a:defRPr/>
            </a:lvl1pPr>
          </a:lstStyle>
          <a:p>
            <a:r>
              <a:rPr lang="fr-CA"/>
              <a:t>Modifier le style du titre</a:t>
            </a:r>
          </a:p>
        </p:txBody>
      </p:sp>
      <p:sp>
        <p:nvSpPr>
          <p:cNvPr id="3" name="Espace réservé du contenu 2">
            <a:extLst>
              <a:ext uri="{FF2B5EF4-FFF2-40B4-BE49-F238E27FC236}">
                <a16:creationId xmlns:a16="http://schemas.microsoft.com/office/drawing/2014/main" id="{EDAF8E04-49AB-4911-A4E1-CD5755D5EA54}"/>
              </a:ext>
            </a:extLst>
          </p:cNvPr>
          <p:cNvSpPr>
            <a:spLocks noGrp="1"/>
          </p:cNvSpPr>
          <p:nvPr>
            <p:ph idx="1"/>
          </p:nvPr>
        </p:nvSpPr>
        <p:spPr>
          <a:xfrm>
            <a:off x="1085316" y="570703"/>
            <a:ext cx="10747249" cy="5754057"/>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Tree>
    <p:extLst>
      <p:ext uri="{BB962C8B-B14F-4D97-AF65-F5344CB8AC3E}">
        <p14:creationId xmlns:p14="http://schemas.microsoft.com/office/powerpoint/2010/main" val="300514900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8. 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165601-45C7-4F60-B0C9-76CEC41E9D21}"/>
              </a:ext>
            </a:extLst>
          </p:cNvPr>
          <p:cNvSpPr/>
          <p:nvPr userDrawn="1"/>
        </p:nvSpPr>
        <p:spPr>
          <a:xfrm>
            <a:off x="0" y="0"/>
            <a:ext cx="12192000" cy="6858000"/>
          </a:xfrm>
          <a:prstGeom prst="rect">
            <a:avLst/>
          </a:prstGeom>
          <a:gradFill flip="none" rotWithShape="1">
            <a:gsLst>
              <a:gs pos="0">
                <a:schemeClr val="accent1">
                  <a:lumMod val="20000"/>
                  <a:lumOff val="80000"/>
                </a:schemeClr>
              </a:gs>
              <a:gs pos="98883">
                <a:schemeClr val="accent1">
                  <a:lumMod val="60000"/>
                  <a:lumOff val="40000"/>
                </a:schemeClr>
              </a:gs>
              <a:gs pos="81000">
                <a:schemeClr val="accent1">
                  <a:lumMod val="40000"/>
                  <a:lumOff val="60000"/>
                </a:schemeClr>
              </a:gs>
            </a:gsLst>
            <a:lin ang="9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texte 2">
            <a:extLst>
              <a:ext uri="{FF2B5EF4-FFF2-40B4-BE49-F238E27FC236}">
                <a16:creationId xmlns:a16="http://schemas.microsoft.com/office/drawing/2014/main" id="{DC34B911-52AF-4969-AD2D-AF504F54AD0D}"/>
              </a:ext>
            </a:extLst>
          </p:cNvPr>
          <p:cNvSpPr>
            <a:spLocks noGrp="1"/>
          </p:cNvSpPr>
          <p:nvPr>
            <p:ph type="body" idx="1"/>
          </p:nvPr>
        </p:nvSpPr>
        <p:spPr>
          <a:xfrm>
            <a:off x="757396" y="2922663"/>
            <a:ext cx="10515600" cy="2657126"/>
          </a:xfrm>
        </p:spPr>
        <p:txBody>
          <a:bodyPr/>
          <a:lstStyle>
            <a:lvl1pPr marL="0" indent="0" algn="ctr">
              <a:buNone/>
              <a:defRPr sz="24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fr-CA"/>
              <a:t>Cliquez pour modifier les styles du texte du masque</a:t>
            </a:r>
          </a:p>
        </p:txBody>
      </p:sp>
      <p:sp>
        <p:nvSpPr>
          <p:cNvPr id="5" name="Rectangle 4">
            <a:extLst>
              <a:ext uri="{FF2B5EF4-FFF2-40B4-BE49-F238E27FC236}">
                <a16:creationId xmlns:a16="http://schemas.microsoft.com/office/drawing/2014/main" id="{AF29B5DE-77E1-485B-AE6B-E2EDC3AF30EF}"/>
              </a:ext>
            </a:extLst>
          </p:cNvPr>
          <p:cNvSpPr/>
          <p:nvPr userDrawn="1"/>
        </p:nvSpPr>
        <p:spPr>
          <a:xfrm>
            <a:off x="1" y="1318473"/>
            <a:ext cx="8691072" cy="762183"/>
          </a:xfrm>
          <a:prstGeom prst="rect">
            <a:avLst/>
          </a:prstGeom>
          <a:gradFill flip="none" rotWithShape="1">
            <a:gsLst>
              <a:gs pos="86000">
                <a:srgbClr val="8FB7D2">
                  <a:alpha val="60000"/>
                </a:srgbClr>
              </a:gs>
              <a:gs pos="0">
                <a:schemeClr val="accent1">
                  <a:lumMod val="60000"/>
                  <a:lumOff val="40000"/>
                </a:schemeClr>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864B04E7-C676-40BA-818B-0F1B42B58DF5}"/>
              </a:ext>
            </a:extLst>
          </p:cNvPr>
          <p:cNvSpPr>
            <a:spLocks noGrp="1"/>
          </p:cNvSpPr>
          <p:nvPr>
            <p:ph type="title"/>
          </p:nvPr>
        </p:nvSpPr>
        <p:spPr>
          <a:xfrm>
            <a:off x="324739" y="1352657"/>
            <a:ext cx="8366334" cy="762183"/>
          </a:xfrm>
        </p:spPr>
        <p:txBody>
          <a:bodyPr anchor="ctr"/>
          <a:lstStyle>
            <a:lvl1pPr algn="l">
              <a:defRPr sz="3600" b="0">
                <a:solidFill>
                  <a:schemeClr val="tx2"/>
                </a:solidFill>
              </a:defRPr>
            </a:lvl1pPr>
          </a:lstStyle>
          <a:p>
            <a:r>
              <a:rPr lang="fr-CA"/>
              <a:t>Modifier le style du titre</a:t>
            </a:r>
          </a:p>
        </p:txBody>
      </p:sp>
      <p:pic>
        <p:nvPicPr>
          <p:cNvPr id="8" name="Image 7">
            <a:extLst>
              <a:ext uri="{FF2B5EF4-FFF2-40B4-BE49-F238E27FC236}">
                <a16:creationId xmlns:a16="http://schemas.microsoft.com/office/drawing/2014/main" id="{DFDB6457-EA15-48F6-A0B5-E685CC911827}"/>
              </a:ext>
            </a:extLst>
          </p:cNvPr>
          <p:cNvPicPr>
            <a:picLocks noChangeAspect="1"/>
          </p:cNvPicPr>
          <p:nvPr userDrawn="1"/>
        </p:nvPicPr>
        <p:blipFill>
          <a:blip r:embed="rId2"/>
          <a:stretch>
            <a:fillRect/>
          </a:stretch>
        </p:blipFill>
        <p:spPr>
          <a:xfrm>
            <a:off x="9830194" y="394630"/>
            <a:ext cx="2353260" cy="560881"/>
          </a:xfrm>
          <a:prstGeom prst="rect">
            <a:avLst/>
          </a:prstGeom>
        </p:spPr>
      </p:pic>
    </p:spTree>
    <p:extLst>
      <p:ext uri="{BB962C8B-B14F-4D97-AF65-F5344CB8AC3E}">
        <p14:creationId xmlns:p14="http://schemas.microsoft.com/office/powerpoint/2010/main" val="274197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9. Page de f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915E59-EC6A-4277-8D9E-F9BF43959F5A}"/>
              </a:ext>
            </a:extLst>
          </p:cNvPr>
          <p:cNvSpPr/>
          <p:nvPr userDrawn="1"/>
        </p:nvSpPr>
        <p:spPr>
          <a:xfrm>
            <a:off x="0" y="0"/>
            <a:ext cx="12192000" cy="6858000"/>
          </a:xfrm>
          <a:prstGeom prst="rect">
            <a:avLst/>
          </a:prstGeom>
          <a:gradFill flip="none" rotWithShape="1">
            <a:gsLst>
              <a:gs pos="29000">
                <a:schemeClr val="accent1">
                  <a:lumMod val="5000"/>
                  <a:lumOff val="95000"/>
                </a:schemeClr>
              </a:gs>
              <a:gs pos="100000">
                <a:schemeClr val="accent1">
                  <a:lumMod val="60000"/>
                  <a:lumOff val="40000"/>
                </a:schemeClr>
              </a:gs>
            </a:gsLst>
            <a:lin ang="6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rectangle 7">
            <a:extLst>
              <a:ext uri="{FF2B5EF4-FFF2-40B4-BE49-F238E27FC236}">
                <a16:creationId xmlns:a16="http://schemas.microsoft.com/office/drawing/2014/main" id="{643B5DB3-4455-4E94-A6A5-F59702DF35C2}"/>
              </a:ext>
            </a:extLst>
          </p:cNvPr>
          <p:cNvSpPr/>
          <p:nvPr userDrawn="1"/>
        </p:nvSpPr>
        <p:spPr>
          <a:xfrm>
            <a:off x="-8542" y="3631560"/>
            <a:ext cx="3856008" cy="3234906"/>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864B04E7-C676-40BA-818B-0F1B42B58DF5}"/>
              </a:ext>
            </a:extLst>
          </p:cNvPr>
          <p:cNvSpPr>
            <a:spLocks noGrp="1"/>
          </p:cNvSpPr>
          <p:nvPr>
            <p:ph type="title"/>
          </p:nvPr>
        </p:nvSpPr>
        <p:spPr>
          <a:xfrm>
            <a:off x="757396" y="1199879"/>
            <a:ext cx="10515600" cy="2526162"/>
          </a:xfrm>
        </p:spPr>
        <p:txBody>
          <a:bodyPr anchor="b"/>
          <a:lstStyle>
            <a:lvl1pPr algn="ctr">
              <a:defRPr sz="5400"/>
            </a:lvl1pPr>
          </a:lstStyle>
          <a:p>
            <a:r>
              <a:rPr lang="fr-CA"/>
              <a:t>Modifier le style du titre</a:t>
            </a:r>
          </a:p>
        </p:txBody>
      </p:sp>
      <p:sp>
        <p:nvSpPr>
          <p:cNvPr id="3" name="Espace réservé du texte 2">
            <a:extLst>
              <a:ext uri="{FF2B5EF4-FFF2-40B4-BE49-F238E27FC236}">
                <a16:creationId xmlns:a16="http://schemas.microsoft.com/office/drawing/2014/main" id="{DC34B911-52AF-4969-AD2D-AF504F54AD0D}"/>
              </a:ext>
            </a:extLst>
          </p:cNvPr>
          <p:cNvSpPr>
            <a:spLocks noGrp="1"/>
          </p:cNvSpPr>
          <p:nvPr>
            <p:ph type="body" idx="1"/>
          </p:nvPr>
        </p:nvSpPr>
        <p:spPr>
          <a:xfrm>
            <a:off x="757396" y="4079601"/>
            <a:ext cx="10515600" cy="1500187"/>
          </a:xfrm>
        </p:spPr>
        <p:txBody>
          <a:bodyPr/>
          <a:lstStyle>
            <a:lvl1pPr marL="0" indent="0" algn="ctr">
              <a:buNone/>
              <a:defRPr sz="24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457171" indent="0">
              <a:buNone/>
              <a:defRPr sz="2000">
                <a:solidFill>
                  <a:schemeClr val="tx1">
                    <a:tint val="75000"/>
                  </a:schemeClr>
                </a:solidFill>
              </a:defRPr>
            </a:lvl2pPr>
            <a:lvl3pPr marL="914345" indent="0">
              <a:buNone/>
              <a:defRPr sz="1800">
                <a:solidFill>
                  <a:schemeClr val="tx1">
                    <a:tint val="75000"/>
                  </a:schemeClr>
                </a:solidFill>
              </a:defRPr>
            </a:lvl3pPr>
            <a:lvl4pPr marL="1371518" indent="0">
              <a:buNone/>
              <a:defRPr sz="1600">
                <a:solidFill>
                  <a:schemeClr val="tx1">
                    <a:tint val="75000"/>
                  </a:schemeClr>
                </a:solidFill>
              </a:defRPr>
            </a:lvl4pPr>
            <a:lvl5pPr marL="1828692" indent="0">
              <a:buNone/>
              <a:defRPr sz="1600">
                <a:solidFill>
                  <a:schemeClr val="tx1">
                    <a:tint val="75000"/>
                  </a:schemeClr>
                </a:solidFill>
              </a:defRPr>
            </a:lvl5pPr>
            <a:lvl6pPr marL="2285863" indent="0">
              <a:buNone/>
              <a:defRPr sz="1600">
                <a:solidFill>
                  <a:schemeClr val="tx1">
                    <a:tint val="75000"/>
                  </a:schemeClr>
                </a:solidFill>
              </a:defRPr>
            </a:lvl6pPr>
            <a:lvl7pPr marL="2743034" indent="0">
              <a:buNone/>
              <a:defRPr sz="1600">
                <a:solidFill>
                  <a:schemeClr val="tx1">
                    <a:tint val="75000"/>
                  </a:schemeClr>
                </a:solidFill>
              </a:defRPr>
            </a:lvl7pPr>
            <a:lvl8pPr marL="3200208" indent="0">
              <a:buNone/>
              <a:defRPr sz="1600">
                <a:solidFill>
                  <a:schemeClr val="tx1">
                    <a:tint val="75000"/>
                  </a:schemeClr>
                </a:solidFill>
              </a:defRPr>
            </a:lvl8pPr>
            <a:lvl9pPr marL="3657382" indent="0">
              <a:buNone/>
              <a:defRPr sz="1600">
                <a:solidFill>
                  <a:schemeClr val="tx1">
                    <a:tint val="75000"/>
                  </a:schemeClr>
                </a:solidFill>
              </a:defRPr>
            </a:lvl9pPr>
          </a:lstStyle>
          <a:p>
            <a:pPr lvl="0"/>
            <a:r>
              <a:rPr lang="fr-CA"/>
              <a:t>Cliquez pour modifier les styles du texte du masque</a:t>
            </a:r>
          </a:p>
        </p:txBody>
      </p:sp>
      <p:pic>
        <p:nvPicPr>
          <p:cNvPr id="9" name="Image 8">
            <a:extLst>
              <a:ext uri="{FF2B5EF4-FFF2-40B4-BE49-F238E27FC236}">
                <a16:creationId xmlns:a16="http://schemas.microsoft.com/office/drawing/2014/main" id="{6A2093F7-B073-4E9A-BDF7-11DDCE441B86}"/>
              </a:ext>
            </a:extLst>
          </p:cNvPr>
          <p:cNvPicPr>
            <a:picLocks noChangeAspect="1"/>
          </p:cNvPicPr>
          <p:nvPr userDrawn="1"/>
        </p:nvPicPr>
        <p:blipFill>
          <a:blip r:embed="rId2"/>
          <a:stretch>
            <a:fillRect/>
          </a:stretch>
        </p:blipFill>
        <p:spPr>
          <a:xfrm>
            <a:off x="9830194" y="394630"/>
            <a:ext cx="2353260" cy="560881"/>
          </a:xfrm>
          <a:prstGeom prst="rect">
            <a:avLst/>
          </a:prstGeom>
        </p:spPr>
      </p:pic>
      <p:pic>
        <p:nvPicPr>
          <p:cNvPr id="5" name="Picture 4">
            <a:extLst>
              <a:ext uri="{FF2B5EF4-FFF2-40B4-BE49-F238E27FC236}">
                <a16:creationId xmlns:a16="http://schemas.microsoft.com/office/drawing/2014/main" id="{9FD87F51-07EC-468C-365E-18BF02F3DA0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52838" y="5862417"/>
            <a:ext cx="2041906" cy="59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52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C3DA12E-C2BE-4C62-AB0E-573EABEC4699}"/>
              </a:ext>
            </a:extLst>
          </p:cNvPr>
          <p:cNvSpPr>
            <a:spLocks noGrp="1"/>
          </p:cNvSpPr>
          <p:nvPr>
            <p:ph type="title"/>
          </p:nvPr>
        </p:nvSpPr>
        <p:spPr>
          <a:xfrm>
            <a:off x="359434" y="416880"/>
            <a:ext cx="11473132" cy="540251"/>
          </a:xfrm>
          <a:prstGeom prst="rect">
            <a:avLst/>
          </a:prstGeom>
        </p:spPr>
        <p:txBody>
          <a:bodyPr vert="horz" lIns="91440" tIns="45720" rIns="91440" bIns="45720" rtlCol="0" anchor="ctr">
            <a:no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8CF0549-AD27-4247-B202-5E0C27B7E08E}"/>
              </a:ext>
            </a:extLst>
          </p:cNvPr>
          <p:cNvSpPr>
            <a:spLocks noGrp="1"/>
          </p:cNvSpPr>
          <p:nvPr>
            <p:ph type="body" idx="1"/>
          </p:nvPr>
        </p:nvSpPr>
        <p:spPr>
          <a:xfrm>
            <a:off x="427290" y="1085316"/>
            <a:ext cx="11323177" cy="523944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ZoneTexte 6">
            <a:extLst>
              <a:ext uri="{FF2B5EF4-FFF2-40B4-BE49-F238E27FC236}">
                <a16:creationId xmlns:a16="http://schemas.microsoft.com/office/drawing/2014/main" id="{8B3821B4-D53C-4A06-90A1-A3107E7EC159}"/>
              </a:ext>
            </a:extLst>
          </p:cNvPr>
          <p:cNvSpPr txBox="1"/>
          <p:nvPr userDrawn="1"/>
        </p:nvSpPr>
        <p:spPr>
          <a:xfrm>
            <a:off x="11170132" y="6409727"/>
            <a:ext cx="717069" cy="256545"/>
          </a:xfrm>
          <a:prstGeom prst="rect">
            <a:avLst/>
          </a:prstGeom>
          <a:noFill/>
        </p:spPr>
        <p:txBody>
          <a:bodyPr wrap="square" rtlCol="0">
            <a:spAutoFit/>
          </a:bodyPr>
          <a:lstStyle/>
          <a:p>
            <a:pPr algn="r"/>
            <a:fld id="{C57A2897-1059-4D55-BFD0-7A8AD28D300E}" type="slidenum">
              <a:rPr lang="fr-CA" sz="1067" smtClean="0">
                <a:solidFill>
                  <a:schemeClr val="tx2"/>
                </a:solidFill>
                <a:latin typeface="Roboto Light" panose="02000000000000000000" pitchFamily="2" charset="0"/>
                <a:ea typeface="Roboto Light" panose="02000000000000000000" pitchFamily="2" charset="0"/>
                <a:cs typeface="Quebec Light" panose="02000000000000000000" pitchFamily="50" charset="0"/>
              </a:rPr>
              <a:pPr algn="r"/>
              <a:t>‹N°›</a:t>
            </a:fld>
            <a:endParaRPr lang="fr-CA" sz="1067">
              <a:solidFill>
                <a:schemeClr val="tx2"/>
              </a:solidFill>
              <a:latin typeface="Roboto Light" panose="02000000000000000000" pitchFamily="2" charset="0"/>
              <a:ea typeface="Roboto Light" panose="02000000000000000000" pitchFamily="2" charset="0"/>
              <a:cs typeface="Quebec Light" panose="02000000000000000000" pitchFamily="50" charset="0"/>
            </a:endParaRPr>
          </a:p>
        </p:txBody>
      </p:sp>
      <p:sp>
        <p:nvSpPr>
          <p:cNvPr id="8" name="ZoneTexte 7">
            <a:extLst>
              <a:ext uri="{FF2B5EF4-FFF2-40B4-BE49-F238E27FC236}">
                <a16:creationId xmlns:a16="http://schemas.microsoft.com/office/drawing/2014/main" id="{5C03ADC3-E3D3-47D5-B07A-A1A859135F88}"/>
              </a:ext>
            </a:extLst>
          </p:cNvPr>
          <p:cNvSpPr txBox="1"/>
          <p:nvPr userDrawn="1"/>
        </p:nvSpPr>
        <p:spPr>
          <a:xfrm>
            <a:off x="282635" y="6409727"/>
            <a:ext cx="9035933" cy="256545"/>
          </a:xfrm>
          <a:prstGeom prst="rect">
            <a:avLst/>
          </a:prstGeom>
          <a:noFill/>
        </p:spPr>
        <p:txBody>
          <a:bodyPr wrap="square" rtlCol="0">
            <a:spAutoFit/>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067" spc="40">
                <a:solidFill>
                  <a:schemeClr val="tx2"/>
                </a:solidFill>
                <a:latin typeface="Roboto Light" panose="02000000000000000000" pitchFamily="2" charset="0"/>
                <a:ea typeface="Roboto Light" panose="02000000000000000000" pitchFamily="2" charset="0"/>
                <a:cs typeface="Quebec Light" panose="02000000000000000000" pitchFamily="50" charset="0"/>
              </a:rPr>
              <a:t>MSSS | </a:t>
            </a:r>
            <a:r>
              <a:rPr lang="fr-CA" sz="1067">
                <a:solidFill>
                  <a:schemeClr val="tx2"/>
                </a:solidFill>
                <a:latin typeface="Roboto Light" panose="02000000000000000000" pitchFamily="2" charset="0"/>
                <a:ea typeface="Roboto Light" panose="02000000000000000000" pitchFamily="2" charset="0"/>
                <a:cs typeface="Quebec Light" panose="02000000000000000000" pitchFamily="50" charset="0"/>
              </a:rPr>
              <a:t>Sous-ministériat à la performance</a:t>
            </a:r>
          </a:p>
        </p:txBody>
      </p:sp>
    </p:spTree>
    <p:extLst>
      <p:ext uri="{BB962C8B-B14F-4D97-AF65-F5344CB8AC3E}">
        <p14:creationId xmlns:p14="http://schemas.microsoft.com/office/powerpoint/2010/main" val="1604630305"/>
      </p:ext>
    </p:extLst>
  </p:cSld>
  <p:clrMap bg1="lt1" tx1="dk1" bg2="lt2" tx2="dk2" accent1="accent1" accent2="accent2" accent3="accent3" accent4="accent4" accent5="accent5" accent6="accent6" hlink="hlink" folHlink="folHlink"/>
  <p:sldLayoutIdLst>
    <p:sldLayoutId id="2147483688" r:id="rId1"/>
    <p:sldLayoutId id="2147483650" r:id="rId2"/>
    <p:sldLayoutId id="2147483666" r:id="rId3"/>
    <p:sldLayoutId id="2147483684" r:id="rId4"/>
    <p:sldLayoutId id="2147483685" r:id="rId5"/>
    <p:sldLayoutId id="2147483662" r:id="rId6"/>
    <p:sldLayoutId id="2147483687" r:id="rId7"/>
    <p:sldLayoutId id="2147483671" r:id="rId8"/>
    <p:sldLayoutId id="2147483691" r:id="rId9"/>
  </p:sldLayoutIdLst>
  <p:txStyles>
    <p:titleStyle>
      <a:lvl1pPr algn="l" defTabSz="914345" rtl="0" eaLnBrk="1" latinLnBrk="0" hangingPunct="1">
        <a:lnSpc>
          <a:spcPct val="90000"/>
        </a:lnSpc>
        <a:spcBef>
          <a:spcPct val="0"/>
        </a:spcBef>
        <a:buNone/>
        <a:defRPr sz="32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p:titleStyle>
    <p:bodyStyle>
      <a:lvl1pPr marL="228586" indent="-228586" algn="l" defTabSz="914345"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685759" indent="-228586" algn="l" defTabSz="914345"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2pPr>
      <a:lvl3pPr marL="1142930"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3pPr>
      <a:lvl4pPr marL="1600104"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4pPr>
      <a:lvl5pPr marL="2057278"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5pPr>
      <a:lvl6pPr marL="2514449"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2"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94"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67"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45" rtl="0" eaLnBrk="1" latinLnBrk="0" hangingPunct="1">
        <a:defRPr sz="1800" kern="1200">
          <a:solidFill>
            <a:schemeClr val="tx1"/>
          </a:solidFill>
          <a:latin typeface="+mn-lt"/>
          <a:ea typeface="+mn-ea"/>
          <a:cs typeface="+mn-cs"/>
        </a:defRPr>
      </a:lvl1pPr>
      <a:lvl2pPr marL="457171" algn="l" defTabSz="914345" rtl="0" eaLnBrk="1" latinLnBrk="0" hangingPunct="1">
        <a:defRPr sz="1800" kern="1200">
          <a:solidFill>
            <a:schemeClr val="tx1"/>
          </a:solidFill>
          <a:latin typeface="+mn-lt"/>
          <a:ea typeface="+mn-ea"/>
          <a:cs typeface="+mn-cs"/>
        </a:defRPr>
      </a:lvl2pPr>
      <a:lvl3pPr marL="914345" algn="l" defTabSz="914345" rtl="0" eaLnBrk="1" latinLnBrk="0" hangingPunct="1">
        <a:defRPr sz="1800" kern="1200">
          <a:solidFill>
            <a:schemeClr val="tx1"/>
          </a:solidFill>
          <a:latin typeface="+mn-lt"/>
          <a:ea typeface="+mn-ea"/>
          <a:cs typeface="+mn-cs"/>
        </a:defRPr>
      </a:lvl3pPr>
      <a:lvl4pPr marL="1371518" algn="l" defTabSz="914345" rtl="0" eaLnBrk="1" latinLnBrk="0" hangingPunct="1">
        <a:defRPr sz="1800" kern="1200">
          <a:solidFill>
            <a:schemeClr val="tx1"/>
          </a:solidFill>
          <a:latin typeface="+mn-lt"/>
          <a:ea typeface="+mn-ea"/>
          <a:cs typeface="+mn-cs"/>
        </a:defRPr>
      </a:lvl4pPr>
      <a:lvl5pPr marL="1828692" algn="l" defTabSz="914345" rtl="0" eaLnBrk="1" latinLnBrk="0" hangingPunct="1">
        <a:defRPr sz="1800" kern="1200">
          <a:solidFill>
            <a:schemeClr val="tx1"/>
          </a:solidFill>
          <a:latin typeface="+mn-lt"/>
          <a:ea typeface="+mn-ea"/>
          <a:cs typeface="+mn-cs"/>
        </a:defRPr>
      </a:lvl5pPr>
      <a:lvl6pPr marL="2285863" algn="l" defTabSz="914345" rtl="0" eaLnBrk="1" latinLnBrk="0" hangingPunct="1">
        <a:defRPr sz="1800" kern="1200">
          <a:solidFill>
            <a:schemeClr val="tx1"/>
          </a:solidFill>
          <a:latin typeface="+mn-lt"/>
          <a:ea typeface="+mn-ea"/>
          <a:cs typeface="+mn-cs"/>
        </a:defRPr>
      </a:lvl6pPr>
      <a:lvl7pPr marL="2743034" algn="l" defTabSz="914345" rtl="0" eaLnBrk="1" latinLnBrk="0" hangingPunct="1">
        <a:defRPr sz="1800" kern="1200">
          <a:solidFill>
            <a:schemeClr val="tx1"/>
          </a:solidFill>
          <a:latin typeface="+mn-lt"/>
          <a:ea typeface="+mn-ea"/>
          <a:cs typeface="+mn-cs"/>
        </a:defRPr>
      </a:lvl7pPr>
      <a:lvl8pPr marL="3200208" algn="l" defTabSz="914345" rtl="0" eaLnBrk="1" latinLnBrk="0" hangingPunct="1">
        <a:defRPr sz="1800" kern="1200">
          <a:solidFill>
            <a:schemeClr val="tx1"/>
          </a:solidFill>
          <a:latin typeface="+mn-lt"/>
          <a:ea typeface="+mn-ea"/>
          <a:cs typeface="+mn-cs"/>
        </a:defRPr>
      </a:lvl8pPr>
      <a:lvl9pPr marL="3657382" algn="l" defTabSz="9143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C3DA12E-C2BE-4C62-AB0E-573EABEC4699}"/>
              </a:ext>
            </a:extLst>
          </p:cNvPr>
          <p:cNvSpPr>
            <a:spLocks noGrp="1"/>
          </p:cNvSpPr>
          <p:nvPr>
            <p:ph type="title"/>
          </p:nvPr>
        </p:nvSpPr>
        <p:spPr>
          <a:xfrm>
            <a:off x="359434" y="416880"/>
            <a:ext cx="11473132" cy="540251"/>
          </a:xfrm>
          <a:prstGeom prst="rect">
            <a:avLst/>
          </a:prstGeom>
        </p:spPr>
        <p:txBody>
          <a:bodyPr vert="horz" lIns="91440" tIns="45720" rIns="91440" bIns="45720" rtlCol="0" anchor="ctr">
            <a:noAutofit/>
          </a:bodyPr>
          <a:lstStyle/>
          <a:p>
            <a:r>
              <a:rPr lang="fr-FR"/>
              <a:t>Modifiez le style du titre</a:t>
            </a:r>
            <a:endParaRPr lang="fr-CA"/>
          </a:p>
        </p:txBody>
      </p:sp>
      <p:sp>
        <p:nvSpPr>
          <p:cNvPr id="7" name="ZoneTexte 6">
            <a:extLst>
              <a:ext uri="{FF2B5EF4-FFF2-40B4-BE49-F238E27FC236}">
                <a16:creationId xmlns:a16="http://schemas.microsoft.com/office/drawing/2014/main" id="{8B3821B4-D53C-4A06-90A1-A3107E7EC159}"/>
              </a:ext>
            </a:extLst>
          </p:cNvPr>
          <p:cNvSpPr txBox="1"/>
          <p:nvPr userDrawn="1"/>
        </p:nvSpPr>
        <p:spPr>
          <a:xfrm>
            <a:off x="11170132" y="6409727"/>
            <a:ext cx="717069" cy="256545"/>
          </a:xfrm>
          <a:prstGeom prst="rect">
            <a:avLst/>
          </a:prstGeom>
          <a:noFill/>
        </p:spPr>
        <p:txBody>
          <a:bodyPr wrap="square" rtlCol="0">
            <a:spAutoFit/>
          </a:bodyPr>
          <a:lstStyle/>
          <a:p>
            <a:pPr algn="r"/>
            <a:fld id="{C57A2897-1059-4D55-BFD0-7A8AD28D300E}" type="slidenum">
              <a:rPr lang="fr-CA" sz="1067" smtClean="0">
                <a:solidFill>
                  <a:schemeClr val="tx2"/>
                </a:solidFill>
                <a:latin typeface="Roboto Light" panose="02000000000000000000" pitchFamily="2" charset="0"/>
                <a:ea typeface="Roboto Light" panose="02000000000000000000" pitchFamily="2" charset="0"/>
                <a:cs typeface="Quebec Light" panose="02000000000000000000" pitchFamily="50" charset="0"/>
              </a:rPr>
              <a:pPr algn="r"/>
              <a:t>‹N°›</a:t>
            </a:fld>
            <a:endParaRPr lang="fr-CA" sz="1067">
              <a:solidFill>
                <a:schemeClr val="tx2"/>
              </a:solidFill>
              <a:latin typeface="Roboto Light" panose="02000000000000000000" pitchFamily="2" charset="0"/>
              <a:ea typeface="Roboto Light" panose="02000000000000000000" pitchFamily="2" charset="0"/>
              <a:cs typeface="Quebec Light" panose="02000000000000000000" pitchFamily="50" charset="0"/>
            </a:endParaRPr>
          </a:p>
        </p:txBody>
      </p:sp>
      <p:sp>
        <p:nvSpPr>
          <p:cNvPr id="8" name="ZoneTexte 7">
            <a:extLst>
              <a:ext uri="{FF2B5EF4-FFF2-40B4-BE49-F238E27FC236}">
                <a16:creationId xmlns:a16="http://schemas.microsoft.com/office/drawing/2014/main" id="{5C03ADC3-E3D3-47D5-B07A-A1A859135F88}"/>
              </a:ext>
            </a:extLst>
          </p:cNvPr>
          <p:cNvSpPr txBox="1"/>
          <p:nvPr userDrawn="1"/>
        </p:nvSpPr>
        <p:spPr>
          <a:xfrm>
            <a:off x="282635" y="6409727"/>
            <a:ext cx="9035933" cy="256545"/>
          </a:xfrm>
          <a:prstGeom prst="rect">
            <a:avLst/>
          </a:prstGeom>
          <a:noFill/>
        </p:spPr>
        <p:txBody>
          <a:bodyPr wrap="square" rtlCol="0">
            <a:spAutoFit/>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067" spc="40">
                <a:solidFill>
                  <a:schemeClr val="tx2"/>
                </a:solidFill>
                <a:latin typeface="Roboto Light" panose="02000000000000000000" pitchFamily="2" charset="0"/>
                <a:ea typeface="Roboto Light" panose="02000000000000000000" pitchFamily="2" charset="0"/>
                <a:cs typeface="Quebec Light" panose="02000000000000000000" pitchFamily="50" charset="0"/>
              </a:rPr>
              <a:t>MSSS | </a:t>
            </a:r>
            <a:r>
              <a:rPr lang="fr-CA" sz="1067">
                <a:solidFill>
                  <a:schemeClr val="tx2"/>
                </a:solidFill>
                <a:latin typeface="Roboto Light" panose="02000000000000000000" pitchFamily="2" charset="0"/>
                <a:ea typeface="Roboto Light" panose="02000000000000000000" pitchFamily="2" charset="0"/>
                <a:cs typeface="Quebec Light" panose="02000000000000000000" pitchFamily="50" charset="0"/>
              </a:rPr>
              <a:t>Direction générale de la planification stratégique et de la performance</a:t>
            </a:r>
          </a:p>
        </p:txBody>
      </p:sp>
      <p:sp>
        <p:nvSpPr>
          <p:cNvPr id="5" name="ZoneTexte 4">
            <a:extLst>
              <a:ext uri="{FF2B5EF4-FFF2-40B4-BE49-F238E27FC236}">
                <a16:creationId xmlns:a16="http://schemas.microsoft.com/office/drawing/2014/main" id="{451940A6-AA57-67FA-4F5C-30625DBAA8FF}"/>
              </a:ext>
            </a:extLst>
          </p:cNvPr>
          <p:cNvSpPr txBox="1"/>
          <p:nvPr userDrawn="1"/>
        </p:nvSpPr>
        <p:spPr>
          <a:xfrm rot="20225434">
            <a:off x="507771" y="2798058"/>
            <a:ext cx="11176458" cy="1261884"/>
          </a:xfrm>
          <a:prstGeom prst="rect">
            <a:avLst/>
          </a:prstGeom>
          <a:noFill/>
        </p:spPr>
        <p:txBody>
          <a:bodyPr wrap="none" rtlCol="0">
            <a:spAutoFit/>
          </a:bodyPr>
          <a:lstStyle/>
          <a:p>
            <a:r>
              <a:rPr lang="fr-CA" sz="7600">
                <a:solidFill>
                  <a:schemeClr val="accent2">
                    <a:lumMod val="20000"/>
                    <a:lumOff val="80000"/>
                  </a:schemeClr>
                </a:solidFill>
                <a:latin typeface="Roboto Medium" panose="02000000000000000000" pitchFamily="2" charset="0"/>
                <a:ea typeface="Roboto Medium" panose="02000000000000000000" pitchFamily="2" charset="0"/>
              </a:rPr>
              <a:t>DOCUMENT DE TRAVAIL</a:t>
            </a:r>
          </a:p>
        </p:txBody>
      </p:sp>
      <p:sp>
        <p:nvSpPr>
          <p:cNvPr id="3" name="Espace réservé du texte 2">
            <a:extLst>
              <a:ext uri="{FF2B5EF4-FFF2-40B4-BE49-F238E27FC236}">
                <a16:creationId xmlns:a16="http://schemas.microsoft.com/office/drawing/2014/main" id="{08B56EB7-49F1-C38F-7A77-C98FF25C6902}"/>
              </a:ext>
            </a:extLst>
          </p:cNvPr>
          <p:cNvSpPr>
            <a:spLocks noGrp="1"/>
          </p:cNvSpPr>
          <p:nvPr>
            <p:ph type="body" idx="1"/>
          </p:nvPr>
        </p:nvSpPr>
        <p:spPr>
          <a:xfrm>
            <a:off x="427290" y="1085316"/>
            <a:ext cx="11323177" cy="523944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4771572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914345" rtl="0" eaLnBrk="1" latinLnBrk="0" hangingPunct="1">
        <a:lnSpc>
          <a:spcPct val="90000"/>
        </a:lnSpc>
        <a:spcBef>
          <a:spcPct val="0"/>
        </a:spcBef>
        <a:buNone/>
        <a:defRPr sz="32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p:titleStyle>
    <p:bodyStyle>
      <a:lvl1pPr marL="228586" indent="-228586" algn="l" defTabSz="914345" rtl="0" eaLnBrk="1" latinLnBrk="0" hangingPunct="1">
        <a:lnSpc>
          <a:spcPct val="90000"/>
        </a:lnSpc>
        <a:spcBef>
          <a:spcPts val="1000"/>
        </a:spcBef>
        <a:buClr>
          <a:schemeClr val="accent1"/>
        </a:buClr>
        <a:buFont typeface="Arial" panose="020B0604020202020204" pitchFamily="34" charset="0"/>
        <a:buChar char="•"/>
        <a:defRPr sz="20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1pPr>
      <a:lvl2pPr marL="685759" indent="-228586" algn="l" defTabSz="914345"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2pPr>
      <a:lvl3pPr marL="1142930"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3pPr>
      <a:lvl4pPr marL="1600104"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4pPr>
      <a:lvl5pPr marL="2057278" indent="-228586" algn="l" defTabSz="914345"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Roboto Light" panose="02000000000000000000" pitchFamily="2" charset="0"/>
          <a:ea typeface="Roboto Light" panose="02000000000000000000" pitchFamily="2" charset="0"/>
          <a:cs typeface="Quebec Light" panose="02000000000000000000" pitchFamily="50" charset="0"/>
        </a:defRPr>
      </a:lvl5pPr>
      <a:lvl6pPr marL="2514449"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22"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94"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67" indent="-228586" algn="l" defTabSz="9143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45" rtl="0" eaLnBrk="1" latinLnBrk="0" hangingPunct="1">
        <a:defRPr sz="1800" kern="1200">
          <a:solidFill>
            <a:schemeClr val="tx1"/>
          </a:solidFill>
          <a:latin typeface="+mn-lt"/>
          <a:ea typeface="+mn-ea"/>
          <a:cs typeface="+mn-cs"/>
        </a:defRPr>
      </a:lvl1pPr>
      <a:lvl2pPr marL="457171" algn="l" defTabSz="914345" rtl="0" eaLnBrk="1" latinLnBrk="0" hangingPunct="1">
        <a:defRPr sz="1800" kern="1200">
          <a:solidFill>
            <a:schemeClr val="tx1"/>
          </a:solidFill>
          <a:latin typeface="+mn-lt"/>
          <a:ea typeface="+mn-ea"/>
          <a:cs typeface="+mn-cs"/>
        </a:defRPr>
      </a:lvl2pPr>
      <a:lvl3pPr marL="914345" algn="l" defTabSz="914345" rtl="0" eaLnBrk="1" latinLnBrk="0" hangingPunct="1">
        <a:defRPr sz="1800" kern="1200">
          <a:solidFill>
            <a:schemeClr val="tx1"/>
          </a:solidFill>
          <a:latin typeface="+mn-lt"/>
          <a:ea typeface="+mn-ea"/>
          <a:cs typeface="+mn-cs"/>
        </a:defRPr>
      </a:lvl3pPr>
      <a:lvl4pPr marL="1371518" algn="l" defTabSz="914345" rtl="0" eaLnBrk="1" latinLnBrk="0" hangingPunct="1">
        <a:defRPr sz="1800" kern="1200">
          <a:solidFill>
            <a:schemeClr val="tx1"/>
          </a:solidFill>
          <a:latin typeface="+mn-lt"/>
          <a:ea typeface="+mn-ea"/>
          <a:cs typeface="+mn-cs"/>
        </a:defRPr>
      </a:lvl4pPr>
      <a:lvl5pPr marL="1828692" algn="l" defTabSz="914345" rtl="0" eaLnBrk="1" latinLnBrk="0" hangingPunct="1">
        <a:defRPr sz="1800" kern="1200">
          <a:solidFill>
            <a:schemeClr val="tx1"/>
          </a:solidFill>
          <a:latin typeface="+mn-lt"/>
          <a:ea typeface="+mn-ea"/>
          <a:cs typeface="+mn-cs"/>
        </a:defRPr>
      </a:lvl5pPr>
      <a:lvl6pPr marL="2285863" algn="l" defTabSz="914345" rtl="0" eaLnBrk="1" latinLnBrk="0" hangingPunct="1">
        <a:defRPr sz="1800" kern="1200">
          <a:solidFill>
            <a:schemeClr val="tx1"/>
          </a:solidFill>
          <a:latin typeface="+mn-lt"/>
          <a:ea typeface="+mn-ea"/>
          <a:cs typeface="+mn-cs"/>
        </a:defRPr>
      </a:lvl6pPr>
      <a:lvl7pPr marL="2743034" algn="l" defTabSz="914345" rtl="0" eaLnBrk="1" latinLnBrk="0" hangingPunct="1">
        <a:defRPr sz="1800" kern="1200">
          <a:solidFill>
            <a:schemeClr val="tx1"/>
          </a:solidFill>
          <a:latin typeface="+mn-lt"/>
          <a:ea typeface="+mn-ea"/>
          <a:cs typeface="+mn-cs"/>
        </a:defRPr>
      </a:lvl7pPr>
      <a:lvl8pPr marL="3200208" algn="l" defTabSz="914345" rtl="0" eaLnBrk="1" latinLnBrk="0" hangingPunct="1">
        <a:defRPr sz="1800" kern="1200">
          <a:solidFill>
            <a:schemeClr val="tx1"/>
          </a:solidFill>
          <a:latin typeface="+mn-lt"/>
          <a:ea typeface="+mn-ea"/>
          <a:cs typeface="+mn-cs"/>
        </a:defRPr>
      </a:lvl8pPr>
      <a:lvl9pPr marL="3657382" algn="l" defTabSz="9143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1.m4a"/><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8" Type="http://schemas.openxmlformats.org/officeDocument/2006/relationships/hyperlink" Target="https://www.msss.gouv.qc.ca/professionnels/soins-fin-vie/aide-medicale-mourir/declaration-aide-medicale-mourir" TargetMode="External"/><Relationship Id="rId3" Type="http://schemas.openxmlformats.org/officeDocument/2006/relationships/tags" Target="../tags/tag39.xml"/><Relationship Id="rId7" Type="http://schemas.openxmlformats.org/officeDocument/2006/relationships/notesSlide" Target="../notesSlides/notesSlide10.xml"/><Relationship Id="rId12" Type="http://schemas.openxmlformats.org/officeDocument/2006/relationships/image" Target="../media/image18.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6.xml"/><Relationship Id="rId11" Type="http://schemas.openxmlformats.org/officeDocument/2006/relationships/image" Target="../media/image13.png"/><Relationship Id="rId5" Type="http://schemas.openxmlformats.org/officeDocument/2006/relationships/audio" Target="../media/media10.m4a"/><Relationship Id="rId10" Type="http://schemas.openxmlformats.org/officeDocument/2006/relationships/image" Target="../media/image7.png"/><Relationship Id="rId4" Type="http://schemas.microsoft.com/office/2007/relationships/media" Target="../media/media10.m4a"/><Relationship Id="rId9" Type="http://schemas.openxmlformats.org/officeDocument/2006/relationships/hyperlink" Target="https://www.canada.ca/fr/sante-canada/services/publications/systeme-et-services-sante/document-orientation-exigences-matiere-etablissement-rapports-vertu-reglement-modifiant-reglement-sur-surveillance-aide-medicale-mourir.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microsoft.com/office/2007/relationships/media" Target="../media/media2.m4a"/><Relationship Id="rId13" Type="http://schemas.openxmlformats.org/officeDocument/2006/relationships/image" Target="../media/image9.sv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8.png"/><Relationship Id="rId2" Type="http://schemas.openxmlformats.org/officeDocument/2006/relationships/tags" Target="../tags/tag5.xml"/><Relationship Id="rId16" Type="http://schemas.openxmlformats.org/officeDocument/2006/relationships/image" Target="../media/image7.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2.xml"/><Relationship Id="rId5" Type="http://schemas.openxmlformats.org/officeDocument/2006/relationships/tags" Target="../tags/tag8.xml"/><Relationship Id="rId15" Type="http://schemas.openxmlformats.org/officeDocument/2006/relationships/image" Target="../media/image11.svg"/><Relationship Id="rId10"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audio" Target="../media/media2.m4a"/><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media" Target="../media/media3.m4a"/><Relationship Id="rId7" Type="http://schemas.openxmlformats.org/officeDocument/2006/relationships/diagramData" Target="../diagrams/data1.xml"/><Relationship Id="rId12"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audio" Target="../media/media3.m4a"/><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xml"/><Relationship Id="rId7" Type="http://schemas.openxmlformats.org/officeDocument/2006/relationships/audio" Target="../media/media4.m4a"/><Relationship Id="rId12"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media" Target="../media/media4.m4a"/><Relationship Id="rId11" Type="http://schemas.openxmlformats.org/officeDocument/2006/relationships/image" Target="../media/image13.svg"/><Relationship Id="rId5" Type="http://schemas.openxmlformats.org/officeDocument/2006/relationships/tags" Target="../tags/tag17.xml"/><Relationship Id="rId10" Type="http://schemas.openxmlformats.org/officeDocument/2006/relationships/image" Target="../media/image10.png"/><Relationship Id="rId4" Type="http://schemas.openxmlformats.org/officeDocument/2006/relationships/tags" Target="../tags/tag16.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0.xml"/><Relationship Id="rId7" Type="http://schemas.openxmlformats.org/officeDocument/2006/relationships/audio" Target="../media/media5.m4a"/><Relationship Id="rId2" Type="http://schemas.openxmlformats.org/officeDocument/2006/relationships/tags" Target="../tags/tag19.xml"/><Relationship Id="rId1" Type="http://schemas.openxmlformats.org/officeDocument/2006/relationships/tags" Target="../tags/tag18.xml"/><Relationship Id="rId6" Type="http://schemas.microsoft.com/office/2007/relationships/media" Target="../media/media5.m4a"/><Relationship Id="rId5" Type="http://schemas.openxmlformats.org/officeDocument/2006/relationships/tags" Target="../tags/tag22.xml"/><Relationship Id="rId10" Type="http://schemas.openxmlformats.org/officeDocument/2006/relationships/image" Target="../media/image7.png"/><Relationship Id="rId4" Type="http://schemas.openxmlformats.org/officeDocument/2006/relationships/tags" Target="../tags/tag2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6.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slideLayout" Target="../slideLayouts/slideLayout3.xml"/><Relationship Id="rId5" Type="http://schemas.openxmlformats.org/officeDocument/2006/relationships/tags" Target="../tags/tag27.xml"/><Relationship Id="rId10" Type="http://schemas.openxmlformats.org/officeDocument/2006/relationships/audio" Target="../media/media6.m4a"/><Relationship Id="rId4" Type="http://schemas.openxmlformats.org/officeDocument/2006/relationships/tags" Target="../tags/tag26.xml"/><Relationship Id="rId9"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31.xml"/><Relationship Id="rId6" Type="http://schemas.openxmlformats.org/officeDocument/2006/relationships/hyperlink" Target="https://www.publicationsduquebec.gouv.qc.ca/fileadmin/Fichiers_client/lois_et_reglements/LoisAnnuelles/fr/2023/2023C15F.PDF"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8.m4a"/><Relationship Id="rId7" Type="http://schemas.openxmlformats.org/officeDocument/2006/relationships/image" Target="../media/image7.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8.m4a"/><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6.xml"/><Relationship Id="rId7" Type="http://schemas.openxmlformats.org/officeDocument/2006/relationships/notesSlide" Target="../notesSlides/notesSlide9.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7.xml"/><Relationship Id="rId5" Type="http://schemas.openxmlformats.org/officeDocument/2006/relationships/audio" Target="../media/media9.m4a"/><Relationship Id="rId4" Type="http://schemas.microsoft.com/office/2007/relationships/media" Target="../media/media9.m4a"/><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22C1B42-A315-0EAE-908E-7E041E378224}"/>
              </a:ext>
            </a:extLst>
          </p:cNvPr>
          <p:cNvSpPr>
            <a:spLocks noGrp="1"/>
          </p:cNvSpPr>
          <p:nvPr>
            <p:ph type="ctrTitle"/>
            <p:custDataLst>
              <p:tags r:id="rId1"/>
            </p:custDataLst>
          </p:nvPr>
        </p:nvSpPr>
        <p:spPr>
          <a:xfrm>
            <a:off x="518159" y="2198720"/>
            <a:ext cx="10751203" cy="976121"/>
          </a:xfrm>
        </p:spPr>
        <p:txBody>
          <a:bodyPr/>
          <a:lstStyle/>
          <a:p>
            <a:r>
              <a:rPr lang="fr-CA" sz="6600" dirty="0"/>
              <a:t>Formulaires de déclaration</a:t>
            </a:r>
          </a:p>
        </p:txBody>
      </p:sp>
      <p:sp>
        <p:nvSpPr>
          <p:cNvPr id="6" name="Espace réservé du texte 5">
            <a:extLst>
              <a:ext uri="{FF2B5EF4-FFF2-40B4-BE49-F238E27FC236}">
                <a16:creationId xmlns:a16="http://schemas.microsoft.com/office/drawing/2014/main" id="{AC3FD9E5-4916-B35C-9CFD-E2BD717FAB96}"/>
              </a:ext>
            </a:extLst>
          </p:cNvPr>
          <p:cNvSpPr>
            <a:spLocks noGrp="1"/>
          </p:cNvSpPr>
          <p:nvPr>
            <p:ph type="body" sz="quarter" idx="10"/>
            <p:custDataLst>
              <p:tags r:id="rId2"/>
            </p:custDataLst>
          </p:nvPr>
        </p:nvSpPr>
        <p:spPr>
          <a:xfrm>
            <a:off x="738852" y="3683160"/>
            <a:ext cx="7575550" cy="2646000"/>
          </a:xfrm>
        </p:spPr>
        <p:txBody>
          <a:bodyPr>
            <a:normAutofit lnSpcReduction="10000"/>
          </a:bodyPr>
          <a:lstStyle/>
          <a:p>
            <a:endParaRPr lang="fr-CA" sz="500" dirty="0"/>
          </a:p>
          <a:p>
            <a:endParaRPr lang="fr-CA" dirty="0"/>
          </a:p>
          <a:p>
            <a:r>
              <a:rPr lang="fr-CA" dirty="0"/>
              <a:t>Par :</a:t>
            </a:r>
          </a:p>
          <a:p>
            <a:r>
              <a:rPr lang="fr-CA" dirty="0"/>
              <a:t>Annick Bédard</a:t>
            </a:r>
          </a:p>
          <a:p>
            <a:r>
              <a:rPr lang="fr-CA" dirty="0"/>
              <a:t>Claudie Morin</a:t>
            </a:r>
          </a:p>
          <a:p>
            <a:endParaRPr lang="fr-CA" sz="2900" dirty="0"/>
          </a:p>
          <a:p>
            <a:r>
              <a:rPr lang="fr-CA" sz="2600" dirty="0"/>
              <a:t>Février 2025</a:t>
            </a:r>
            <a:endParaRPr lang="fr-CA" dirty="0"/>
          </a:p>
        </p:txBody>
      </p:sp>
      <p:sp>
        <p:nvSpPr>
          <p:cNvPr id="3" name="Sous-titre 2">
            <a:extLst>
              <a:ext uri="{FF2B5EF4-FFF2-40B4-BE49-F238E27FC236}">
                <a16:creationId xmlns:a16="http://schemas.microsoft.com/office/drawing/2014/main" id="{E691715D-592A-597B-F1CA-053E55377623}"/>
              </a:ext>
            </a:extLst>
          </p:cNvPr>
          <p:cNvSpPr>
            <a:spLocks noGrp="1"/>
          </p:cNvSpPr>
          <p:nvPr>
            <p:ph type="subTitle" idx="1"/>
            <p:custDataLst>
              <p:tags r:id="rId3"/>
            </p:custDataLst>
          </p:nvPr>
        </p:nvSpPr>
        <p:spPr/>
        <p:txBody>
          <a:bodyPr/>
          <a:lstStyle/>
          <a:p>
            <a:r>
              <a:rPr lang="fr-CA" dirty="0"/>
              <a:t>Aide médicale à mourir</a:t>
            </a:r>
          </a:p>
        </p:txBody>
      </p:sp>
      <p:pic>
        <p:nvPicPr>
          <p:cNvPr id="2" name="Son enregistré">
            <a:hlinkClick r:id="" action="ppaction://media"/>
            <a:extLst>
              <a:ext uri="{FF2B5EF4-FFF2-40B4-BE49-F238E27FC236}">
                <a16:creationId xmlns:a16="http://schemas.microsoft.com/office/drawing/2014/main" id="{8B998857-B551-3956-2736-0FEB62E7887F}"/>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253472" y="44946"/>
            <a:ext cx="609600" cy="609600"/>
          </a:xfrm>
          <a:prstGeom prst="rect">
            <a:avLst/>
          </a:prstGeom>
        </p:spPr>
      </p:pic>
    </p:spTree>
    <p:extLst>
      <p:ext uri="{BB962C8B-B14F-4D97-AF65-F5344CB8AC3E}">
        <p14:creationId xmlns:p14="http://schemas.microsoft.com/office/powerpoint/2010/main" val="515189690"/>
      </p:ext>
    </p:extLst>
  </p:cSld>
  <p:clrMapOvr>
    <a:masterClrMapping/>
  </p:clrMapOvr>
  <mc:AlternateContent xmlns:mc="http://schemas.openxmlformats.org/markup-compatibility/2006" xmlns:p14="http://schemas.microsoft.com/office/powerpoint/2010/main">
    <mc:Choice Requires="p14">
      <p:transition spd="slow" p14:dur="2000" advTm="34107"/>
    </mc:Choice>
    <mc:Fallback xmlns="">
      <p:transition spd="slow" advTm="3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95275E-E358-8502-3B07-DFD2E9D621F0}"/>
              </a:ext>
            </a:extLst>
          </p:cNvPr>
          <p:cNvSpPr>
            <a:spLocks noGrp="1"/>
          </p:cNvSpPr>
          <p:nvPr>
            <p:ph type="title"/>
            <p:custDataLst>
              <p:tags r:id="rId1"/>
            </p:custDataLst>
          </p:nvPr>
        </p:nvSpPr>
        <p:spPr/>
        <p:txBody>
          <a:bodyPr anchor="ctr" anchorCtr="0"/>
          <a:lstStyle/>
          <a:p>
            <a:pPr algn="ctr"/>
            <a:r>
              <a:rPr lang="fr-CA" dirty="0"/>
              <a:t>Accès au formulaire et </a:t>
            </a:r>
            <a:br>
              <a:rPr lang="fr-CA" dirty="0"/>
            </a:br>
            <a:r>
              <a:rPr lang="fr-CA" dirty="0"/>
              <a:t>ressources</a:t>
            </a:r>
          </a:p>
        </p:txBody>
      </p:sp>
      <p:sp>
        <p:nvSpPr>
          <p:cNvPr id="3" name="Espace réservé du contenu 2">
            <a:extLst>
              <a:ext uri="{FF2B5EF4-FFF2-40B4-BE49-F238E27FC236}">
                <a16:creationId xmlns:a16="http://schemas.microsoft.com/office/drawing/2014/main" id="{32B408DD-CAFB-715A-5B00-421AA503656D}"/>
              </a:ext>
            </a:extLst>
          </p:cNvPr>
          <p:cNvSpPr>
            <a:spLocks noGrp="1"/>
          </p:cNvSpPr>
          <p:nvPr>
            <p:ph idx="1"/>
            <p:custDataLst>
              <p:tags r:id="rId2"/>
            </p:custDataLst>
          </p:nvPr>
        </p:nvSpPr>
        <p:spPr>
          <a:xfrm>
            <a:off x="3375588" y="570703"/>
            <a:ext cx="8456977" cy="5930305"/>
          </a:xfrm>
        </p:spPr>
        <p:txBody>
          <a:bodyPr>
            <a:noAutofit/>
          </a:bodyPr>
          <a:lstStyle/>
          <a:p>
            <a:r>
              <a:rPr lang="fr-CA" dirty="0">
                <a:latin typeface="+mn-lt"/>
              </a:rPr>
              <a:t>Formulaire en ligne</a:t>
            </a:r>
            <a:r>
              <a:rPr lang="fr-CA" b="1" dirty="0">
                <a:latin typeface="+mn-lt"/>
              </a:rPr>
              <a:t>: </a:t>
            </a:r>
            <a:r>
              <a:rPr lang="fr-CA" b="1" dirty="0">
                <a:solidFill>
                  <a:schemeClr val="tx1"/>
                </a:solidFill>
                <a:latin typeface="+mn-lt"/>
              </a:rPr>
              <a:t>https://safir.rtss.qc.ca</a:t>
            </a:r>
          </a:p>
          <a:p>
            <a:pPr lvl="1">
              <a:spcBef>
                <a:spcPts val="600"/>
              </a:spcBef>
              <a:spcAft>
                <a:spcPts val="600"/>
              </a:spcAft>
            </a:pPr>
            <a:r>
              <a:rPr lang="fr-CA" dirty="0">
                <a:latin typeface="+mn-lt"/>
              </a:rPr>
              <a:t>À partir d’un ordinateur situé dans une installation du RSSS ou en utilisant un jeton de </a:t>
            </a:r>
            <a:r>
              <a:rPr lang="fr-CA" dirty="0" err="1">
                <a:latin typeface="+mn-lt"/>
              </a:rPr>
              <a:t>téléaccès</a:t>
            </a:r>
            <a:r>
              <a:rPr lang="fr-CA" dirty="0">
                <a:latin typeface="+mn-lt"/>
              </a:rPr>
              <a:t> (gratuit)</a:t>
            </a:r>
          </a:p>
          <a:p>
            <a:pPr lvl="1">
              <a:spcBef>
                <a:spcPts val="600"/>
              </a:spcBef>
              <a:spcAft>
                <a:spcPts val="600"/>
              </a:spcAft>
            </a:pPr>
            <a:r>
              <a:rPr lang="fr-CA" dirty="0">
                <a:latin typeface="+mn-lt"/>
              </a:rPr>
              <a:t>Plateforme et compte différents des autres formulaires SAFIR</a:t>
            </a:r>
            <a:endParaRPr lang="fr-CA" b="1" dirty="0">
              <a:latin typeface="+mn-lt"/>
            </a:endParaRPr>
          </a:p>
          <a:p>
            <a:pPr lvl="1">
              <a:spcBef>
                <a:spcPts val="600"/>
              </a:spcBef>
            </a:pPr>
            <a:r>
              <a:rPr lang="fr-CA" dirty="0">
                <a:latin typeface="+mn-lt"/>
              </a:rPr>
              <a:t>Soutien technique: </a:t>
            </a:r>
          </a:p>
          <a:p>
            <a:pPr lvl="2">
              <a:spcBef>
                <a:spcPts val="600"/>
              </a:spcBef>
            </a:pPr>
            <a:r>
              <a:rPr lang="fr-CA" sz="1600" dirty="0">
                <a:latin typeface="+mn-lt"/>
              </a:rPr>
              <a:t>Document d’aide sur la page d’accueil de SAFIR</a:t>
            </a:r>
          </a:p>
          <a:p>
            <a:pPr lvl="2">
              <a:spcBef>
                <a:spcPts val="1200"/>
              </a:spcBef>
              <a:spcAft>
                <a:spcPts val="1200"/>
              </a:spcAft>
            </a:pPr>
            <a:r>
              <a:rPr lang="fr-CA" sz="1600" dirty="0">
                <a:latin typeface="+mn-lt"/>
              </a:rPr>
              <a:t>Centre de services            Consulter la page web du MSSS</a:t>
            </a:r>
            <a:endParaRPr lang="fr-CA" sz="1600" b="1" dirty="0">
              <a:latin typeface="+mn-lt"/>
            </a:endParaRPr>
          </a:p>
          <a:p>
            <a:r>
              <a:rPr lang="fr-CA" b="1" dirty="0">
                <a:latin typeface="+mn-lt"/>
              </a:rPr>
              <a:t>Page web sur la déclaration sur le site du MSSS (</a:t>
            </a:r>
            <a:r>
              <a:rPr lang="fr-CA" b="1" dirty="0">
                <a:solidFill>
                  <a:schemeClr val="accent6"/>
                </a:solidFill>
                <a:latin typeface="+mn-lt"/>
              </a:rPr>
              <a:t>Nouveau!</a:t>
            </a:r>
            <a:r>
              <a:rPr lang="fr-CA" b="1" dirty="0">
                <a:latin typeface="+mn-lt"/>
              </a:rPr>
              <a:t>)</a:t>
            </a:r>
          </a:p>
          <a:p>
            <a:pPr lvl="1">
              <a:spcAft>
                <a:spcPts val="1200"/>
              </a:spcAft>
            </a:pPr>
            <a:r>
              <a:rPr lang="fr-CA" sz="1600" i="0" u="sng" dirty="0">
                <a:solidFill>
                  <a:srgbClr val="0056B3"/>
                </a:solidFill>
                <a:effectLst/>
                <a:latin typeface="+mn-lt"/>
                <a:hlinkClick r:id="rId8"/>
              </a:rPr>
              <a:t>https://www.msss.gouv.qc.ca/professionnels/soins-fin-vie/aide-medicale-mourir/declaration-aide-medicale-mourir</a:t>
            </a:r>
            <a:endParaRPr lang="fr-CA" sz="1600" i="0" u="sng" dirty="0">
              <a:solidFill>
                <a:srgbClr val="0056B3"/>
              </a:solidFill>
              <a:effectLst/>
              <a:latin typeface="+mn-lt"/>
            </a:endParaRPr>
          </a:p>
          <a:p>
            <a:r>
              <a:rPr lang="fr-CA" i="0" dirty="0">
                <a:effectLst/>
                <a:latin typeface="+mn-lt"/>
              </a:rPr>
              <a:t>Renseignements requis par le </a:t>
            </a:r>
            <a:r>
              <a:rPr lang="fr-CA" dirty="0">
                <a:latin typeface="+mn-lt"/>
              </a:rPr>
              <a:t>système de surveillance fédéral</a:t>
            </a:r>
          </a:p>
          <a:p>
            <a:pPr lvl="1">
              <a:spcAft>
                <a:spcPts val="1200"/>
              </a:spcAft>
            </a:pPr>
            <a:r>
              <a:rPr lang="fr-CA" sz="1600" i="0" dirty="0">
                <a:effectLst/>
                <a:latin typeface="+mn-lt"/>
              </a:rPr>
              <a:t>Document d’orientation: Exigences en matière d’établissement de rapports en vertu du Règlement modifiant le Règlement sur la surveillance de l’aide médicale à mourir (exigences fédérales) : </a:t>
            </a:r>
            <a:r>
              <a:rPr lang="fr-CA" sz="1600" i="0" dirty="0">
                <a:solidFill>
                  <a:srgbClr val="333333"/>
                </a:solidFill>
                <a:effectLst/>
                <a:latin typeface="+mn-lt"/>
                <a:hlinkClick r:id="rId9"/>
              </a:rPr>
              <a:t>https://www.canada.ca/fr/sante-canada/services/publications/systeme-et-services-sante/document-orientation-exigences-matiere-etablissement-rapports-vertu-reglement-modifiant-reglement-sur-surveillance-aide-medicale-mourir.html</a:t>
            </a:r>
            <a:endParaRPr lang="fr-CA" sz="1600" dirty="0">
              <a:latin typeface="+mn-lt"/>
            </a:endParaRPr>
          </a:p>
          <a:p>
            <a:r>
              <a:rPr lang="fr-CA" b="1" dirty="0">
                <a:latin typeface="+mn-lt"/>
              </a:rPr>
              <a:t>Groupe interdisciplinaire de soutien (GIS)</a:t>
            </a:r>
          </a:p>
        </p:txBody>
      </p:sp>
      <p:cxnSp>
        <p:nvCxnSpPr>
          <p:cNvPr id="5" name="Connecteur droit avec flèche 4">
            <a:extLst>
              <a:ext uri="{FF2B5EF4-FFF2-40B4-BE49-F238E27FC236}">
                <a16:creationId xmlns:a16="http://schemas.microsoft.com/office/drawing/2014/main" id="{995D569C-ED42-0A02-D293-E2A4F6EF82DC}"/>
              </a:ext>
            </a:extLst>
          </p:cNvPr>
          <p:cNvCxnSpPr/>
          <p:nvPr>
            <p:custDataLst>
              <p:tags r:id="rId3"/>
            </p:custDataLst>
          </p:nvPr>
        </p:nvCxnSpPr>
        <p:spPr>
          <a:xfrm>
            <a:off x="6326660" y="2780269"/>
            <a:ext cx="468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Connecteur : en angle 5">
            <a:extLst>
              <a:ext uri="{FF2B5EF4-FFF2-40B4-BE49-F238E27FC236}">
                <a16:creationId xmlns:a16="http://schemas.microsoft.com/office/drawing/2014/main" id="{088BA2BF-3ADB-3521-2A38-7855EE3CFDF3}"/>
              </a:ext>
            </a:extLst>
          </p:cNvPr>
          <p:cNvCxnSpPr>
            <a:cxnSpLocks/>
          </p:cNvCxnSpPr>
          <p:nvPr/>
        </p:nvCxnSpPr>
        <p:spPr>
          <a:xfrm>
            <a:off x="9893300" y="2780269"/>
            <a:ext cx="1066800" cy="915431"/>
          </a:xfrm>
          <a:prstGeom prst="bentConnector3">
            <a:avLst>
              <a:gd name="adj1" fmla="val 171429"/>
            </a:avLst>
          </a:prstGeom>
          <a:ln w="28575">
            <a:tailEnd type="triangle"/>
          </a:ln>
        </p:spPr>
        <p:style>
          <a:lnRef idx="1">
            <a:schemeClr val="accent6"/>
          </a:lnRef>
          <a:fillRef idx="0">
            <a:schemeClr val="accent6"/>
          </a:fillRef>
          <a:effectRef idx="0">
            <a:schemeClr val="accent6"/>
          </a:effectRef>
          <a:fontRef idx="minor">
            <a:schemeClr val="tx1"/>
          </a:fontRef>
        </p:style>
      </p:cxnSp>
      <p:pic>
        <p:nvPicPr>
          <p:cNvPr id="8" name="Son enregistré">
            <a:hlinkClick r:id="" action="ppaction://media"/>
            <a:extLst>
              <a:ext uri="{FF2B5EF4-FFF2-40B4-BE49-F238E27FC236}">
                <a16:creationId xmlns:a16="http://schemas.microsoft.com/office/drawing/2014/main" id="{10A331CC-CB29-F691-DB16-8BF03866E4E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222965" y="152400"/>
            <a:ext cx="609600" cy="609600"/>
          </a:xfrm>
          <a:prstGeom prst="rect">
            <a:avLst/>
          </a:prstGeom>
        </p:spPr>
      </p:pic>
      <p:pic>
        <p:nvPicPr>
          <p:cNvPr id="7" name="Graphique 6" descr="Document avec un remplissage uni">
            <a:extLst>
              <a:ext uri="{FF2B5EF4-FFF2-40B4-BE49-F238E27FC236}">
                <a16:creationId xmlns:a16="http://schemas.microsoft.com/office/drawing/2014/main" id="{EBF86F3D-E11A-6BCD-224B-C8E87986598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94943" y="1077686"/>
            <a:ext cx="914400" cy="914400"/>
          </a:xfrm>
          <a:prstGeom prst="rect">
            <a:avLst/>
          </a:prstGeom>
        </p:spPr>
      </p:pic>
    </p:spTree>
    <p:extLst>
      <p:ext uri="{BB962C8B-B14F-4D97-AF65-F5344CB8AC3E}">
        <p14:creationId xmlns:p14="http://schemas.microsoft.com/office/powerpoint/2010/main" val="2932927471"/>
      </p:ext>
    </p:extLst>
  </p:cSld>
  <p:clrMapOvr>
    <a:masterClrMapping/>
  </p:clrMapOvr>
  <mc:AlternateContent xmlns:mc="http://schemas.openxmlformats.org/markup-compatibility/2006" xmlns:p14="http://schemas.microsoft.com/office/powerpoint/2010/main">
    <mc:Choice Requires="p14">
      <p:transition spd="slow" p14:dur="2000" advTm="99840"/>
    </mc:Choice>
    <mc:Fallback xmlns="">
      <p:transition spd="slow" advTm="9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a:extLst>
              <a:ext uri="{FF2B5EF4-FFF2-40B4-BE49-F238E27FC236}">
                <a16:creationId xmlns:a16="http://schemas.microsoft.com/office/drawing/2014/main" id="{2B81EBA3-0887-A03A-9ABB-3F08A4F6EA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15533275"/>
      </p:ext>
    </p:extLst>
  </p:cSld>
  <p:clrMapOvr>
    <a:masterClrMapping/>
  </p:clrMapOvr>
  <mc:AlternateContent xmlns:mc="http://schemas.openxmlformats.org/markup-compatibility/2006" xmlns:p14="http://schemas.microsoft.com/office/powerpoint/2010/main">
    <mc:Choice Requires="p14">
      <p:transition spd="slow" p14:dur="2000" advTm="8623"/>
    </mc:Choice>
    <mc:Fallback xmlns="">
      <p:transition spd="slow" advTm="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07299-3B7A-D8B2-F2C6-9FF8D1428083}"/>
              </a:ext>
            </a:extLst>
          </p:cNvPr>
          <p:cNvSpPr>
            <a:spLocks noGrp="1"/>
          </p:cNvSpPr>
          <p:nvPr>
            <p:ph type="title"/>
            <p:custDataLst>
              <p:tags r:id="rId1"/>
            </p:custDataLst>
          </p:nvPr>
        </p:nvSpPr>
        <p:spPr/>
        <p:txBody>
          <a:bodyPr/>
          <a:lstStyle/>
          <a:p>
            <a:r>
              <a:rPr lang="fr-CA" dirty="0"/>
              <a:t>Qui doit déclarer et quand ?</a:t>
            </a:r>
          </a:p>
        </p:txBody>
      </p:sp>
      <p:pic>
        <p:nvPicPr>
          <p:cNvPr id="4" name="Graphique 3" descr="Homme médecin avec un remplissage uni">
            <a:extLst>
              <a:ext uri="{FF2B5EF4-FFF2-40B4-BE49-F238E27FC236}">
                <a16:creationId xmlns:a16="http://schemas.microsoft.com/office/drawing/2014/main" id="{CB5F2075-50FD-726E-A832-851404BBC26F}"/>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85793" y="1844245"/>
            <a:ext cx="1301902" cy="1301902"/>
          </a:xfrm>
          <a:prstGeom prst="rect">
            <a:avLst/>
          </a:prstGeom>
        </p:spPr>
      </p:pic>
      <p:pic>
        <p:nvPicPr>
          <p:cNvPr id="5" name="Graphique 4" descr="Employée de bureau avec un remplissage uni">
            <a:extLst>
              <a:ext uri="{FF2B5EF4-FFF2-40B4-BE49-F238E27FC236}">
                <a16:creationId xmlns:a16="http://schemas.microsoft.com/office/drawing/2014/main" id="{7BD5A023-E8A5-DA6C-D650-7F18C96C9A66}"/>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85793" y="3947058"/>
            <a:ext cx="1301902" cy="1301902"/>
          </a:xfrm>
          <a:prstGeom prst="rect">
            <a:avLst/>
          </a:prstGeom>
        </p:spPr>
      </p:pic>
      <p:sp>
        <p:nvSpPr>
          <p:cNvPr id="6" name="ZoneTexte 5">
            <a:extLst>
              <a:ext uri="{FF2B5EF4-FFF2-40B4-BE49-F238E27FC236}">
                <a16:creationId xmlns:a16="http://schemas.microsoft.com/office/drawing/2014/main" id="{0B65C6E3-8AF5-73BD-2009-EE583927DD09}"/>
              </a:ext>
            </a:extLst>
          </p:cNvPr>
          <p:cNvSpPr txBox="1"/>
          <p:nvPr>
            <p:custDataLst>
              <p:tags r:id="rId4"/>
            </p:custDataLst>
          </p:nvPr>
        </p:nvSpPr>
        <p:spPr>
          <a:xfrm>
            <a:off x="1687695" y="4136344"/>
            <a:ext cx="1925527" cy="461665"/>
          </a:xfrm>
          <a:prstGeom prst="rect">
            <a:avLst/>
          </a:prstGeom>
          <a:noFill/>
        </p:spPr>
        <p:txBody>
          <a:bodyPr wrap="none" rtlCol="0">
            <a:spAutoFit/>
          </a:bodyPr>
          <a:lstStyle/>
          <a:p>
            <a:r>
              <a:rPr lang="fr-CA" sz="2400" b="1" dirty="0">
                <a:solidFill>
                  <a:schemeClr val="accent1">
                    <a:lumMod val="75000"/>
                  </a:schemeClr>
                </a:solidFill>
              </a:rPr>
              <a:t>Pharmaciens</a:t>
            </a:r>
          </a:p>
        </p:txBody>
      </p:sp>
      <p:sp>
        <p:nvSpPr>
          <p:cNvPr id="7" name="ZoneTexte 6">
            <a:extLst>
              <a:ext uri="{FF2B5EF4-FFF2-40B4-BE49-F238E27FC236}">
                <a16:creationId xmlns:a16="http://schemas.microsoft.com/office/drawing/2014/main" id="{75ED0323-197C-EBF4-B422-431EDF6EFE4B}"/>
              </a:ext>
            </a:extLst>
          </p:cNvPr>
          <p:cNvSpPr txBox="1"/>
          <p:nvPr>
            <p:custDataLst>
              <p:tags r:id="rId5"/>
            </p:custDataLst>
          </p:nvPr>
        </p:nvSpPr>
        <p:spPr>
          <a:xfrm>
            <a:off x="1885403" y="2409004"/>
            <a:ext cx="10113008" cy="923330"/>
          </a:xfrm>
          <a:prstGeom prst="rect">
            <a:avLst/>
          </a:prstGeom>
          <a:noFill/>
        </p:spPr>
        <p:txBody>
          <a:bodyPr wrap="square">
            <a:spAutoFit/>
          </a:bodyPr>
          <a:lstStyle/>
          <a:p>
            <a:pPr marL="285750" indent="-285750">
              <a:buFont typeface="Arial" panose="020B0604020202020204" pitchFamily="34" charset="0"/>
              <a:buChar char="•"/>
            </a:pPr>
            <a:r>
              <a:rPr lang="fr-CA" sz="1800" dirty="0">
                <a:solidFill>
                  <a:schemeClr val="tx2"/>
                </a:solidFill>
              </a:rPr>
              <a:t>Qui </a:t>
            </a:r>
            <a:r>
              <a:rPr lang="fr-CA" sz="1800" b="1" dirty="0">
                <a:solidFill>
                  <a:schemeClr val="tx2"/>
                </a:solidFill>
              </a:rPr>
              <a:t>ont administré une AMM </a:t>
            </a:r>
            <a:r>
              <a:rPr lang="fr-CA" sz="1800" dirty="0">
                <a:solidFill>
                  <a:schemeClr val="tx2"/>
                </a:solidFill>
              </a:rPr>
              <a:t>(10 jours)</a:t>
            </a:r>
          </a:p>
          <a:p>
            <a:pPr marL="285750" indent="-285750">
              <a:buFont typeface="Arial" panose="020B0604020202020204" pitchFamily="34" charset="0"/>
              <a:buChar char="•"/>
            </a:pPr>
            <a:r>
              <a:rPr lang="fr-FR" sz="1800" dirty="0">
                <a:solidFill>
                  <a:schemeClr val="tx2"/>
                </a:solidFill>
              </a:rPr>
              <a:t>Qui </a:t>
            </a:r>
            <a:r>
              <a:rPr lang="fr-FR" sz="1800" b="1" dirty="0">
                <a:solidFill>
                  <a:schemeClr val="tx2"/>
                </a:solidFill>
              </a:rPr>
              <a:t>n’ont </a:t>
            </a:r>
            <a:r>
              <a:rPr lang="fr-FR" sz="1800" b="1" u="sng" dirty="0">
                <a:solidFill>
                  <a:schemeClr val="tx2"/>
                </a:solidFill>
              </a:rPr>
              <a:t>pas</a:t>
            </a:r>
            <a:r>
              <a:rPr lang="fr-FR" sz="1800" b="1" dirty="0">
                <a:solidFill>
                  <a:schemeClr val="tx2"/>
                </a:solidFill>
              </a:rPr>
              <a:t> administré l’AMM </a:t>
            </a:r>
            <a:r>
              <a:rPr lang="fr-FR" sz="1800" dirty="0">
                <a:solidFill>
                  <a:schemeClr val="tx2"/>
                </a:solidFill>
              </a:rPr>
              <a:t>à une personne en </a:t>
            </a:r>
            <a:r>
              <a:rPr lang="fr-FR" sz="1800">
                <a:solidFill>
                  <a:schemeClr val="tx2"/>
                </a:solidFill>
              </a:rPr>
              <a:t>ayant fait la demande et dont ils ont été saisis </a:t>
            </a:r>
            <a:r>
              <a:rPr lang="fr-FR" sz="1800" dirty="0">
                <a:solidFill>
                  <a:schemeClr val="tx2"/>
                </a:solidFill>
              </a:rPr>
              <a:t>(30 jours)</a:t>
            </a:r>
            <a:endParaRPr lang="fr-CA" sz="1800" dirty="0">
              <a:solidFill>
                <a:schemeClr val="tx2"/>
              </a:solidFill>
            </a:endParaRPr>
          </a:p>
        </p:txBody>
      </p:sp>
      <p:sp>
        <p:nvSpPr>
          <p:cNvPr id="8" name="ZoneTexte 7">
            <a:extLst>
              <a:ext uri="{FF2B5EF4-FFF2-40B4-BE49-F238E27FC236}">
                <a16:creationId xmlns:a16="http://schemas.microsoft.com/office/drawing/2014/main" id="{07ED3ED0-ABB6-D41A-EE03-EFAD722857B0}"/>
              </a:ext>
            </a:extLst>
          </p:cNvPr>
          <p:cNvSpPr txBox="1"/>
          <p:nvPr>
            <p:custDataLst>
              <p:tags r:id="rId6"/>
            </p:custDataLst>
          </p:nvPr>
        </p:nvSpPr>
        <p:spPr>
          <a:xfrm>
            <a:off x="1687695" y="1943414"/>
            <a:ext cx="6223178" cy="461665"/>
          </a:xfrm>
          <a:prstGeom prst="rect">
            <a:avLst/>
          </a:prstGeom>
          <a:noFill/>
        </p:spPr>
        <p:txBody>
          <a:bodyPr wrap="none" rtlCol="0">
            <a:spAutoFit/>
          </a:bodyPr>
          <a:lstStyle/>
          <a:p>
            <a:r>
              <a:rPr lang="fr-CA" sz="2400" b="1" dirty="0">
                <a:solidFill>
                  <a:schemeClr val="accent1">
                    <a:lumMod val="75000"/>
                  </a:schemeClr>
                </a:solidFill>
              </a:rPr>
              <a:t>Professionnels compétents (médecins et IPS)</a:t>
            </a:r>
          </a:p>
        </p:txBody>
      </p:sp>
      <p:sp>
        <p:nvSpPr>
          <p:cNvPr id="9" name="ZoneTexte 8">
            <a:extLst>
              <a:ext uri="{FF2B5EF4-FFF2-40B4-BE49-F238E27FC236}">
                <a16:creationId xmlns:a16="http://schemas.microsoft.com/office/drawing/2014/main" id="{F6968411-6283-2600-7390-736E8D2AE5E8}"/>
              </a:ext>
            </a:extLst>
          </p:cNvPr>
          <p:cNvSpPr txBox="1"/>
          <p:nvPr>
            <p:custDataLst>
              <p:tags r:id="rId7"/>
            </p:custDataLst>
          </p:nvPr>
        </p:nvSpPr>
        <p:spPr>
          <a:xfrm>
            <a:off x="1885403" y="4598009"/>
            <a:ext cx="10113008" cy="892552"/>
          </a:xfrm>
          <a:prstGeom prst="rect">
            <a:avLst/>
          </a:prstGeom>
          <a:noFill/>
        </p:spPr>
        <p:txBody>
          <a:bodyPr wrap="square" rtlCol="0">
            <a:spAutoFit/>
          </a:bodyPr>
          <a:lstStyle/>
          <a:p>
            <a:r>
              <a:rPr lang="fr-FR" b="1" dirty="0">
                <a:solidFill>
                  <a:schemeClr val="tx2"/>
                </a:solidFill>
              </a:rPr>
              <a:t>Ayant fourni/délivré un médicament ou une substance</a:t>
            </a:r>
            <a:r>
              <a:rPr lang="fr-FR" dirty="0">
                <a:solidFill>
                  <a:schemeClr val="tx2"/>
                </a:solidFill>
              </a:rPr>
              <a:t> à un professionnel compétent en vue de l’administration de l’AMM à une personne (30 jours)</a:t>
            </a:r>
          </a:p>
          <a:p>
            <a:pPr lvl="1"/>
            <a:endParaRPr lang="fr-CA" sz="1600" dirty="0">
              <a:solidFill>
                <a:schemeClr val="tx2"/>
              </a:solidFill>
            </a:endParaRPr>
          </a:p>
        </p:txBody>
      </p:sp>
      <p:pic>
        <p:nvPicPr>
          <p:cNvPr id="3" name="Son enregistré">
            <a:hlinkClick r:id="" action="ppaction://media"/>
            <a:extLst>
              <a:ext uri="{FF2B5EF4-FFF2-40B4-BE49-F238E27FC236}">
                <a16:creationId xmlns:a16="http://schemas.microsoft.com/office/drawing/2014/main" id="{1E4E96D1-551D-A00B-81B6-6466E360E98B}"/>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222966" y="347531"/>
            <a:ext cx="609600" cy="609600"/>
          </a:xfrm>
          <a:prstGeom prst="rect">
            <a:avLst/>
          </a:prstGeom>
        </p:spPr>
      </p:pic>
    </p:spTree>
    <p:extLst>
      <p:ext uri="{BB962C8B-B14F-4D97-AF65-F5344CB8AC3E}">
        <p14:creationId xmlns:p14="http://schemas.microsoft.com/office/powerpoint/2010/main" val="831466566"/>
      </p:ext>
    </p:extLst>
  </p:cSld>
  <p:clrMapOvr>
    <a:masterClrMapping/>
  </p:clrMapOvr>
  <mc:AlternateContent xmlns:mc="http://schemas.openxmlformats.org/markup-compatibility/2006" xmlns:p14="http://schemas.microsoft.com/office/powerpoint/2010/main">
    <mc:Choice Requires="p14">
      <p:transition spd="slow" p14:dur="2000" advTm="163177"/>
    </mc:Choice>
    <mc:Fallback xmlns="">
      <p:transition spd="slow" advTm="16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442A041-6B90-47F9-922E-9886767D4974}"/>
              </a:ext>
            </a:extLst>
          </p:cNvPr>
          <p:cNvSpPr>
            <a:spLocks noGrp="1"/>
          </p:cNvSpPr>
          <p:nvPr>
            <p:ph type="title"/>
            <p:custDataLst>
              <p:tags r:id="rId1"/>
            </p:custDataLst>
          </p:nvPr>
        </p:nvSpPr>
        <p:spPr/>
        <p:txBody>
          <a:bodyPr>
            <a:noAutofit/>
          </a:bodyPr>
          <a:lstStyle/>
          <a:p>
            <a:r>
              <a:rPr lang="fr-CA" dirty="0"/>
              <a:t>Déclaration par le professionnel compétent et le pharmacien</a:t>
            </a:r>
          </a:p>
        </p:txBody>
      </p:sp>
      <p:graphicFrame>
        <p:nvGraphicFramePr>
          <p:cNvPr id="10" name="Espace réservé du texte 2">
            <a:extLst>
              <a:ext uri="{FF2B5EF4-FFF2-40B4-BE49-F238E27FC236}">
                <a16:creationId xmlns:a16="http://schemas.microsoft.com/office/drawing/2014/main" id="{873D91E1-0936-E227-0ADD-E2FCFAD6B7DB}"/>
              </a:ext>
            </a:extLst>
          </p:cNvPr>
          <p:cNvGraphicFramePr>
            <a:graphicFrameLocks noGrp="1"/>
          </p:cNvGraphicFramePr>
          <p:nvPr>
            <p:ph idx="1"/>
            <p:custDataLst>
              <p:tags r:id="rId2"/>
            </p:custDataLst>
            <p:extLst>
              <p:ext uri="{D42A27DB-BD31-4B8C-83A1-F6EECF244321}">
                <p14:modId xmlns:p14="http://schemas.microsoft.com/office/powerpoint/2010/main" val="613618849"/>
              </p:ext>
            </p:extLst>
          </p:nvPr>
        </p:nvGraphicFramePr>
        <p:xfrm>
          <a:off x="715736" y="1311964"/>
          <a:ext cx="10147734" cy="50225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Son enregistré">
            <a:hlinkClick r:id="" action="ppaction://media"/>
            <a:extLst>
              <a:ext uri="{FF2B5EF4-FFF2-40B4-BE49-F238E27FC236}">
                <a16:creationId xmlns:a16="http://schemas.microsoft.com/office/drawing/2014/main" id="{8674FE55-48B5-E277-C08C-415BA50E546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91900" y="220148"/>
            <a:ext cx="609600" cy="609600"/>
          </a:xfrm>
          <a:prstGeom prst="rect">
            <a:avLst/>
          </a:prstGeom>
        </p:spPr>
      </p:pic>
    </p:spTree>
    <p:extLst>
      <p:ext uri="{BB962C8B-B14F-4D97-AF65-F5344CB8AC3E}">
        <p14:creationId xmlns:p14="http://schemas.microsoft.com/office/powerpoint/2010/main" val="1173020917"/>
      </p:ext>
    </p:extLst>
  </p:cSld>
  <p:clrMapOvr>
    <a:masterClrMapping/>
  </p:clrMapOvr>
  <mc:AlternateContent xmlns:mc="http://schemas.openxmlformats.org/markup-compatibility/2006" xmlns:p14="http://schemas.microsoft.com/office/powerpoint/2010/main">
    <mc:Choice Requires="p14">
      <p:transition spd="slow" p14:dur="2000" advTm="108275"/>
    </mc:Choice>
    <mc:Fallback xmlns="">
      <p:transition spd="slow" advTm="10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8BEDC-4DF5-D917-FAF7-4ED1FC0B7AFC}"/>
              </a:ext>
            </a:extLst>
          </p:cNvPr>
          <p:cNvSpPr>
            <a:spLocks noGrp="1"/>
          </p:cNvSpPr>
          <p:nvPr>
            <p:ph type="title"/>
            <p:custDataLst>
              <p:tags r:id="rId1"/>
            </p:custDataLst>
          </p:nvPr>
        </p:nvSpPr>
        <p:spPr/>
        <p:txBody>
          <a:bodyPr/>
          <a:lstStyle/>
          <a:p>
            <a:r>
              <a:rPr lang="fr-CA" dirty="0"/>
              <a:t>Destinataires et objectifs (</a:t>
            </a:r>
            <a:r>
              <a:rPr lang="fr-CA"/>
              <a:t>Demande contemporaine</a:t>
            </a:r>
            <a:r>
              <a:rPr lang="fr-CA" dirty="0"/>
              <a:t>)</a:t>
            </a:r>
          </a:p>
        </p:txBody>
      </p:sp>
      <p:graphicFrame>
        <p:nvGraphicFramePr>
          <p:cNvPr id="4" name="Tableau 4">
            <a:extLst>
              <a:ext uri="{FF2B5EF4-FFF2-40B4-BE49-F238E27FC236}">
                <a16:creationId xmlns:a16="http://schemas.microsoft.com/office/drawing/2014/main" id="{339FFA08-6003-5BE6-3374-75DA1B956ADB}"/>
              </a:ext>
            </a:extLst>
          </p:cNvPr>
          <p:cNvGraphicFramePr>
            <a:graphicFrameLocks noGrp="1"/>
          </p:cNvGraphicFramePr>
          <p:nvPr>
            <p:ph idx="1"/>
            <p:custDataLst>
              <p:tags r:id="rId2"/>
            </p:custDataLst>
            <p:extLst>
              <p:ext uri="{D42A27DB-BD31-4B8C-83A1-F6EECF244321}">
                <p14:modId xmlns:p14="http://schemas.microsoft.com/office/powerpoint/2010/main" val="2048902011"/>
              </p:ext>
            </p:extLst>
          </p:nvPr>
        </p:nvGraphicFramePr>
        <p:xfrm>
          <a:off x="609759" y="1111297"/>
          <a:ext cx="10972481" cy="5083579"/>
        </p:xfrm>
        <a:graphic>
          <a:graphicData uri="http://schemas.openxmlformats.org/drawingml/2006/table">
            <a:tbl>
              <a:tblPr firstRow="1" bandRow="1">
                <a:tableStyleId>{5C22544A-7EE6-4342-B048-85BDC9FD1C3A}</a:tableStyleId>
              </a:tblPr>
              <a:tblGrid>
                <a:gridCol w="1587341">
                  <a:extLst>
                    <a:ext uri="{9D8B030D-6E8A-4147-A177-3AD203B41FA5}">
                      <a16:colId xmlns:a16="http://schemas.microsoft.com/office/drawing/2014/main" val="1034094571"/>
                    </a:ext>
                  </a:extLst>
                </a:gridCol>
                <a:gridCol w="1879600">
                  <a:extLst>
                    <a:ext uri="{9D8B030D-6E8A-4147-A177-3AD203B41FA5}">
                      <a16:colId xmlns:a16="http://schemas.microsoft.com/office/drawing/2014/main" val="3689754537"/>
                    </a:ext>
                  </a:extLst>
                </a:gridCol>
                <a:gridCol w="1498600">
                  <a:extLst>
                    <a:ext uri="{9D8B030D-6E8A-4147-A177-3AD203B41FA5}">
                      <a16:colId xmlns:a16="http://schemas.microsoft.com/office/drawing/2014/main" val="740136222"/>
                    </a:ext>
                  </a:extLst>
                </a:gridCol>
                <a:gridCol w="2692400">
                  <a:extLst>
                    <a:ext uri="{9D8B030D-6E8A-4147-A177-3AD203B41FA5}">
                      <a16:colId xmlns:a16="http://schemas.microsoft.com/office/drawing/2014/main" val="828920575"/>
                    </a:ext>
                  </a:extLst>
                </a:gridCol>
                <a:gridCol w="3314540">
                  <a:extLst>
                    <a:ext uri="{9D8B030D-6E8A-4147-A177-3AD203B41FA5}">
                      <a16:colId xmlns:a16="http://schemas.microsoft.com/office/drawing/2014/main" val="2045655596"/>
                    </a:ext>
                  </a:extLst>
                </a:gridCol>
              </a:tblGrid>
              <a:tr h="757369">
                <a:tc>
                  <a:txBody>
                    <a:bodyPr/>
                    <a:lstStyle/>
                    <a:p>
                      <a:r>
                        <a:rPr lang="fr-CA" sz="1800" dirty="0"/>
                        <a:t>Professionnel</a:t>
                      </a:r>
                    </a:p>
                  </a:txBody>
                  <a:tcPr anchor="ctr"/>
                </a:tc>
                <a:tc>
                  <a:txBody>
                    <a:bodyPr/>
                    <a:lstStyle/>
                    <a:p>
                      <a:r>
                        <a:rPr lang="fr-CA" sz="1800"/>
                        <a:t>Scénario (s)</a:t>
                      </a:r>
                    </a:p>
                  </a:txBody>
                  <a:tcPr anchor="ctr"/>
                </a:tc>
                <a:tc>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800"/>
                        <a:t>Santé Canada</a:t>
                      </a:r>
                    </a:p>
                  </a:txBody>
                  <a:tcPr anchor="ctr"/>
                </a:tc>
                <a:tc>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800" dirty="0"/>
                        <a:t>Commission sur les soins de fin de vie  (Commission)</a:t>
                      </a:r>
                    </a:p>
                  </a:txBody>
                  <a:tcPr anchor="ctr"/>
                </a:tc>
                <a:tc>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800" dirty="0"/>
                        <a:t>CMDPSF, DSI , CMQ ,OIIQ</a:t>
                      </a:r>
                    </a:p>
                  </a:txBody>
                  <a:tcPr anchor="ctr"/>
                </a:tc>
                <a:extLst>
                  <a:ext uri="{0D108BD9-81ED-4DB2-BD59-A6C34878D82A}">
                    <a16:rowId xmlns:a16="http://schemas.microsoft.com/office/drawing/2014/main" val="2791632158"/>
                  </a:ext>
                </a:extLst>
              </a:tr>
              <a:tr h="1683253">
                <a:tc rowSpan="2">
                  <a:txBody>
                    <a:bodyPr/>
                    <a:lstStyle/>
                    <a:p>
                      <a:pPr algn="ctr"/>
                      <a:r>
                        <a:rPr lang="fr-CA" sz="1800"/>
                        <a:t>Médecin et IPS</a:t>
                      </a:r>
                    </a:p>
                  </a:txBody>
                  <a:tcPr/>
                </a:tc>
                <a:tc>
                  <a:txBody>
                    <a:bodyPr/>
                    <a:lstStyle/>
                    <a:p>
                      <a:r>
                        <a:rPr lang="fr-CA" sz="1800"/>
                        <a:t>AMM administrée</a:t>
                      </a:r>
                    </a:p>
                  </a:txBody>
                  <a:tcPr/>
                </a:tc>
                <a:tc rowSpan="4">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800" dirty="0"/>
                        <a:t>Surveillance générale de l’AMM au Canada</a:t>
                      </a:r>
                    </a:p>
                  </a:txBody>
                  <a:tcPr anchor="ctr"/>
                </a:tc>
                <a:tc>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r>
                        <a:rPr lang="fr-CA" sz="1800" dirty="0"/>
                        <a:t>Évaluation de la conformité avec l’article 29 de la LCSFV</a:t>
                      </a:r>
                    </a:p>
                  </a:txBody>
                  <a:tcPr/>
                </a:tc>
                <a:tc>
                  <a:txBody>
                    <a:bodyPr/>
                    <a:lstStyle/>
                    <a:p>
                      <a:pPr marL="342900" lvl="0" indent="-342900">
                        <a:buFont typeface="Arial" panose="020B0604020202020204" pitchFamily="34" charset="0"/>
                        <a:buChar char="•"/>
                      </a:pPr>
                      <a:r>
                        <a:rPr lang="fr-CA" sz="1800" dirty="0"/>
                        <a:t>Obligation pour le professionnel compétent d’aviser l’instance appropriée </a:t>
                      </a:r>
                    </a:p>
                    <a:p>
                      <a:pPr marL="342900" lvl="0" indent="-342900">
                        <a:buFont typeface="Arial" panose="020B0604020202020204" pitchFamily="34" charset="0"/>
                        <a:buChar char="•"/>
                      </a:pPr>
                      <a:r>
                        <a:rPr lang="fr-CA" sz="1800" dirty="0"/>
                        <a:t>Évaluation de la qualité de l’acte</a:t>
                      </a:r>
                    </a:p>
                  </a:txBody>
                  <a:tcPr/>
                </a:tc>
                <a:extLst>
                  <a:ext uri="{0D108BD9-81ED-4DB2-BD59-A6C34878D82A}">
                    <a16:rowId xmlns:a16="http://schemas.microsoft.com/office/drawing/2014/main" val="3570666493"/>
                  </a:ext>
                </a:extLst>
              </a:tr>
              <a:tr h="1122169">
                <a:tc vMerge="1">
                  <a:txBody>
                    <a:bodyPr/>
                    <a:lstStyle/>
                    <a:p>
                      <a:endParaRPr lang="fr-CA"/>
                    </a:p>
                  </a:txBody>
                  <a:tcPr/>
                </a:tc>
                <a:tc>
                  <a:txBody>
                    <a:bodyPr/>
                    <a:lstStyle/>
                    <a:p>
                      <a:r>
                        <a:rPr lang="fr-CA" sz="1800" dirty="0"/>
                        <a:t>AMM non administrée</a:t>
                      </a:r>
                    </a:p>
                  </a:txBody>
                  <a:tcPr marT="180000" marB="180000" anchor="ctr"/>
                </a:tc>
                <a:tc vMerge="1">
                  <a:txBody>
                    <a:bodyPr/>
                    <a:lstStyle/>
                    <a:p>
                      <a:endParaRPr lang="fr-CA"/>
                    </a:p>
                  </a:txBody>
                  <a:tcPr anchor="ctr"/>
                </a:tc>
                <a:tc rowSpan="2">
                  <a:txBody>
                    <a:bodyPr/>
                    <a:lstStyle/>
                    <a:p>
                      <a:r>
                        <a:rPr lang="fr-CA" sz="1800" b="0" i="0" kern="1200">
                          <a:solidFill>
                            <a:schemeClr val="dk1"/>
                          </a:solidFill>
                          <a:effectLst/>
                          <a:latin typeface="+mn-lt"/>
                          <a:ea typeface="+mn-ea"/>
                          <a:cs typeface="+mn-cs"/>
                        </a:rPr>
                        <a:t>Évaluation l’application de la LCSFV à l’égard des soins de fin de vie </a:t>
                      </a:r>
                      <a:r>
                        <a:rPr lang="fr-CA" sz="1600">
                          <a:solidFill>
                            <a:srgbClr val="FF0000"/>
                          </a:solidFill>
                        </a:rPr>
                        <a:t>(Nouveau)</a:t>
                      </a:r>
                      <a:endParaRPr lang="fr-CA" sz="1800" dirty="0">
                        <a:solidFill>
                          <a:srgbClr val="FF0000"/>
                        </a:solidFill>
                      </a:endParaRPr>
                    </a:p>
                  </a:txBody>
                  <a:tcPr anchor="ctr"/>
                </a:tc>
                <a:tc rowSpan="2">
                  <a:txBody>
                    <a:bodyPr/>
                    <a:lstStyle/>
                    <a:p>
                      <a:endParaRPr lang="fr-CA" sz="1800" dirty="0"/>
                    </a:p>
                  </a:txBody>
                  <a:tcPr/>
                </a:tc>
                <a:extLst>
                  <a:ext uri="{0D108BD9-81ED-4DB2-BD59-A6C34878D82A}">
                    <a16:rowId xmlns:a16="http://schemas.microsoft.com/office/drawing/2014/main" val="2548975261"/>
                  </a:ext>
                </a:extLst>
              </a:tr>
              <a:tr h="124971">
                <a:tc rowSpan="2">
                  <a:txBody>
                    <a:bodyPr/>
                    <a:lstStyle/>
                    <a:p>
                      <a:pPr algn="ctr"/>
                      <a:r>
                        <a:rPr lang="fr-CA" sz="1800"/>
                        <a:t>Pharmacien</a:t>
                      </a:r>
                    </a:p>
                  </a:txBody>
                  <a:tcPr anchor="ctr">
                    <a:solidFill>
                      <a:srgbClr val="C5DFF1"/>
                    </a:solidFill>
                  </a:tcPr>
                </a:tc>
                <a:tc rowSpan="2">
                  <a:txBody>
                    <a:bodyPr/>
                    <a:lstStyle/>
                    <a:p>
                      <a:r>
                        <a:rPr lang="fr-CA" sz="1800" dirty="0"/>
                        <a:t>Médication fournie/délivrée*</a:t>
                      </a:r>
                    </a:p>
                  </a:txBody>
                  <a:tcPr anchor="ctr">
                    <a:solidFill>
                      <a:srgbClr val="C5DFF1"/>
                    </a:solidFill>
                  </a:tcPr>
                </a:tc>
                <a:tc vMerge="1">
                  <a:txBody>
                    <a:bodyPr/>
                    <a:lstStyle/>
                    <a:p>
                      <a:endParaRPr lang="fr-CA"/>
                    </a:p>
                  </a:txBody>
                  <a:tcPr/>
                </a:tc>
                <a:tc vMerge="1">
                  <a:txBody>
                    <a:bodyPr/>
                    <a:lstStyle/>
                    <a:p>
                      <a:r>
                        <a:rPr lang="fr-CA" sz="1800" b="0" i="0" kern="1200" dirty="0">
                          <a:solidFill>
                            <a:schemeClr val="dk1"/>
                          </a:solidFill>
                          <a:effectLst/>
                          <a:latin typeface="+mn-lt"/>
                          <a:ea typeface="+mn-ea"/>
                          <a:cs typeface="+mn-cs"/>
                        </a:rPr>
                        <a:t>Évaluation l’application de la LCSFV à l’égard des soins de fin de vie </a:t>
                      </a:r>
                      <a:r>
                        <a:rPr lang="fr-CA" sz="1600" dirty="0">
                          <a:solidFill>
                            <a:srgbClr val="FF0000"/>
                          </a:solidFill>
                        </a:rPr>
                        <a:t>(Nouveau)</a:t>
                      </a:r>
                      <a:endParaRPr lang="fr-CA" sz="1800" dirty="0">
                        <a:solidFill>
                          <a:srgbClr val="FF0000"/>
                        </a:solidFill>
                      </a:endParaRPr>
                    </a:p>
                  </a:txBody>
                  <a:tcPr anchor="ctr">
                    <a:solidFill>
                      <a:srgbClr val="C5DFF1"/>
                    </a:solidFill>
                  </a:tcPr>
                </a:tc>
                <a:tc vMerge="1">
                  <a:txBody>
                    <a:bodyPr/>
                    <a:lstStyle/>
                    <a:p>
                      <a:endParaRPr lang="fr-CA" dirty="0"/>
                    </a:p>
                  </a:txBody>
                  <a:tcPr>
                    <a:solidFill>
                      <a:srgbClr val="C5DFF1"/>
                    </a:solidFill>
                  </a:tcPr>
                </a:tc>
                <a:extLst>
                  <a:ext uri="{0D108BD9-81ED-4DB2-BD59-A6C34878D82A}">
                    <a16:rowId xmlns:a16="http://schemas.microsoft.com/office/drawing/2014/main" val="1374533310"/>
                  </a:ext>
                </a:extLst>
              </a:tr>
              <a:tr h="1184679">
                <a:tc vMerge="1">
                  <a:txBody>
                    <a:bodyPr/>
                    <a:lstStyle/>
                    <a:p>
                      <a:pPr algn="ctr"/>
                      <a:endParaRPr lang="fr-CA" sz="1800"/>
                    </a:p>
                  </a:txBody>
                  <a:tcPr anchor="ctr">
                    <a:solidFill>
                      <a:srgbClr val="C5DFF1"/>
                    </a:solidFill>
                  </a:tcPr>
                </a:tc>
                <a:tc vMerge="1">
                  <a:txBody>
                    <a:bodyPr/>
                    <a:lstStyle/>
                    <a:p>
                      <a:endParaRPr lang="fr-CA" sz="1800" dirty="0"/>
                    </a:p>
                  </a:txBody>
                  <a:tcPr anchor="ctr">
                    <a:solidFill>
                      <a:srgbClr val="C5DFF1"/>
                    </a:solidFill>
                  </a:tcPr>
                </a:tc>
                <a:tc vMerge="1">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endParaRPr lang="fr-CA" sz="1800" dirty="0"/>
                    </a:p>
                  </a:txBody>
                  <a:tcPr anchor="ctr"/>
                </a:tc>
                <a:tc>
                  <a:txBody>
                    <a:bodyPr/>
                    <a:lstStyle/>
                    <a:p>
                      <a:r>
                        <a:rPr lang="fr-CA" sz="1800" b="0" i="0" kern="1200" dirty="0">
                          <a:solidFill>
                            <a:schemeClr val="dk1"/>
                          </a:solidFill>
                          <a:effectLst/>
                          <a:latin typeface="+mn-lt"/>
                          <a:ea typeface="+mn-ea"/>
                          <a:cs typeface="+mn-cs"/>
                        </a:rPr>
                        <a:t>Évaluation l’application de la LCSFV à l’égard des soins de fin de vie </a:t>
                      </a:r>
                      <a:r>
                        <a:rPr lang="fr-CA" sz="1600" dirty="0">
                          <a:solidFill>
                            <a:srgbClr val="FF0000"/>
                          </a:solidFill>
                        </a:rPr>
                        <a:t>(Nouveau)</a:t>
                      </a:r>
                      <a:endParaRPr lang="fr-CA" sz="1800" dirty="0">
                        <a:solidFill>
                          <a:srgbClr val="FF0000"/>
                        </a:solidFill>
                      </a:endParaRPr>
                    </a:p>
                  </a:txBody>
                  <a:tcPr anchor="ctr">
                    <a:solidFill>
                      <a:srgbClr val="C5DFF1"/>
                    </a:solidFill>
                  </a:tcPr>
                </a:tc>
                <a:tc>
                  <a:txBody>
                    <a:bodyPr/>
                    <a:lstStyle/>
                    <a:p>
                      <a:endParaRPr lang="fr-CA" dirty="0"/>
                    </a:p>
                  </a:txBody>
                  <a:tcPr>
                    <a:solidFill>
                      <a:srgbClr val="C5DFF1"/>
                    </a:solidFill>
                  </a:tcPr>
                </a:tc>
                <a:extLst>
                  <a:ext uri="{0D108BD9-81ED-4DB2-BD59-A6C34878D82A}">
                    <a16:rowId xmlns:a16="http://schemas.microsoft.com/office/drawing/2014/main" val="2004868900"/>
                  </a:ext>
                </a:extLst>
              </a:tr>
            </a:tbl>
          </a:graphicData>
        </a:graphic>
      </p:graphicFrame>
      <p:sp>
        <p:nvSpPr>
          <p:cNvPr id="5" name="ZoneTexte 4">
            <a:extLst>
              <a:ext uri="{FF2B5EF4-FFF2-40B4-BE49-F238E27FC236}">
                <a16:creationId xmlns:a16="http://schemas.microsoft.com/office/drawing/2014/main" id="{33AA386D-20F9-68ED-A120-03EAFB87ED8A}"/>
              </a:ext>
            </a:extLst>
          </p:cNvPr>
          <p:cNvSpPr txBox="1"/>
          <p:nvPr>
            <p:custDataLst>
              <p:tags r:id="rId3"/>
            </p:custDataLst>
          </p:nvPr>
        </p:nvSpPr>
        <p:spPr>
          <a:xfrm>
            <a:off x="2584792" y="6194876"/>
            <a:ext cx="9607208" cy="338554"/>
          </a:xfrm>
          <a:prstGeom prst="rect">
            <a:avLst/>
          </a:prstGeom>
          <a:noFill/>
        </p:spPr>
        <p:txBody>
          <a:bodyPr wrap="square" rtlCol="0">
            <a:spAutoFit/>
          </a:bodyPr>
          <a:lstStyle/>
          <a:p>
            <a:r>
              <a:rPr lang="fr-CA" sz="1600" b="0" i="0" dirty="0">
                <a:solidFill>
                  <a:schemeClr val="tx1">
                    <a:lumMod val="75000"/>
                    <a:lumOff val="25000"/>
                  </a:schemeClr>
                </a:solidFill>
                <a:effectLst/>
                <a:latin typeface="Tahoma" panose="020B0604030504040204" pitchFamily="34" charset="0"/>
              </a:rPr>
              <a:t>* Préparée et complète, validée par le pharmacien et prête à être remise au professionnel compétent</a:t>
            </a:r>
            <a:endParaRPr lang="fr-CA" sz="1600" dirty="0">
              <a:solidFill>
                <a:schemeClr val="tx1">
                  <a:lumMod val="75000"/>
                  <a:lumOff val="25000"/>
                </a:schemeClr>
              </a:solidFill>
            </a:endParaRPr>
          </a:p>
        </p:txBody>
      </p:sp>
      <p:pic>
        <p:nvPicPr>
          <p:cNvPr id="12" name="Graphique 11" descr="Close contour">
            <a:extLst>
              <a:ext uri="{FF2B5EF4-FFF2-40B4-BE49-F238E27FC236}">
                <a16:creationId xmlns:a16="http://schemas.microsoft.com/office/drawing/2014/main" id="{C7B28F07-3542-4089-AFCC-9E059038B00E}"/>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190995" y="3992344"/>
            <a:ext cx="684649" cy="684649"/>
          </a:xfrm>
          <a:prstGeom prst="rect">
            <a:avLst/>
          </a:prstGeom>
        </p:spPr>
      </p:pic>
      <p:pic>
        <p:nvPicPr>
          <p:cNvPr id="13" name="Graphique 12" descr="Close contour">
            <a:extLst>
              <a:ext uri="{FF2B5EF4-FFF2-40B4-BE49-F238E27FC236}">
                <a16:creationId xmlns:a16="http://schemas.microsoft.com/office/drawing/2014/main" id="{B4FE6F4F-8990-062F-CB1F-6982A5F28CD1}"/>
              </a:ext>
            </a:extLst>
          </p:cNvPr>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190996" y="5243346"/>
            <a:ext cx="684648" cy="684648"/>
          </a:xfrm>
          <a:prstGeom prst="rect">
            <a:avLst/>
          </a:prstGeom>
        </p:spPr>
      </p:pic>
      <p:pic>
        <p:nvPicPr>
          <p:cNvPr id="6" name="Son enregistré">
            <a:hlinkClick r:id="" action="ppaction://media"/>
            <a:extLst>
              <a:ext uri="{FF2B5EF4-FFF2-40B4-BE49-F238E27FC236}">
                <a16:creationId xmlns:a16="http://schemas.microsoft.com/office/drawing/2014/main" id="{14EEC421-070D-454E-B866-A17F8BBEFF00}"/>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222966" y="262714"/>
            <a:ext cx="609600" cy="609600"/>
          </a:xfrm>
          <a:prstGeom prst="rect">
            <a:avLst/>
          </a:prstGeom>
        </p:spPr>
      </p:pic>
    </p:spTree>
    <p:extLst>
      <p:ext uri="{BB962C8B-B14F-4D97-AF65-F5344CB8AC3E}">
        <p14:creationId xmlns:p14="http://schemas.microsoft.com/office/powerpoint/2010/main" val="66497906"/>
      </p:ext>
    </p:extLst>
  </p:cSld>
  <p:clrMapOvr>
    <a:masterClrMapping/>
  </p:clrMapOvr>
  <mc:AlternateContent xmlns:mc="http://schemas.openxmlformats.org/markup-compatibility/2006" xmlns:p14="http://schemas.microsoft.com/office/powerpoint/2010/main">
    <mc:Choice Requires="p14">
      <p:transition spd="slow" p14:dur="2000" advTm="107954"/>
    </mc:Choice>
    <mc:Fallback xmlns="">
      <p:transition spd="slow" advTm="10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33D02FA-8AF5-33BC-6C1F-DAE40AEBC5E2}"/>
              </a:ext>
            </a:extLst>
          </p:cNvPr>
          <p:cNvSpPr>
            <a:spLocks noGrp="1"/>
          </p:cNvSpPr>
          <p:nvPr>
            <p:ph type="title"/>
            <p:custDataLst>
              <p:tags r:id="rId1"/>
            </p:custDataLst>
          </p:nvPr>
        </p:nvSpPr>
        <p:spPr/>
        <p:txBody>
          <a:bodyPr/>
          <a:lstStyle/>
          <a:p>
            <a:r>
              <a:rPr lang="fr-CA"/>
              <a:t>AMM non administrées</a:t>
            </a:r>
          </a:p>
        </p:txBody>
      </p:sp>
      <p:sp>
        <p:nvSpPr>
          <p:cNvPr id="6" name="Légende : flèche vers la droite 5">
            <a:extLst>
              <a:ext uri="{FF2B5EF4-FFF2-40B4-BE49-F238E27FC236}">
                <a16:creationId xmlns:a16="http://schemas.microsoft.com/office/drawing/2014/main" id="{025A89E3-32D2-DE8B-7A78-332BED64B618}"/>
              </a:ext>
            </a:extLst>
          </p:cNvPr>
          <p:cNvSpPr/>
          <p:nvPr>
            <p:custDataLst>
              <p:tags r:id="rId2"/>
            </p:custDataLst>
          </p:nvPr>
        </p:nvSpPr>
        <p:spPr>
          <a:xfrm>
            <a:off x="427291" y="1297977"/>
            <a:ext cx="7503735" cy="2316637"/>
          </a:xfrm>
          <a:prstGeom prst="rightArrowCallout">
            <a:avLst>
              <a:gd name="adj1" fmla="val 28532"/>
              <a:gd name="adj2" fmla="val 32619"/>
              <a:gd name="adj3" fmla="val 39892"/>
              <a:gd name="adj4" fmla="val 8042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0"/>
              </a:spcBef>
            </a:pPr>
            <a:r>
              <a:rPr lang="fr-CA" sz="2000" dirty="0">
                <a:solidFill>
                  <a:schemeClr val="tx2"/>
                </a:solidFill>
              </a:rPr>
              <a:t>Le médecin ou l’IPS :</a:t>
            </a:r>
          </a:p>
          <a:p>
            <a:pPr marL="285750" indent="-285750">
              <a:spcBef>
                <a:spcPts val="0"/>
              </a:spcBef>
              <a:buFont typeface="Arial" panose="020B0604020202020204" pitchFamily="34" charset="0"/>
              <a:buChar char="•"/>
            </a:pPr>
            <a:r>
              <a:rPr lang="fr-CA" sz="2000" dirty="0">
                <a:solidFill>
                  <a:schemeClr val="tx2"/>
                </a:solidFill>
              </a:rPr>
              <a:t>Constate que la personne n’est pas admissible à l’AMM </a:t>
            </a:r>
          </a:p>
          <a:p>
            <a:pPr marL="285750" indent="-285750">
              <a:buFont typeface="Arial" panose="020B0604020202020204" pitchFamily="34" charset="0"/>
              <a:buChar char="•"/>
            </a:pPr>
            <a:r>
              <a:rPr lang="fr-CA" sz="2000" dirty="0">
                <a:solidFill>
                  <a:schemeClr val="tx2"/>
                </a:solidFill>
              </a:rPr>
              <a:t>Constate (ou est informé) que la personne a retiré sa demande </a:t>
            </a:r>
          </a:p>
          <a:p>
            <a:pPr marL="285750" indent="-285750">
              <a:buFont typeface="Arial" panose="020B0604020202020204" pitchFamily="34" charset="0"/>
              <a:buChar char="•"/>
            </a:pPr>
            <a:r>
              <a:rPr lang="fr-CA" sz="2000" dirty="0">
                <a:solidFill>
                  <a:schemeClr val="tx2"/>
                </a:solidFill>
              </a:rPr>
              <a:t>Constate (ou est informé) que la personne est décédée avant l’administration de </a:t>
            </a:r>
            <a:r>
              <a:rPr lang="fr-CA" dirty="0">
                <a:solidFill>
                  <a:schemeClr val="tx2"/>
                </a:solidFill>
              </a:rPr>
              <a:t>la l’AMM</a:t>
            </a:r>
          </a:p>
        </p:txBody>
      </p:sp>
      <p:sp>
        <p:nvSpPr>
          <p:cNvPr id="7" name="Rectangle : coins arrondis 6">
            <a:extLst>
              <a:ext uri="{FF2B5EF4-FFF2-40B4-BE49-F238E27FC236}">
                <a16:creationId xmlns:a16="http://schemas.microsoft.com/office/drawing/2014/main" id="{6D2E5ED6-62A8-6626-F2C0-62371A691B7B}"/>
              </a:ext>
            </a:extLst>
          </p:cNvPr>
          <p:cNvSpPr/>
          <p:nvPr>
            <p:custDataLst>
              <p:tags r:id="rId3"/>
            </p:custDataLst>
          </p:nvPr>
        </p:nvSpPr>
        <p:spPr>
          <a:xfrm>
            <a:off x="8034895" y="1688010"/>
            <a:ext cx="3729814" cy="15365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Était déjà requis par le Code criminel</a:t>
            </a:r>
          </a:p>
          <a:p>
            <a:pPr algn="ctr"/>
            <a:r>
              <a:rPr lang="fr-CA"/>
              <a:t>----</a:t>
            </a:r>
          </a:p>
          <a:p>
            <a:pPr algn="ctr"/>
            <a:r>
              <a:rPr lang="fr-CA"/>
              <a:t>Maintenant requis par la Loi concernant les soins de fin de vie</a:t>
            </a:r>
          </a:p>
        </p:txBody>
      </p:sp>
      <p:sp>
        <p:nvSpPr>
          <p:cNvPr id="8" name="Rectangle : coins arrondis 7">
            <a:extLst>
              <a:ext uri="{FF2B5EF4-FFF2-40B4-BE49-F238E27FC236}">
                <a16:creationId xmlns:a16="http://schemas.microsoft.com/office/drawing/2014/main" id="{CD3F9101-A4B5-4682-8408-DFF7432D155F}"/>
              </a:ext>
            </a:extLst>
          </p:cNvPr>
          <p:cNvSpPr/>
          <p:nvPr>
            <p:custDataLst>
              <p:tags r:id="rId4"/>
            </p:custDataLst>
          </p:nvPr>
        </p:nvSpPr>
        <p:spPr>
          <a:xfrm>
            <a:off x="8034895" y="3942233"/>
            <a:ext cx="3729814" cy="20686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Nouveau</a:t>
            </a:r>
          </a:p>
          <a:p>
            <a:pPr algn="ctr"/>
            <a:r>
              <a:rPr lang="fr-CA" dirty="0"/>
              <a:t>----</a:t>
            </a:r>
          </a:p>
          <a:p>
            <a:pPr algn="ctr"/>
            <a:r>
              <a:rPr lang="fr-CA" dirty="0"/>
              <a:t>Requis seulement par la </a:t>
            </a:r>
            <a:r>
              <a:rPr lang="fr-CA" i="1" dirty="0"/>
              <a:t>Loi concernant les soins de fin de vie</a:t>
            </a:r>
          </a:p>
          <a:p>
            <a:pPr algn="ctr"/>
            <a:r>
              <a:rPr lang="fr-CA" dirty="0"/>
              <a:t>Déclaration transmise uniquement à la Commission sur les soins de fin de vie</a:t>
            </a:r>
          </a:p>
        </p:txBody>
      </p:sp>
      <p:sp>
        <p:nvSpPr>
          <p:cNvPr id="9" name="Légende : flèche vers la droite 8">
            <a:extLst>
              <a:ext uri="{FF2B5EF4-FFF2-40B4-BE49-F238E27FC236}">
                <a16:creationId xmlns:a16="http://schemas.microsoft.com/office/drawing/2014/main" id="{ECAD41BA-77EC-B2BB-D5C5-87341E90399A}"/>
              </a:ext>
            </a:extLst>
          </p:cNvPr>
          <p:cNvSpPr/>
          <p:nvPr>
            <p:custDataLst>
              <p:tags r:id="rId5"/>
            </p:custDataLst>
          </p:nvPr>
        </p:nvSpPr>
        <p:spPr>
          <a:xfrm>
            <a:off x="427291" y="4208249"/>
            <a:ext cx="7401255" cy="1536569"/>
          </a:xfrm>
          <a:prstGeom prst="rightArrowCallout">
            <a:avLst>
              <a:gd name="adj1" fmla="val 26904"/>
              <a:gd name="adj2" fmla="val 32619"/>
              <a:gd name="adj3" fmla="val 60238"/>
              <a:gd name="adj4" fmla="val 823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2000" dirty="0">
                <a:solidFill>
                  <a:schemeClr val="tx2"/>
                </a:solidFill>
              </a:rPr>
              <a:t>Le médecin ou l’IPS:</a:t>
            </a:r>
          </a:p>
          <a:p>
            <a:pPr marL="342900" indent="-342900">
              <a:buFont typeface="Arial" panose="020B0604020202020204" pitchFamily="34" charset="0"/>
              <a:buChar char="•"/>
            </a:pPr>
            <a:r>
              <a:rPr lang="fr-CA" sz="2000" dirty="0">
                <a:solidFill>
                  <a:schemeClr val="tx2"/>
                </a:solidFill>
              </a:rPr>
              <a:t>Constate que la personne a refusé de recevoir l’AMM (au moment du soin), alors qu’elle était inapte à consentir aux soins</a:t>
            </a:r>
          </a:p>
        </p:txBody>
      </p:sp>
      <p:pic>
        <p:nvPicPr>
          <p:cNvPr id="2" name="Son enregistré">
            <a:hlinkClick r:id="" action="ppaction://media"/>
            <a:extLst>
              <a:ext uri="{FF2B5EF4-FFF2-40B4-BE49-F238E27FC236}">
                <a16:creationId xmlns:a16="http://schemas.microsoft.com/office/drawing/2014/main" id="{9786CAB7-4712-0AE1-AAD2-6EBA0B565FE4}"/>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9499600" y="112080"/>
            <a:ext cx="609600" cy="609600"/>
          </a:xfrm>
          <a:prstGeom prst="rect">
            <a:avLst/>
          </a:prstGeom>
        </p:spPr>
      </p:pic>
    </p:spTree>
    <p:extLst>
      <p:ext uri="{BB962C8B-B14F-4D97-AF65-F5344CB8AC3E}">
        <p14:creationId xmlns:p14="http://schemas.microsoft.com/office/powerpoint/2010/main" val="1183003184"/>
      </p:ext>
    </p:extLst>
  </p:cSld>
  <p:clrMapOvr>
    <a:masterClrMapping/>
  </p:clrMapOvr>
  <mc:AlternateContent xmlns:mc="http://schemas.openxmlformats.org/markup-compatibility/2006" xmlns:p14="http://schemas.microsoft.com/office/powerpoint/2010/main">
    <mc:Choice Requires="p14">
      <p:transition spd="slow" p14:dur="2000" advTm="159788"/>
    </mc:Choice>
    <mc:Fallback xmlns="">
      <p:transition spd="slow" advTm="15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13C8E-8B48-7CB5-623C-D377F86A6AFA}"/>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144B7220-6F55-044E-0A2F-83F46ABB6C70}"/>
              </a:ext>
            </a:extLst>
          </p:cNvPr>
          <p:cNvSpPr>
            <a:spLocks noGrp="1"/>
          </p:cNvSpPr>
          <p:nvPr>
            <p:ph type="title"/>
            <p:custDataLst>
              <p:tags r:id="rId1"/>
            </p:custDataLst>
          </p:nvPr>
        </p:nvSpPr>
        <p:spPr/>
        <p:txBody>
          <a:bodyPr>
            <a:noAutofit/>
          </a:bodyPr>
          <a:lstStyle/>
          <a:p>
            <a:r>
              <a:rPr lang="fr-CA" dirty="0"/>
              <a:t>Un seul formulaire pour répondre aux deux lois</a:t>
            </a:r>
          </a:p>
        </p:txBody>
      </p:sp>
      <p:sp>
        <p:nvSpPr>
          <p:cNvPr id="3" name="Espace réservé du texte 2">
            <a:extLst>
              <a:ext uri="{FF2B5EF4-FFF2-40B4-BE49-F238E27FC236}">
                <a16:creationId xmlns:a16="http://schemas.microsoft.com/office/drawing/2014/main" id="{5075DCCD-8C56-E609-CAC6-83CB1AA4E05F}"/>
              </a:ext>
            </a:extLst>
          </p:cNvPr>
          <p:cNvSpPr>
            <a:spLocks noGrp="1"/>
          </p:cNvSpPr>
          <p:nvPr>
            <p:ph idx="1"/>
            <p:custDataLst>
              <p:tags r:id="rId2"/>
            </p:custDataLst>
          </p:nvPr>
        </p:nvSpPr>
        <p:spPr>
          <a:xfrm>
            <a:off x="434411" y="1217914"/>
            <a:ext cx="11323177" cy="5239443"/>
          </a:xfrm>
        </p:spPr>
        <p:txBody>
          <a:bodyPr>
            <a:normAutofit/>
          </a:bodyPr>
          <a:lstStyle/>
          <a:p>
            <a:r>
              <a:rPr lang="fr-CA" dirty="0"/>
              <a:t>Les questions au formulaire :</a:t>
            </a:r>
          </a:p>
          <a:p>
            <a:pPr lvl="1"/>
            <a:r>
              <a:rPr lang="fr-CA" dirty="0"/>
              <a:t>sont directement en lien avec les renseignements prévus aux règlements</a:t>
            </a:r>
          </a:p>
          <a:p>
            <a:pPr lvl="1"/>
            <a:r>
              <a:rPr lang="fr-CA" dirty="0"/>
              <a:t>pour permettre aux professionnels de répondre à leurs obligations légales</a:t>
            </a:r>
          </a:p>
          <a:p>
            <a:pPr>
              <a:spcBef>
                <a:spcPts val="1800"/>
              </a:spcBef>
            </a:pPr>
            <a:r>
              <a:rPr lang="fr-CA" dirty="0"/>
              <a:t>Les renseignements saisis sont envoyés à des destinataires différents selon que les questions répondent aux exigences :</a:t>
            </a:r>
          </a:p>
          <a:p>
            <a:endParaRPr lang="fr-CA" dirty="0"/>
          </a:p>
          <a:p>
            <a:endParaRPr lang="fr-CA" dirty="0"/>
          </a:p>
          <a:p>
            <a:pPr marL="0" indent="0">
              <a:buNone/>
            </a:pPr>
            <a:endParaRPr lang="fr-CA" dirty="0"/>
          </a:p>
          <a:p>
            <a:pPr>
              <a:spcBef>
                <a:spcPts val="1800"/>
              </a:spcBef>
            </a:pPr>
            <a:r>
              <a:rPr lang="fr-CA" dirty="0"/>
              <a:t>Un formulaire unique pour faciliter la déclaration du professionnel</a:t>
            </a:r>
          </a:p>
          <a:p>
            <a:pPr marL="0" indent="0">
              <a:buNone/>
            </a:pPr>
            <a:endParaRPr lang="fr-CA" dirty="0"/>
          </a:p>
        </p:txBody>
      </p:sp>
      <p:graphicFrame>
        <p:nvGraphicFramePr>
          <p:cNvPr id="8" name="Tableau 9">
            <a:extLst>
              <a:ext uri="{FF2B5EF4-FFF2-40B4-BE49-F238E27FC236}">
                <a16:creationId xmlns:a16="http://schemas.microsoft.com/office/drawing/2014/main" id="{04B7BF8F-F56E-8C03-3DB9-FC01B030CE40}"/>
              </a:ext>
            </a:extLst>
          </p:cNvPr>
          <p:cNvGraphicFramePr>
            <a:graphicFrameLocks noGrp="1"/>
          </p:cNvGraphicFramePr>
          <p:nvPr>
            <p:custDataLst>
              <p:tags r:id="rId3"/>
            </p:custDataLst>
            <p:extLst>
              <p:ext uri="{D42A27DB-BD31-4B8C-83A1-F6EECF244321}">
                <p14:modId xmlns:p14="http://schemas.microsoft.com/office/powerpoint/2010/main" val="1398057776"/>
              </p:ext>
            </p:extLst>
          </p:nvPr>
        </p:nvGraphicFramePr>
        <p:xfrm>
          <a:off x="1174554" y="3007272"/>
          <a:ext cx="10148819" cy="1211923"/>
        </p:xfrm>
        <a:graphic>
          <a:graphicData uri="http://schemas.openxmlformats.org/drawingml/2006/table">
            <a:tbl>
              <a:tblPr firstRow="1" bandRow="1">
                <a:tableStyleId>{073A0DAA-6AF3-43AB-8588-CEC1D06C72B9}</a:tableStyleId>
              </a:tblPr>
              <a:tblGrid>
                <a:gridCol w="4262150">
                  <a:extLst>
                    <a:ext uri="{9D8B030D-6E8A-4147-A177-3AD203B41FA5}">
                      <a16:colId xmlns:a16="http://schemas.microsoft.com/office/drawing/2014/main" val="1066257545"/>
                    </a:ext>
                  </a:extLst>
                </a:gridCol>
                <a:gridCol w="2584174">
                  <a:extLst>
                    <a:ext uri="{9D8B030D-6E8A-4147-A177-3AD203B41FA5}">
                      <a16:colId xmlns:a16="http://schemas.microsoft.com/office/drawing/2014/main" val="3375123097"/>
                    </a:ext>
                  </a:extLst>
                </a:gridCol>
                <a:gridCol w="3302495">
                  <a:extLst>
                    <a:ext uri="{9D8B030D-6E8A-4147-A177-3AD203B41FA5}">
                      <a16:colId xmlns:a16="http://schemas.microsoft.com/office/drawing/2014/main" val="154080267"/>
                    </a:ext>
                  </a:extLst>
                </a:gridCol>
              </a:tblGrid>
              <a:tr h="331932">
                <a:tc>
                  <a:txBody>
                    <a:bodyPr/>
                    <a:lstStyle/>
                    <a:p>
                      <a:pPr marL="342900" indent="-342900">
                        <a:buFont typeface="Arial" panose="020B0604020202020204" pitchFamily="34" charset="0"/>
                        <a:buChar char="•"/>
                      </a:pPr>
                      <a:r>
                        <a:rPr lang="fr-CA" sz="1800" b="0" dirty="0">
                          <a:solidFill>
                            <a:schemeClr val="tx2">
                              <a:lumMod val="75000"/>
                              <a:lumOff val="25000"/>
                            </a:schemeClr>
                          </a:solidFill>
                        </a:rPr>
                        <a:t>de la LCSFV</a:t>
                      </a:r>
                      <a:endParaRPr lang="fr-CA" sz="1800" b="0" dirty="0">
                        <a:solidFill>
                          <a:schemeClr val="tx2">
                            <a:lumMod val="75000"/>
                            <a:lumOff val="25000"/>
                          </a:schemeClr>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CA"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dirty="0">
                          <a:solidFill>
                            <a:srgbClr val="0070C0"/>
                          </a:solidFill>
                        </a:rPr>
                        <a:t>CSFV </a:t>
                      </a:r>
                      <a:endParaRPr lang="fr-CA" sz="1800" b="0" dirty="0">
                        <a:solidFill>
                          <a:srgbClr val="0070C0"/>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015107"/>
                  </a:ext>
                </a:extLst>
              </a:tr>
              <a:tr h="331932">
                <a:tc>
                  <a:txBody>
                    <a:bodyPr/>
                    <a:lstStyle/>
                    <a:p>
                      <a:pPr marL="342900" indent="-342900">
                        <a:buFont typeface="Arial" panose="020B0604020202020204" pitchFamily="34" charset="0"/>
                        <a:buChar char="•"/>
                      </a:pPr>
                      <a:r>
                        <a:rPr lang="fr-CA" sz="1800" b="0" dirty="0">
                          <a:solidFill>
                            <a:srgbClr val="FF0000"/>
                          </a:solidFill>
                        </a:rPr>
                        <a:t>du Code Criminel</a:t>
                      </a:r>
                      <a:endParaRPr lang="fr-CA" sz="1800" b="0" dirty="0">
                        <a:solidFill>
                          <a:srgbClr val="FF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CA"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dirty="0">
                          <a:solidFill>
                            <a:srgbClr val="FF0000"/>
                          </a:solidFill>
                        </a:rPr>
                        <a:t>Santé Canada</a:t>
                      </a:r>
                      <a:r>
                        <a:rPr lang="fr-CA" sz="1800" dirty="0">
                          <a:solidFill>
                            <a:schemeClr val="accent1"/>
                          </a:solidFill>
                        </a:rPr>
                        <a:t>     </a:t>
                      </a:r>
                      <a:endParaRPr lang="fr-CA" sz="1800" dirty="0">
                        <a:solidFill>
                          <a:schemeClr val="accent1"/>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5987268"/>
                  </a:ext>
                </a:extLst>
              </a:tr>
              <a:tr h="480403">
                <a:tc>
                  <a:txBody>
                    <a:bodyPr/>
                    <a:lstStyle/>
                    <a:p>
                      <a:pPr marL="342900" indent="-342900">
                        <a:buFont typeface="Arial" panose="020B0604020202020204" pitchFamily="34" charset="0"/>
                        <a:buChar char="•"/>
                      </a:pPr>
                      <a:r>
                        <a:rPr lang="fr-CA" sz="1800" b="0" dirty="0">
                          <a:solidFill>
                            <a:srgbClr val="7030A0"/>
                          </a:solidFill>
                        </a:rPr>
                        <a:t>de la LCSFV et du Code criminel</a:t>
                      </a:r>
                      <a:endParaRPr lang="fr-CA" sz="1800" b="0" dirty="0">
                        <a:solidFill>
                          <a:srgbClr val="7030A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CA"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dirty="0">
                          <a:solidFill>
                            <a:srgbClr val="7030A0"/>
                          </a:solidFill>
                        </a:rPr>
                        <a:t>Santé Canada et CSFV </a:t>
                      </a:r>
                      <a:endParaRPr lang="fr-CA" sz="1800" dirty="0">
                        <a:solidFill>
                          <a:srgbClr val="7030A0"/>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00904"/>
                  </a:ext>
                </a:extLst>
              </a:tr>
            </a:tbl>
          </a:graphicData>
        </a:graphic>
      </p:graphicFrame>
      <p:cxnSp>
        <p:nvCxnSpPr>
          <p:cNvPr id="11" name="Connecteur droit avec flèche 10">
            <a:extLst>
              <a:ext uri="{FF2B5EF4-FFF2-40B4-BE49-F238E27FC236}">
                <a16:creationId xmlns:a16="http://schemas.microsoft.com/office/drawing/2014/main" id="{B303B0B3-5C4D-C22A-5895-335ACDE69F2F}"/>
              </a:ext>
            </a:extLst>
          </p:cNvPr>
          <p:cNvCxnSpPr>
            <a:cxnSpLocks/>
          </p:cNvCxnSpPr>
          <p:nvPr>
            <p:custDataLst>
              <p:tags r:id="rId4"/>
            </p:custDataLst>
          </p:nvPr>
        </p:nvCxnSpPr>
        <p:spPr>
          <a:xfrm>
            <a:off x="5221355" y="3166025"/>
            <a:ext cx="2268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4FF40574-0D20-647D-C798-A5935B9BE7AD}"/>
              </a:ext>
            </a:extLst>
          </p:cNvPr>
          <p:cNvCxnSpPr>
            <a:cxnSpLocks/>
          </p:cNvCxnSpPr>
          <p:nvPr>
            <p:custDataLst>
              <p:tags r:id="rId5"/>
            </p:custDataLst>
          </p:nvPr>
        </p:nvCxnSpPr>
        <p:spPr>
          <a:xfrm>
            <a:off x="5221355" y="3533720"/>
            <a:ext cx="2268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E95EE98-5E8C-2044-B9B8-E757A7723978}"/>
              </a:ext>
            </a:extLst>
          </p:cNvPr>
          <p:cNvCxnSpPr>
            <a:cxnSpLocks/>
          </p:cNvCxnSpPr>
          <p:nvPr>
            <p:custDataLst>
              <p:tags r:id="rId6"/>
            </p:custDataLst>
          </p:nvPr>
        </p:nvCxnSpPr>
        <p:spPr>
          <a:xfrm>
            <a:off x="5221355" y="3932181"/>
            <a:ext cx="22680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Légende : flèche vers la droite 1">
            <a:extLst>
              <a:ext uri="{FF2B5EF4-FFF2-40B4-BE49-F238E27FC236}">
                <a16:creationId xmlns:a16="http://schemas.microsoft.com/office/drawing/2014/main" id="{62AC9365-FC86-A430-B743-856F10060ED2}"/>
              </a:ext>
            </a:extLst>
          </p:cNvPr>
          <p:cNvSpPr/>
          <p:nvPr>
            <p:custDataLst>
              <p:tags r:id="rId7"/>
            </p:custDataLst>
          </p:nvPr>
        </p:nvSpPr>
        <p:spPr>
          <a:xfrm>
            <a:off x="1174554" y="4761035"/>
            <a:ext cx="5835192" cy="1215441"/>
          </a:xfrm>
          <a:prstGeom prst="rightArrowCallout">
            <a:avLst>
              <a:gd name="adj1" fmla="val 25000"/>
              <a:gd name="adj2" fmla="val 25000"/>
              <a:gd name="adj3" fmla="val 25000"/>
              <a:gd name="adj4" fmla="val 871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Malgré:</a:t>
            </a:r>
          </a:p>
          <a:p>
            <a:pPr algn="ctr"/>
            <a:r>
              <a:rPr lang="fr-CA" dirty="0"/>
              <a:t>Exigences différentes des deux lois et règlements </a:t>
            </a:r>
          </a:p>
          <a:p>
            <a:pPr algn="ctr"/>
            <a:r>
              <a:rPr lang="fr-CA" dirty="0"/>
              <a:t>Objectifs de déclaration différents</a:t>
            </a:r>
          </a:p>
        </p:txBody>
      </p:sp>
      <p:sp>
        <p:nvSpPr>
          <p:cNvPr id="5" name="Rectangle : coins arrondis 4">
            <a:extLst>
              <a:ext uri="{FF2B5EF4-FFF2-40B4-BE49-F238E27FC236}">
                <a16:creationId xmlns:a16="http://schemas.microsoft.com/office/drawing/2014/main" id="{2CA5FA94-4510-1AE5-10DF-952DB4C9CE74}"/>
              </a:ext>
            </a:extLst>
          </p:cNvPr>
          <p:cNvSpPr/>
          <p:nvPr>
            <p:custDataLst>
              <p:tags r:id="rId8"/>
            </p:custDataLst>
          </p:nvPr>
        </p:nvSpPr>
        <p:spPr>
          <a:xfrm>
            <a:off x="7206997" y="4693339"/>
            <a:ext cx="4353340" cy="13951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latin typeface="Roboto Light" panose="02000000000000000000" pitchFamily="2" charset="0"/>
              </a:rPr>
              <a:t>Par c</a:t>
            </a:r>
            <a:r>
              <a:rPr lang="fr-CA" sz="1800" dirty="0">
                <a:solidFill>
                  <a:schemeClr val="bg1"/>
                </a:solidFill>
                <a:effectLst/>
                <a:latin typeface="Roboto Light" panose="02000000000000000000" pitchFamily="2" charset="0"/>
              </a:rPr>
              <a:t>onséquent :</a:t>
            </a:r>
          </a:p>
          <a:p>
            <a:pPr marL="285750" indent="-285750">
              <a:buFont typeface="Arial" panose="020B0604020202020204" pitchFamily="34" charset="0"/>
              <a:buChar char="•"/>
            </a:pPr>
            <a:r>
              <a:rPr lang="fr-CA" dirty="0">
                <a:solidFill>
                  <a:schemeClr val="bg1"/>
                </a:solidFill>
                <a:latin typeface="Roboto Light" panose="02000000000000000000" pitchFamily="2" charset="0"/>
              </a:rPr>
              <a:t>Q</a:t>
            </a:r>
            <a:r>
              <a:rPr lang="fr-CA" sz="1800" dirty="0">
                <a:solidFill>
                  <a:schemeClr val="bg1"/>
                </a:solidFill>
                <a:effectLst/>
                <a:latin typeface="Roboto Light" panose="02000000000000000000" pitchFamily="2" charset="0"/>
              </a:rPr>
              <a:t>uestions nombreuses</a:t>
            </a:r>
          </a:p>
          <a:p>
            <a:pPr marL="285750" indent="-285750">
              <a:buFont typeface="Arial" panose="020B0604020202020204" pitchFamily="34" charset="0"/>
              <a:buChar char="•"/>
            </a:pPr>
            <a:r>
              <a:rPr lang="fr-CA" sz="1800" dirty="0">
                <a:solidFill>
                  <a:schemeClr val="bg1"/>
                </a:solidFill>
                <a:effectLst/>
                <a:latin typeface="Roboto Light" panose="02000000000000000000" pitchFamily="2" charset="0"/>
              </a:rPr>
              <a:t>Similitudes entre certaines questions (sans être identiques)</a:t>
            </a:r>
            <a:endParaRPr lang="fr-CA" dirty="0">
              <a:solidFill>
                <a:schemeClr val="bg1"/>
              </a:solidFill>
            </a:endParaRPr>
          </a:p>
        </p:txBody>
      </p:sp>
      <p:pic>
        <p:nvPicPr>
          <p:cNvPr id="6" name="Son enregistré">
            <a:hlinkClick r:id="" action="ppaction://media"/>
            <a:extLst>
              <a:ext uri="{FF2B5EF4-FFF2-40B4-BE49-F238E27FC236}">
                <a16:creationId xmlns:a16="http://schemas.microsoft.com/office/drawing/2014/main" id="{C25934BD-9931-1ADF-F81F-895CB9A92786}"/>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702800" y="134170"/>
            <a:ext cx="609600" cy="609600"/>
          </a:xfrm>
          <a:prstGeom prst="rect">
            <a:avLst/>
          </a:prstGeom>
        </p:spPr>
      </p:pic>
    </p:spTree>
    <p:extLst>
      <p:ext uri="{BB962C8B-B14F-4D97-AF65-F5344CB8AC3E}">
        <p14:creationId xmlns:p14="http://schemas.microsoft.com/office/powerpoint/2010/main" val="3151281154"/>
      </p:ext>
    </p:extLst>
  </p:cSld>
  <p:clrMapOvr>
    <a:masterClrMapping/>
  </p:clrMapOvr>
  <mc:AlternateContent xmlns:mc="http://schemas.openxmlformats.org/markup-compatibility/2006" xmlns:p14="http://schemas.microsoft.com/office/powerpoint/2010/main">
    <mc:Choice Requires="p14">
      <p:transition spd="slow" p14:dur="2000" advTm="85490"/>
    </mc:Choice>
    <mc:Fallback xmlns="">
      <p:transition spd="slow" advTm="8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13802-EA04-4DED-A86B-4ECDB69EDD7E}"/>
              </a:ext>
            </a:extLst>
          </p:cNvPr>
          <p:cNvSpPr>
            <a:spLocks noGrp="1"/>
          </p:cNvSpPr>
          <p:nvPr>
            <p:ph type="title"/>
          </p:nvPr>
        </p:nvSpPr>
        <p:spPr/>
        <p:txBody>
          <a:bodyPr/>
          <a:lstStyle/>
          <a:p>
            <a:r>
              <a:rPr lang="fr-CA" dirty="0"/>
              <a:t>Changements récents au formulaire </a:t>
            </a:r>
            <a:r>
              <a:rPr lang="fr-CA" sz="2400" dirty="0"/>
              <a:t>(Demande contemporaine)</a:t>
            </a:r>
            <a:endParaRPr lang="fr-CA" dirty="0"/>
          </a:p>
        </p:txBody>
      </p:sp>
      <p:graphicFrame>
        <p:nvGraphicFramePr>
          <p:cNvPr id="4" name="Tableau 4">
            <a:extLst>
              <a:ext uri="{FF2B5EF4-FFF2-40B4-BE49-F238E27FC236}">
                <a16:creationId xmlns:a16="http://schemas.microsoft.com/office/drawing/2014/main" id="{AA5239C0-D192-4F35-8058-BDDDD8433FDC}"/>
              </a:ext>
            </a:extLst>
          </p:cNvPr>
          <p:cNvGraphicFramePr>
            <a:graphicFrameLocks noGrp="1"/>
          </p:cNvGraphicFramePr>
          <p:nvPr>
            <p:ph idx="1"/>
            <p:extLst>
              <p:ext uri="{D42A27DB-BD31-4B8C-83A1-F6EECF244321}">
                <p14:modId xmlns:p14="http://schemas.microsoft.com/office/powerpoint/2010/main" val="3419302647"/>
              </p:ext>
            </p:extLst>
          </p:nvPr>
        </p:nvGraphicFramePr>
        <p:xfrm>
          <a:off x="427038" y="1085850"/>
          <a:ext cx="11323636" cy="5250900"/>
        </p:xfrm>
        <a:graphic>
          <a:graphicData uri="http://schemas.openxmlformats.org/drawingml/2006/table">
            <a:tbl>
              <a:tblPr firstRow="1" bandRow="1">
                <a:tableStyleId>{5C22544A-7EE6-4342-B048-85BDC9FD1C3A}</a:tableStyleId>
              </a:tblPr>
              <a:tblGrid>
                <a:gridCol w="7127648">
                  <a:extLst>
                    <a:ext uri="{9D8B030D-6E8A-4147-A177-3AD203B41FA5}">
                      <a16:colId xmlns:a16="http://schemas.microsoft.com/office/drawing/2014/main" val="2526622031"/>
                    </a:ext>
                  </a:extLst>
                </a:gridCol>
                <a:gridCol w="3069771">
                  <a:extLst>
                    <a:ext uri="{9D8B030D-6E8A-4147-A177-3AD203B41FA5}">
                      <a16:colId xmlns:a16="http://schemas.microsoft.com/office/drawing/2014/main" val="2802320644"/>
                    </a:ext>
                  </a:extLst>
                </a:gridCol>
                <a:gridCol w="1126217">
                  <a:extLst>
                    <a:ext uri="{9D8B030D-6E8A-4147-A177-3AD203B41FA5}">
                      <a16:colId xmlns:a16="http://schemas.microsoft.com/office/drawing/2014/main" val="1925341286"/>
                    </a:ext>
                  </a:extLst>
                </a:gridCol>
              </a:tblGrid>
              <a:tr h="271030">
                <a:tc gridSpan="3">
                  <a:txBody>
                    <a:bodyPr/>
                    <a:lstStyle/>
                    <a:p>
                      <a:r>
                        <a:rPr lang="fr-CA" sz="2000" b="1" dirty="0">
                          <a:solidFill>
                            <a:schemeClr val="accent1"/>
                          </a:solidFill>
                        </a:rPr>
                        <a:t>Contexte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CA" b="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CA" sz="2000" b="1"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0339938"/>
                  </a:ext>
                </a:extLst>
              </a:tr>
              <a:tr h="1136100">
                <a:tc gridSpan="3">
                  <a:txBody>
                    <a:bodyPr/>
                    <a:lstStyle/>
                    <a:p>
                      <a:pPr>
                        <a:lnSpc>
                          <a:spcPct val="100000"/>
                        </a:lnSpc>
                      </a:pPr>
                      <a:r>
                        <a:rPr lang="fr-CA" sz="2000" dirty="0">
                          <a:effectLst/>
                          <a:latin typeface="+mn-lt"/>
                        </a:rPr>
                        <a:t>Plusieurs changements apportés aux questions et choix de réponse en février 2025 en lien avec:</a:t>
                      </a:r>
                    </a:p>
                    <a:p>
                      <a:pPr marL="742921" lvl="1" indent="-285750">
                        <a:lnSpc>
                          <a:spcPct val="100000"/>
                        </a:lnSpc>
                        <a:buFont typeface="Arial" panose="020B0604020202020204" pitchFamily="34" charset="0"/>
                        <a:buChar char="•"/>
                      </a:pPr>
                      <a:r>
                        <a:rPr lang="fr-CA" dirty="0">
                          <a:solidFill>
                            <a:srgbClr val="2C3E50"/>
                          </a:solidFill>
                          <a:effectLst/>
                          <a:latin typeface="+mn-lt"/>
                        </a:rPr>
                        <a:t>les modifications législatives, dont le </a:t>
                      </a:r>
                      <a:r>
                        <a:rPr lang="fr-CA" dirty="0">
                          <a:latin typeface="+mn-lt"/>
                          <a:hlinkClick r:id="rId6"/>
                        </a:rPr>
                        <a:t>projet de loi n° 11</a:t>
                      </a:r>
                      <a:endParaRPr lang="fr-CA" dirty="0">
                        <a:effectLst/>
                        <a:latin typeface="+mn-lt"/>
                      </a:endParaRPr>
                    </a:p>
                    <a:p>
                      <a:pPr marL="742921" lvl="1" indent="-285750">
                        <a:lnSpc>
                          <a:spcPct val="100000"/>
                        </a:lnSpc>
                        <a:spcAft>
                          <a:spcPts val="600"/>
                        </a:spcAft>
                        <a:buFont typeface="Arial" panose="020B0604020202020204" pitchFamily="34" charset="0"/>
                        <a:buChar char="•"/>
                      </a:pPr>
                      <a:r>
                        <a:rPr lang="fr-CA" dirty="0">
                          <a:effectLst/>
                          <a:latin typeface="+mn-lt"/>
                        </a:rPr>
                        <a:t>l</a:t>
                      </a:r>
                      <a:r>
                        <a:rPr lang="fr-CA" dirty="0">
                          <a:solidFill>
                            <a:srgbClr val="2C3E50"/>
                          </a:solidFill>
                          <a:effectLst/>
                          <a:latin typeface="+mn-lt"/>
                        </a:rPr>
                        <a:t>’expérience acquise au cours des dernières années</a:t>
                      </a: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just">
                        <a:spcBef>
                          <a:spcPts val="0"/>
                        </a:spcBef>
                        <a:buNone/>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just">
                        <a:spcBef>
                          <a:spcPts val="0"/>
                        </a:spcBef>
                        <a:buNone/>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7098159"/>
                  </a:ext>
                </a:extLst>
              </a:tr>
              <a:tr h="271030">
                <a:tc gridSpan="2">
                  <a:txBody>
                    <a:bodyPr/>
                    <a:lstStyle/>
                    <a:p>
                      <a:r>
                        <a:rPr lang="fr-CA" sz="2000" b="1" dirty="0">
                          <a:solidFill>
                            <a:schemeClr val="accent1"/>
                          </a:solidFill>
                        </a:rPr>
                        <a:t>Objectifs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CA" b="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2496783"/>
                  </a:ext>
                </a:extLst>
              </a:tr>
              <a:tr h="1136100">
                <a:tc gridSpan="2">
                  <a:txBody>
                    <a:bodyPr/>
                    <a:lstStyle/>
                    <a:p>
                      <a:pPr marL="742921" lvl="1" indent="-285750">
                        <a:lnSpc>
                          <a:spcPct val="100000"/>
                        </a:lnSpc>
                        <a:buFont typeface="Arial" panose="020B0604020202020204" pitchFamily="34" charset="0"/>
                        <a:buChar char="•"/>
                      </a:pPr>
                      <a:r>
                        <a:rPr lang="fr-CA" b="0" i="0" dirty="0">
                          <a:solidFill>
                            <a:srgbClr val="2C3E50"/>
                          </a:solidFill>
                          <a:effectLst/>
                          <a:latin typeface="+mn-lt"/>
                        </a:rPr>
                        <a:t>permettre l’évaluation de la conformité de l’administration de l’AMM à la </a:t>
                      </a:r>
                      <a:r>
                        <a:rPr lang="fr-CA" b="0" dirty="0">
                          <a:solidFill>
                            <a:srgbClr val="2C3E50"/>
                          </a:solidFill>
                          <a:effectLst/>
                          <a:latin typeface="+mn-lt"/>
                        </a:rPr>
                        <a:t>LCSFV</a:t>
                      </a:r>
                      <a:r>
                        <a:rPr lang="fr-CA" b="0" i="1" dirty="0">
                          <a:solidFill>
                            <a:srgbClr val="2C3E50"/>
                          </a:solidFill>
                          <a:effectLst/>
                          <a:latin typeface="+mn-lt"/>
                        </a:rPr>
                        <a:t> </a:t>
                      </a:r>
                      <a:r>
                        <a:rPr lang="fr-CA" b="0" i="0" dirty="0">
                          <a:solidFill>
                            <a:srgbClr val="2C3E50"/>
                          </a:solidFill>
                          <a:effectLst/>
                          <a:latin typeface="+mn-lt"/>
                        </a:rPr>
                        <a:t>par la CSFV</a:t>
                      </a:r>
                    </a:p>
                    <a:p>
                      <a:pPr marL="742921" lvl="1" indent="-285750">
                        <a:lnSpc>
                          <a:spcPct val="100000"/>
                        </a:lnSpc>
                        <a:buFont typeface="Arial" panose="020B0604020202020204" pitchFamily="34" charset="0"/>
                        <a:buChar char="•"/>
                      </a:pPr>
                      <a:r>
                        <a:rPr lang="fr-CA" b="0" i="0" dirty="0">
                          <a:solidFill>
                            <a:srgbClr val="2C3E50"/>
                          </a:solidFill>
                          <a:effectLst/>
                          <a:latin typeface="+mn-lt"/>
                        </a:rPr>
                        <a:t>clarifier les renseignements demandés</a:t>
                      </a:r>
                    </a:p>
                    <a:p>
                      <a:pPr marL="742921" lvl="1" indent="-285750">
                        <a:lnSpc>
                          <a:spcPct val="100000"/>
                        </a:lnSpc>
                        <a:buFont typeface="Arial" panose="020B0604020202020204" pitchFamily="34" charset="0"/>
                        <a:buChar char="•"/>
                      </a:pPr>
                      <a:r>
                        <a:rPr lang="fr-CA" b="0" i="0" dirty="0">
                          <a:solidFill>
                            <a:srgbClr val="2C3E50"/>
                          </a:solidFill>
                          <a:effectLst/>
                          <a:latin typeface="+mn-lt"/>
                        </a:rPr>
                        <a:t>éviter la double saisie de renseignements devant être transmis à la CSFV et à Santé Canada</a:t>
                      </a:r>
                    </a:p>
                    <a:p>
                      <a:pPr marL="742921" lvl="1" indent="-285750">
                        <a:lnSpc>
                          <a:spcPct val="100000"/>
                        </a:lnSpc>
                        <a:buFont typeface="Arial" panose="020B0604020202020204" pitchFamily="34" charset="0"/>
                        <a:buChar char="•"/>
                      </a:pPr>
                      <a:r>
                        <a:rPr lang="fr-CA" b="0" i="0" dirty="0">
                          <a:solidFill>
                            <a:srgbClr val="2C3E50"/>
                          </a:solidFill>
                          <a:effectLst/>
                          <a:latin typeface="+mn-lt"/>
                        </a:rPr>
                        <a:t>réduire les suivis auprès des professionnels en cas de renseignements manquants ou incomplets</a:t>
                      </a:r>
                    </a:p>
                    <a:p>
                      <a:pPr marL="742921" lvl="1" indent="-285750">
                        <a:lnSpc>
                          <a:spcPct val="100000"/>
                        </a:lnSpc>
                        <a:buFont typeface="Arial" panose="020B0604020202020204" pitchFamily="34" charset="0"/>
                        <a:buChar char="•"/>
                      </a:pPr>
                      <a:r>
                        <a:rPr lang="fr-CA" b="0" i="0" dirty="0">
                          <a:solidFill>
                            <a:srgbClr val="2C3E50"/>
                          </a:solidFill>
                          <a:effectLst/>
                          <a:latin typeface="+mn-lt"/>
                        </a:rPr>
                        <a:t>permettre à la CSFV d’assu</a:t>
                      </a:r>
                      <a:r>
                        <a:rPr lang="fr-CA" dirty="0">
                          <a:solidFill>
                            <a:srgbClr val="2C3E50"/>
                          </a:solidFill>
                          <a:latin typeface="+mn-lt"/>
                        </a:rPr>
                        <a:t>mer son mandat d’évaluer l’application de la LCSFV à l’égard des soins de fin de vie</a:t>
                      </a:r>
                      <a:endParaRPr lang="fr-CA" b="0" i="0" dirty="0">
                        <a:solidFill>
                          <a:srgbClr val="2C3E50"/>
                        </a:solidFill>
                        <a:effectLst/>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345" rtl="0" eaLnBrk="1" fontAlgn="auto" latinLnBrk="0" hangingPunct="1">
                        <a:lnSpc>
                          <a:spcPct val="100000"/>
                        </a:lnSpc>
                        <a:spcBef>
                          <a:spcPts val="0"/>
                        </a:spcBef>
                        <a:spcAft>
                          <a:spcPts val="0"/>
                        </a:spcAft>
                        <a:buClrTx/>
                        <a:buSzTx/>
                        <a:buFontTx/>
                        <a:buNone/>
                        <a:tabLst/>
                        <a:defRPr/>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CA"/>
                    </a:p>
                  </a:txBody>
                  <a:tcPr/>
                </a:tc>
                <a:extLst>
                  <a:ext uri="{0D108BD9-81ED-4DB2-BD59-A6C34878D82A}">
                    <a16:rowId xmlns:a16="http://schemas.microsoft.com/office/drawing/2014/main" val="3931920534"/>
                  </a:ext>
                </a:extLst>
              </a:tr>
              <a:tr h="271030">
                <a:tc gridSpan="3">
                  <a:txBody>
                    <a:bodyPr/>
                    <a:lstStyle/>
                    <a:p>
                      <a:r>
                        <a:rPr lang="fr-CA" sz="2000" b="1" dirty="0">
                          <a:solidFill>
                            <a:schemeClr val="accent1"/>
                          </a:solidFill>
                        </a:rPr>
                        <a:t>Portée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CA" b="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CA" b="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0892764"/>
                  </a:ext>
                </a:extLst>
              </a:tr>
              <a:tr h="657156">
                <a:tc>
                  <a:txBody>
                    <a:bodyPr/>
                    <a:lstStyle/>
                    <a:p>
                      <a:pPr>
                        <a:lnSpc>
                          <a:spcPct val="100000"/>
                        </a:lnSpc>
                      </a:pPr>
                      <a:r>
                        <a:rPr lang="fr-CA" sz="1800" dirty="0">
                          <a:solidFill>
                            <a:srgbClr val="2C3E50"/>
                          </a:solidFill>
                          <a:effectLst/>
                          <a:latin typeface="+mn-lt"/>
                        </a:rPr>
                        <a:t>Les changements concernent uniquement :</a:t>
                      </a:r>
                    </a:p>
                    <a:p>
                      <a:pPr marL="742921" lvl="1" indent="-285750" fontAlgn="ctr">
                        <a:lnSpc>
                          <a:spcPct val="100000"/>
                        </a:lnSpc>
                        <a:buFont typeface="Arial" panose="020B0604020202020204" pitchFamily="34" charset="0"/>
                        <a:buChar char="•"/>
                      </a:pPr>
                      <a:r>
                        <a:rPr lang="fr-CA" dirty="0">
                          <a:solidFill>
                            <a:srgbClr val="2C3E50"/>
                          </a:solidFill>
                          <a:latin typeface="+mn-lt"/>
                        </a:rPr>
                        <a:t>la déclaration des renseignements à la CSFV</a:t>
                      </a:r>
                    </a:p>
                    <a:p>
                      <a:pPr marL="742921" lvl="1" indent="-285750" fontAlgn="ctr">
                        <a:lnSpc>
                          <a:spcPct val="100000"/>
                        </a:lnSpc>
                        <a:spcAft>
                          <a:spcPts val="600"/>
                        </a:spcAft>
                        <a:buFont typeface="Arial" panose="020B0604020202020204" pitchFamily="34" charset="0"/>
                        <a:buChar char="•"/>
                      </a:pPr>
                      <a:r>
                        <a:rPr lang="fr-CA" dirty="0">
                          <a:solidFill>
                            <a:srgbClr val="2C3E50"/>
                          </a:solidFill>
                          <a:effectLst/>
                          <a:latin typeface="+mn-lt"/>
                        </a:rPr>
                        <a:t>la déclaration suivant une demande contemporaine d’AMM</a:t>
                      </a:r>
                      <a:endParaRPr lang="fr-CA" dirty="0">
                        <a:solidFill>
                          <a:srgbClr val="2C3E5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indent="0" algn="just">
                        <a:spcBef>
                          <a:spcPts val="0"/>
                        </a:spcBef>
                        <a:spcAft>
                          <a:spcPts val="200"/>
                        </a:spcAft>
                        <a:buClr>
                          <a:schemeClr val="accent1"/>
                        </a:buClr>
                        <a:buFont typeface="Arial" panose="020B0604020202020204" pitchFamily="34" charset="0"/>
                        <a:buNone/>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just">
                        <a:spcBef>
                          <a:spcPts val="0"/>
                        </a:spcBef>
                        <a:spcAft>
                          <a:spcPts val="200"/>
                        </a:spcAft>
                        <a:buClr>
                          <a:schemeClr val="accent1"/>
                        </a:buClr>
                        <a:buFont typeface="Arial" panose="020B0604020202020204" pitchFamily="34" charset="0"/>
                        <a:buNone/>
                      </a:pPr>
                      <a:endParaRPr lang="fr-CA" sz="1200" b="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544888"/>
                  </a:ext>
                </a:extLst>
              </a:tr>
            </a:tbl>
          </a:graphicData>
        </a:graphic>
      </p:graphicFrame>
      <p:sp>
        <p:nvSpPr>
          <p:cNvPr id="3" name="Organigramme : Carte perforée 2">
            <a:extLst>
              <a:ext uri="{FF2B5EF4-FFF2-40B4-BE49-F238E27FC236}">
                <a16:creationId xmlns:a16="http://schemas.microsoft.com/office/drawing/2014/main" id="{C7502050-08D5-4C71-371F-893829F65557}"/>
              </a:ext>
            </a:extLst>
          </p:cNvPr>
          <p:cNvSpPr/>
          <p:nvPr>
            <p:custDataLst>
              <p:tags r:id="rId1"/>
            </p:custDataLst>
          </p:nvPr>
        </p:nvSpPr>
        <p:spPr>
          <a:xfrm>
            <a:off x="9317001" y="4944836"/>
            <a:ext cx="2785418" cy="1828800"/>
          </a:xfrm>
          <a:prstGeom prst="flowChartPunchedCar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800" dirty="0">
                <a:latin typeface="+mn-lt"/>
              </a:rPr>
              <a:t>LCSFV: Loi concernant les soins de fin de vie</a:t>
            </a:r>
            <a:br>
              <a:rPr lang="fr-CA" sz="1800" dirty="0">
                <a:latin typeface="+mn-lt"/>
              </a:rPr>
            </a:br>
            <a:r>
              <a:rPr lang="fr-CA" sz="1800" dirty="0">
                <a:latin typeface="+mn-lt"/>
              </a:rPr>
              <a:t/>
            </a:r>
            <a:br>
              <a:rPr lang="fr-CA" sz="1800" dirty="0">
                <a:latin typeface="+mn-lt"/>
              </a:rPr>
            </a:br>
            <a:r>
              <a:rPr lang="fr-CA" sz="1800" dirty="0">
                <a:latin typeface="+mn-lt"/>
              </a:rPr>
              <a:t>CSFV: Commission sur les soins de fin de vie</a:t>
            </a:r>
            <a:endParaRPr lang="fr-CA" dirty="0"/>
          </a:p>
        </p:txBody>
      </p:sp>
      <p:pic>
        <p:nvPicPr>
          <p:cNvPr id="5" name="Son enregistré">
            <a:hlinkClick r:id="" action="ppaction://media"/>
            <a:extLst>
              <a:ext uri="{FF2B5EF4-FFF2-40B4-BE49-F238E27FC236}">
                <a16:creationId xmlns:a16="http://schemas.microsoft.com/office/drawing/2014/main" id="{E09E6166-AF6E-6888-B9DB-03F4D2E99D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75658" y="245327"/>
            <a:ext cx="609600" cy="609600"/>
          </a:xfrm>
          <a:prstGeom prst="rect">
            <a:avLst/>
          </a:prstGeom>
        </p:spPr>
      </p:pic>
    </p:spTree>
    <p:extLst>
      <p:ext uri="{BB962C8B-B14F-4D97-AF65-F5344CB8AC3E}">
        <p14:creationId xmlns:p14="http://schemas.microsoft.com/office/powerpoint/2010/main" val="8436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4B28-2458-A67A-2071-A7ED037E3EA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FEA2D50-6DA9-3EA7-EAD6-0BBD6AC27178}"/>
              </a:ext>
            </a:extLst>
          </p:cNvPr>
          <p:cNvSpPr>
            <a:spLocks noGrp="1"/>
          </p:cNvSpPr>
          <p:nvPr>
            <p:ph type="title"/>
            <p:custDataLst>
              <p:tags r:id="rId1"/>
            </p:custDataLst>
          </p:nvPr>
        </p:nvSpPr>
        <p:spPr/>
        <p:txBody>
          <a:bodyPr anchor="ctr"/>
          <a:lstStyle/>
          <a:p>
            <a:r>
              <a:rPr lang="fr-CA" dirty="0"/>
              <a:t/>
            </a:r>
            <a:br>
              <a:rPr lang="fr-CA" dirty="0"/>
            </a:br>
            <a:r>
              <a:rPr lang="fr-CA" dirty="0"/>
              <a:t/>
            </a:r>
            <a:br>
              <a:rPr lang="fr-CA" dirty="0"/>
            </a:br>
            <a:r>
              <a:rPr lang="fr-CA" dirty="0"/>
              <a:t/>
            </a:r>
            <a:br>
              <a:rPr lang="fr-CA" dirty="0"/>
            </a:br>
            <a:r>
              <a:rPr lang="fr-CA" dirty="0"/>
              <a:t/>
            </a:r>
            <a:br>
              <a:rPr lang="fr-CA" dirty="0"/>
            </a:br>
            <a:r>
              <a:rPr lang="fr-CA" dirty="0"/>
              <a:t/>
            </a:r>
            <a:br>
              <a:rPr lang="fr-CA" dirty="0"/>
            </a:br>
            <a:r>
              <a:rPr lang="fr-CA" sz="2800" b="1" dirty="0">
                <a:solidFill>
                  <a:schemeClr val="tx2">
                    <a:lumMod val="90000"/>
                    <a:lumOff val="10000"/>
                  </a:schemeClr>
                </a:solidFill>
              </a:rPr>
              <a:t>Changements</a:t>
            </a:r>
            <a:r>
              <a:rPr lang="fr-CA" sz="2800" dirty="0">
                <a:solidFill>
                  <a:schemeClr val="tx2">
                    <a:lumMod val="90000"/>
                    <a:lumOff val="10000"/>
                  </a:schemeClr>
                </a:solidFill>
              </a:rPr>
              <a:t> récents aux formulaires</a:t>
            </a:r>
            <a:r>
              <a:rPr lang="fr-CA" sz="2800" dirty="0"/>
              <a:t/>
            </a:r>
            <a:br>
              <a:rPr lang="fr-CA" sz="2800" dirty="0"/>
            </a:br>
            <a:r>
              <a:rPr lang="fr-CA" sz="2800" dirty="0"/>
              <a:t/>
            </a:r>
            <a:br>
              <a:rPr lang="fr-CA" sz="2800" dirty="0"/>
            </a:br>
            <a:r>
              <a:rPr lang="fr-CA" sz="2400" dirty="0">
                <a:solidFill>
                  <a:schemeClr val="accent1"/>
                </a:solidFill>
              </a:rPr>
              <a:t>En </a:t>
            </a:r>
            <a:r>
              <a:rPr lang="fr-CA" sz="2400" dirty="0">
                <a:solidFill>
                  <a:schemeClr val="accent1"/>
                </a:solidFill>
                <a:latin typeface="+mn-lt"/>
              </a:rPr>
              <a:t>contexte de </a:t>
            </a:r>
            <a:r>
              <a:rPr lang="fr-CA" sz="2400" b="1" dirty="0">
                <a:solidFill>
                  <a:schemeClr val="accent1"/>
                </a:solidFill>
                <a:latin typeface="+mn-lt"/>
              </a:rPr>
              <a:t>demande contemporaine</a:t>
            </a:r>
            <a:r>
              <a:rPr lang="fr-CA" sz="2800" b="1" dirty="0">
                <a:latin typeface="+mn-lt"/>
              </a:rPr>
              <a:t/>
            </a:r>
            <a:br>
              <a:rPr lang="fr-CA" sz="2800" b="1" dirty="0">
                <a:latin typeface="+mn-lt"/>
              </a:rPr>
            </a:br>
            <a:r>
              <a:rPr lang="fr-CA" sz="2800" b="1" dirty="0">
                <a:latin typeface="+mn-lt"/>
              </a:rPr>
              <a:t/>
            </a:r>
            <a:br>
              <a:rPr lang="fr-CA" sz="2800" b="1" dirty="0">
                <a:latin typeface="+mn-lt"/>
              </a:rPr>
            </a:br>
            <a:r>
              <a:rPr lang="fr-CA" sz="2800" b="1" dirty="0">
                <a:latin typeface="+mn-lt"/>
              </a:rPr>
              <a:t/>
            </a:r>
            <a:br>
              <a:rPr lang="fr-CA" sz="2800" b="1" dirty="0">
                <a:latin typeface="+mn-lt"/>
              </a:rPr>
            </a:br>
            <a:endParaRPr lang="fr-CA" dirty="0"/>
          </a:p>
        </p:txBody>
      </p:sp>
      <p:sp>
        <p:nvSpPr>
          <p:cNvPr id="5" name="Espace réservé du contenu 4">
            <a:extLst>
              <a:ext uri="{FF2B5EF4-FFF2-40B4-BE49-F238E27FC236}">
                <a16:creationId xmlns:a16="http://schemas.microsoft.com/office/drawing/2014/main" id="{8D1F7AAB-34F0-3A77-7AFE-3ACB0DB69E66}"/>
              </a:ext>
            </a:extLst>
          </p:cNvPr>
          <p:cNvSpPr>
            <a:spLocks noGrp="1"/>
          </p:cNvSpPr>
          <p:nvPr>
            <p:ph idx="1"/>
            <p:custDataLst>
              <p:tags r:id="rId2"/>
            </p:custDataLst>
          </p:nvPr>
        </p:nvSpPr>
        <p:spPr>
          <a:xfrm>
            <a:off x="3375588" y="691977"/>
            <a:ext cx="8816412" cy="5844747"/>
          </a:xfrm>
        </p:spPr>
        <p:txBody>
          <a:bodyPr>
            <a:normAutofit/>
          </a:bodyPr>
          <a:lstStyle/>
          <a:p>
            <a:pPr>
              <a:lnSpc>
                <a:spcPct val="110000"/>
              </a:lnSpc>
            </a:pPr>
            <a:r>
              <a:rPr lang="fr-CA" sz="2400" dirty="0">
                <a:solidFill>
                  <a:srgbClr val="2C3E50"/>
                </a:solidFill>
                <a:effectLst/>
                <a:latin typeface="+mn-lt"/>
              </a:rPr>
              <a:t>Principaux changements :</a:t>
            </a:r>
            <a:endParaRPr lang="fr-CA" sz="2400" b="1" dirty="0">
              <a:solidFill>
                <a:srgbClr val="2C3E50"/>
              </a:solidFill>
              <a:effectLst/>
              <a:latin typeface="+mn-lt"/>
            </a:endParaRPr>
          </a:p>
          <a:p>
            <a:pPr lvl="1" fontAlgn="ctr">
              <a:lnSpc>
                <a:spcPct val="100000"/>
              </a:lnSpc>
              <a:spcAft>
                <a:spcPts val="600"/>
              </a:spcAft>
            </a:pPr>
            <a:r>
              <a:rPr lang="fr-CA" sz="2000" b="1" dirty="0">
                <a:solidFill>
                  <a:srgbClr val="2C3E50"/>
                </a:solidFill>
                <a:effectLst/>
                <a:latin typeface="+mn-lt"/>
              </a:rPr>
              <a:t>ajout </a:t>
            </a:r>
            <a:r>
              <a:rPr lang="fr-CA" sz="2000" dirty="0">
                <a:solidFill>
                  <a:srgbClr val="2C3E50"/>
                </a:solidFill>
                <a:effectLst/>
                <a:latin typeface="+mn-lt"/>
              </a:rPr>
              <a:t>et </a:t>
            </a:r>
            <a:r>
              <a:rPr lang="fr-CA" sz="2000" b="1" dirty="0">
                <a:solidFill>
                  <a:srgbClr val="2C3E50"/>
                </a:solidFill>
                <a:effectLst/>
                <a:latin typeface="+mn-lt"/>
              </a:rPr>
              <a:t>modification de questions </a:t>
            </a:r>
            <a:r>
              <a:rPr lang="fr-CA" sz="2000" dirty="0">
                <a:solidFill>
                  <a:srgbClr val="2C3E50"/>
                </a:solidFill>
                <a:effectLst/>
                <a:latin typeface="+mn-lt"/>
              </a:rPr>
              <a:t>liées entre autres :</a:t>
            </a:r>
          </a:p>
          <a:p>
            <a:pPr lvl="2" fontAlgn="ctr">
              <a:lnSpc>
                <a:spcPct val="100000"/>
              </a:lnSpc>
              <a:spcAft>
                <a:spcPts val="600"/>
              </a:spcAft>
            </a:pPr>
            <a:r>
              <a:rPr lang="fr-CA" sz="1800" dirty="0">
                <a:solidFill>
                  <a:srgbClr val="2C3E50"/>
                </a:solidFill>
                <a:effectLst/>
                <a:latin typeface="+mn-lt"/>
              </a:rPr>
              <a:t>au consentement en cas de perte d’aptitude à consentir aux soins chez une personne en fin de vie </a:t>
            </a:r>
          </a:p>
          <a:p>
            <a:pPr lvl="2" fontAlgn="ctr">
              <a:lnSpc>
                <a:spcPct val="100000"/>
              </a:lnSpc>
              <a:spcAft>
                <a:spcPts val="600"/>
              </a:spcAft>
            </a:pPr>
            <a:r>
              <a:rPr lang="fr-CA" sz="1800" dirty="0">
                <a:solidFill>
                  <a:srgbClr val="2C3E50"/>
                </a:solidFill>
                <a:effectLst/>
                <a:latin typeface="+mn-lt"/>
              </a:rPr>
              <a:t>à l’admissibilité à l’AMM des personnes ayant une déficience physique grave entraînant des incapacités significatives et persistantes</a:t>
            </a:r>
          </a:p>
          <a:p>
            <a:pPr lvl="1" fontAlgn="ctr">
              <a:lnSpc>
                <a:spcPct val="100000"/>
              </a:lnSpc>
              <a:spcAft>
                <a:spcPts val="600"/>
              </a:spcAft>
            </a:pPr>
            <a:r>
              <a:rPr lang="fr-CA" sz="2000" b="1" dirty="0">
                <a:solidFill>
                  <a:srgbClr val="2C3E50"/>
                </a:solidFill>
                <a:effectLst/>
                <a:latin typeface="+mn-lt"/>
              </a:rPr>
              <a:t>retrait</a:t>
            </a:r>
            <a:r>
              <a:rPr lang="fr-CA" sz="2000" dirty="0">
                <a:solidFill>
                  <a:srgbClr val="2C3E50"/>
                </a:solidFill>
                <a:effectLst/>
                <a:latin typeface="+mn-lt"/>
              </a:rPr>
              <a:t> de certaines questions</a:t>
            </a:r>
          </a:p>
          <a:p>
            <a:pPr lvl="1" fontAlgn="ctr">
              <a:lnSpc>
                <a:spcPct val="100000"/>
              </a:lnSpc>
              <a:spcAft>
                <a:spcPts val="600"/>
              </a:spcAft>
            </a:pPr>
            <a:r>
              <a:rPr lang="fr-CA" sz="2000" dirty="0">
                <a:solidFill>
                  <a:srgbClr val="2C3E50"/>
                </a:solidFill>
                <a:effectLst/>
                <a:latin typeface="+mn-lt"/>
              </a:rPr>
              <a:t>ajout de </a:t>
            </a:r>
            <a:r>
              <a:rPr lang="fr-CA" sz="2000" b="1" dirty="0">
                <a:solidFill>
                  <a:srgbClr val="2C3E50"/>
                </a:solidFill>
                <a:effectLst/>
                <a:latin typeface="+mn-lt"/>
              </a:rPr>
              <a:t>notes explicatives </a:t>
            </a:r>
            <a:r>
              <a:rPr lang="fr-CA" sz="2000" dirty="0">
                <a:solidFill>
                  <a:srgbClr val="2C3E50"/>
                </a:solidFill>
                <a:effectLst/>
                <a:latin typeface="+mn-lt"/>
              </a:rPr>
              <a:t>et d’</a:t>
            </a:r>
            <a:r>
              <a:rPr lang="fr-CA" sz="2000" b="1" dirty="0">
                <a:solidFill>
                  <a:srgbClr val="2C3E50"/>
                </a:solidFill>
                <a:effectLst/>
                <a:latin typeface="+mn-lt"/>
              </a:rPr>
              <a:t>infobulles</a:t>
            </a:r>
          </a:p>
          <a:p>
            <a:pPr lvl="1" fontAlgn="ctr">
              <a:lnSpc>
                <a:spcPct val="100000"/>
              </a:lnSpc>
              <a:spcAft>
                <a:spcPts val="600"/>
              </a:spcAft>
            </a:pPr>
            <a:r>
              <a:rPr lang="fr-CA" sz="2000" b="1" dirty="0">
                <a:solidFill>
                  <a:srgbClr val="2C3E50"/>
                </a:solidFill>
                <a:effectLst/>
                <a:latin typeface="+mn-lt"/>
              </a:rPr>
              <a:t>fusion de questions </a:t>
            </a:r>
            <a:r>
              <a:rPr lang="fr-CA" sz="2000" dirty="0">
                <a:solidFill>
                  <a:srgbClr val="2C3E50"/>
                </a:solidFill>
                <a:effectLst/>
                <a:latin typeface="+mn-lt"/>
              </a:rPr>
              <a:t>pour éviter la double saisie découlant des exigences provinciales et fédérales</a:t>
            </a:r>
          </a:p>
          <a:p>
            <a:pPr lvl="1" fontAlgn="ctr">
              <a:lnSpc>
                <a:spcPct val="100000"/>
              </a:lnSpc>
              <a:spcAft>
                <a:spcPts val="600"/>
              </a:spcAft>
            </a:pPr>
            <a:r>
              <a:rPr lang="fr-CA" sz="2000" dirty="0">
                <a:solidFill>
                  <a:srgbClr val="2C3E50"/>
                </a:solidFill>
                <a:latin typeface="+mn-lt"/>
              </a:rPr>
              <a:t>t</a:t>
            </a:r>
            <a:r>
              <a:rPr lang="fr-CA" sz="2000" dirty="0">
                <a:solidFill>
                  <a:srgbClr val="2C3E50"/>
                </a:solidFill>
                <a:effectLst/>
                <a:latin typeface="+mn-lt"/>
              </a:rPr>
              <a:t>ransmission de renseignements à la CSFV concernant </a:t>
            </a:r>
          </a:p>
          <a:p>
            <a:pPr lvl="2" fontAlgn="ctr">
              <a:lnSpc>
                <a:spcPct val="100000"/>
              </a:lnSpc>
              <a:spcAft>
                <a:spcPts val="600"/>
              </a:spcAft>
            </a:pPr>
            <a:r>
              <a:rPr lang="fr-CA" sz="1800" dirty="0">
                <a:solidFill>
                  <a:srgbClr val="2C3E50"/>
                </a:solidFill>
                <a:effectLst/>
                <a:latin typeface="+mn-lt"/>
              </a:rPr>
              <a:t>les </a:t>
            </a:r>
            <a:r>
              <a:rPr lang="fr-CA" sz="1800" b="1" dirty="0">
                <a:solidFill>
                  <a:srgbClr val="2C3E50"/>
                </a:solidFill>
                <a:effectLst/>
                <a:latin typeface="+mn-lt"/>
              </a:rPr>
              <a:t>AMM non administrées</a:t>
            </a:r>
          </a:p>
          <a:p>
            <a:pPr lvl="2" fontAlgn="ctr">
              <a:spcAft>
                <a:spcPts val="1200"/>
              </a:spcAft>
            </a:pPr>
            <a:r>
              <a:rPr lang="fr-CA" sz="1800" dirty="0">
                <a:solidFill>
                  <a:srgbClr val="2C3E50"/>
                </a:solidFill>
                <a:effectLst/>
                <a:latin typeface="+mn-lt"/>
              </a:rPr>
              <a:t>la </a:t>
            </a:r>
            <a:r>
              <a:rPr lang="fr-CA" sz="1800" b="1" dirty="0">
                <a:solidFill>
                  <a:srgbClr val="2C3E50"/>
                </a:solidFill>
                <a:effectLst/>
                <a:latin typeface="+mn-lt"/>
              </a:rPr>
              <a:t>fourniture d’une médication </a:t>
            </a:r>
            <a:r>
              <a:rPr lang="fr-CA" sz="1800" dirty="0">
                <a:solidFill>
                  <a:srgbClr val="2C3E50"/>
                </a:solidFill>
                <a:effectLst/>
                <a:latin typeface="+mn-lt"/>
              </a:rPr>
              <a:t>par un pharmacien en vue d’une AMM</a:t>
            </a:r>
          </a:p>
        </p:txBody>
      </p:sp>
      <p:pic>
        <p:nvPicPr>
          <p:cNvPr id="2" name="Son enregistré">
            <a:hlinkClick r:id="" action="ppaction://media"/>
            <a:extLst>
              <a:ext uri="{FF2B5EF4-FFF2-40B4-BE49-F238E27FC236}">
                <a16:creationId xmlns:a16="http://schemas.microsoft.com/office/drawing/2014/main" id="{243C3FC7-928C-3758-E6FD-70DB3B0BAA6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0014" y="321276"/>
            <a:ext cx="609600" cy="609600"/>
          </a:xfrm>
          <a:prstGeom prst="rect">
            <a:avLst/>
          </a:prstGeom>
        </p:spPr>
      </p:pic>
      <p:pic>
        <p:nvPicPr>
          <p:cNvPr id="6" name="Graphique 5" descr="Pencil avec un remplissage uni">
            <a:extLst>
              <a:ext uri="{FF2B5EF4-FFF2-40B4-BE49-F238E27FC236}">
                <a16:creationId xmlns:a16="http://schemas.microsoft.com/office/drawing/2014/main" id="{CF87756B-A5C7-08EE-FC8E-ECD11B5C513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2500" y="794656"/>
            <a:ext cx="1464129" cy="1464129"/>
          </a:xfrm>
          <a:prstGeom prst="rect">
            <a:avLst/>
          </a:prstGeom>
        </p:spPr>
      </p:pic>
    </p:spTree>
    <p:extLst>
      <p:ext uri="{BB962C8B-B14F-4D97-AF65-F5344CB8AC3E}">
        <p14:creationId xmlns:p14="http://schemas.microsoft.com/office/powerpoint/2010/main" val="88952214"/>
      </p:ext>
    </p:extLst>
  </p:cSld>
  <p:clrMapOvr>
    <a:masterClrMapping/>
  </p:clrMapOvr>
  <mc:AlternateContent xmlns:mc="http://schemas.openxmlformats.org/markup-compatibility/2006" xmlns:p14="http://schemas.microsoft.com/office/powerpoint/2010/main">
    <mc:Choice Requires="p14">
      <p:transition spd="slow" p14:dur="2000" advTm="49428"/>
    </mc:Choice>
    <mc:Fallback xmlns="">
      <p:transition spd="slow" advTm="4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BE5BB-0563-9505-1C86-5465C3206BB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B1346BE-4EF6-6DF4-4CA3-68FA88DA3C18}"/>
              </a:ext>
            </a:extLst>
          </p:cNvPr>
          <p:cNvSpPr>
            <a:spLocks noGrp="1"/>
          </p:cNvSpPr>
          <p:nvPr>
            <p:ph type="title"/>
            <p:custDataLst>
              <p:tags r:id="rId1"/>
            </p:custDataLst>
          </p:nvPr>
        </p:nvSpPr>
        <p:spPr>
          <a:xfrm>
            <a:off x="-24384" y="203628"/>
            <a:ext cx="754165" cy="6488205"/>
          </a:xfrm>
        </p:spPr>
        <p:txBody>
          <a:bodyPr/>
          <a:lstStyle/>
          <a:p>
            <a:pPr algn="ctr"/>
            <a:r>
              <a:rPr lang="fr-CA" sz="2800" b="1" dirty="0"/>
              <a:t>Précisions</a:t>
            </a:r>
            <a:r>
              <a:rPr lang="fr-CA" sz="2800" dirty="0"/>
              <a:t> pour les </a:t>
            </a:r>
            <a:r>
              <a:rPr lang="fr-CA" sz="2800" b="1" dirty="0"/>
              <a:t>demandes</a:t>
            </a:r>
            <a:r>
              <a:rPr lang="fr-CA" sz="2800" dirty="0"/>
              <a:t> </a:t>
            </a:r>
            <a:r>
              <a:rPr lang="fr-CA" sz="2800" b="1" dirty="0"/>
              <a:t>anticipées </a:t>
            </a:r>
            <a:r>
              <a:rPr lang="fr-CA" sz="2800" dirty="0"/>
              <a:t>(</a:t>
            </a:r>
            <a:r>
              <a:rPr lang="fr-CA" sz="2800" b="1" dirty="0"/>
              <a:t>DAAMM)</a:t>
            </a:r>
            <a:r>
              <a:rPr lang="fr-CA" sz="2800" dirty="0"/>
              <a:t/>
            </a:r>
            <a:br>
              <a:rPr lang="fr-CA" sz="2800" dirty="0"/>
            </a:br>
            <a:r>
              <a:rPr lang="fr-CA" dirty="0"/>
              <a:t/>
            </a:r>
            <a:br>
              <a:rPr lang="fr-CA" dirty="0"/>
            </a:br>
            <a:endParaRPr lang="fr-CA" dirty="0"/>
          </a:p>
        </p:txBody>
      </p:sp>
      <p:sp>
        <p:nvSpPr>
          <p:cNvPr id="5" name="Espace réservé du contenu 4">
            <a:extLst>
              <a:ext uri="{FF2B5EF4-FFF2-40B4-BE49-F238E27FC236}">
                <a16:creationId xmlns:a16="http://schemas.microsoft.com/office/drawing/2014/main" id="{AABAAF2F-5989-3DE8-B32F-0546856D3A72}"/>
              </a:ext>
            </a:extLst>
          </p:cNvPr>
          <p:cNvSpPr>
            <a:spLocks noGrp="1"/>
          </p:cNvSpPr>
          <p:nvPr>
            <p:ph idx="1"/>
            <p:custDataLst>
              <p:tags r:id="rId2"/>
            </p:custDataLst>
          </p:nvPr>
        </p:nvSpPr>
        <p:spPr/>
        <p:txBody>
          <a:bodyPr>
            <a:normAutofit/>
          </a:bodyPr>
          <a:lstStyle/>
          <a:p>
            <a:pPr>
              <a:spcBef>
                <a:spcPts val="1800"/>
              </a:spcBef>
            </a:pPr>
            <a:r>
              <a:rPr lang="fr-CA" sz="2400" dirty="0"/>
              <a:t>Pour les déclarations de l’administration d’une AMM suivant une DAAMM</a:t>
            </a:r>
          </a:p>
          <a:p>
            <a:pPr lvl="1">
              <a:spcBef>
                <a:spcPts val="1200"/>
              </a:spcBef>
            </a:pPr>
            <a:r>
              <a:rPr lang="fr-CA" sz="2000" dirty="0"/>
              <a:t>Les formulaires de déclaration seront adaptés en conséquence dans les prochains mois</a:t>
            </a:r>
          </a:p>
          <a:p>
            <a:pPr lvl="2">
              <a:spcBef>
                <a:spcPts val="1200"/>
              </a:spcBef>
            </a:pPr>
            <a:r>
              <a:rPr lang="fr-CA" sz="1800" dirty="0"/>
              <a:t>Sauf pour les pharmaciens: même formulaire</a:t>
            </a:r>
          </a:p>
          <a:p>
            <a:pPr lvl="1">
              <a:spcBef>
                <a:spcPts val="2400"/>
              </a:spcBef>
            </a:pPr>
            <a:r>
              <a:rPr lang="fr-CA" sz="2000" dirty="0"/>
              <a:t>Dans l’intervalle: </a:t>
            </a:r>
          </a:p>
          <a:p>
            <a:pPr lvl="2">
              <a:spcBef>
                <a:spcPts val="1200"/>
              </a:spcBef>
            </a:pPr>
            <a:r>
              <a:rPr lang="fr-CA" sz="1800" dirty="0"/>
              <a:t>Les médecins et IPS doivent utiliser le formulaire actuel (demande contemporaine) pour déclarer une AMM administrée </a:t>
            </a:r>
          </a:p>
          <a:p>
            <a:pPr lvl="2">
              <a:spcBef>
                <a:spcPts val="1200"/>
              </a:spcBef>
            </a:pPr>
            <a:r>
              <a:rPr lang="fr-CA" sz="1800" dirty="0"/>
              <a:t>Les champs textes disponibles dans le formulaire actuel peuvent être utilisés afin de documenter les éléments qui permettront à la CSFV d’évaluation la conformité avec l’article 29.19</a:t>
            </a:r>
          </a:p>
          <a:p>
            <a:pPr lvl="1">
              <a:spcBef>
                <a:spcPts val="2400"/>
              </a:spcBef>
            </a:pPr>
            <a:r>
              <a:rPr lang="fr-CA" sz="2000" dirty="0"/>
              <a:t>Les déclarations relatives à une DAAMM seront envoyées </a:t>
            </a:r>
            <a:r>
              <a:rPr lang="fr-CA" sz="2000" b="1" dirty="0"/>
              <a:t>uniquement</a:t>
            </a:r>
            <a:r>
              <a:rPr lang="fr-CA" sz="2000" dirty="0"/>
              <a:t> à la </a:t>
            </a:r>
            <a:r>
              <a:rPr lang="fr-CA" sz="2000" b="1" dirty="0"/>
              <a:t>CSFV</a:t>
            </a:r>
            <a:r>
              <a:rPr lang="fr-CA" dirty="0"/>
              <a:t> (autant pour les médecins et IPS que les pharmaciens)</a:t>
            </a:r>
          </a:p>
          <a:p>
            <a:pPr lvl="1">
              <a:spcBef>
                <a:spcPts val="2400"/>
              </a:spcBef>
            </a:pPr>
            <a:r>
              <a:rPr lang="fr-CA" sz="2000" dirty="0"/>
              <a:t>Une question a été ajoutée au formulaire pour indiquer s’il s’agit d’une déclaration en contexte de demande contemporaine ou de DAAMM</a:t>
            </a:r>
          </a:p>
          <a:p>
            <a:pPr marL="914344" lvl="2" indent="0">
              <a:spcBef>
                <a:spcPts val="1200"/>
              </a:spcBef>
              <a:buNone/>
            </a:pPr>
            <a:endParaRPr lang="fr-CA" sz="1800" dirty="0"/>
          </a:p>
          <a:p>
            <a:pPr marL="914344" lvl="2" indent="0">
              <a:spcBef>
                <a:spcPts val="1200"/>
              </a:spcBef>
              <a:buNone/>
            </a:pPr>
            <a:endParaRPr lang="fr-CA" sz="1800" dirty="0"/>
          </a:p>
        </p:txBody>
      </p:sp>
      <p:pic>
        <p:nvPicPr>
          <p:cNvPr id="3" name="Image 2">
            <a:extLst>
              <a:ext uri="{FF2B5EF4-FFF2-40B4-BE49-F238E27FC236}">
                <a16:creationId xmlns:a16="http://schemas.microsoft.com/office/drawing/2014/main" id="{55C090A0-9D65-29AD-DE43-AC5C3A6158C3}"/>
              </a:ext>
            </a:extLst>
          </p:cNvPr>
          <p:cNvPicPr>
            <a:picLocks noChangeAspect="1"/>
          </p:cNvPicPr>
          <p:nvPr>
            <p:custDataLst>
              <p:tags r:id="rId3"/>
            </p:custDataLst>
          </p:nvPr>
        </p:nvPicPr>
        <p:blipFill>
          <a:blip r:embed="rId8"/>
          <a:stretch>
            <a:fillRect/>
          </a:stretch>
        </p:blipFill>
        <p:spPr>
          <a:xfrm>
            <a:off x="1014303" y="5776190"/>
            <a:ext cx="11049000" cy="695325"/>
          </a:xfrm>
          <a:prstGeom prst="rect">
            <a:avLst/>
          </a:prstGeom>
        </p:spPr>
      </p:pic>
      <p:pic>
        <p:nvPicPr>
          <p:cNvPr id="2" name="Son enregistré">
            <a:hlinkClick r:id="" action="ppaction://media"/>
            <a:extLst>
              <a:ext uri="{FF2B5EF4-FFF2-40B4-BE49-F238E27FC236}">
                <a16:creationId xmlns:a16="http://schemas.microsoft.com/office/drawing/2014/main" id="{8B354FCD-D696-0339-20A0-664C8AB0815D}"/>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93978" y="228440"/>
            <a:ext cx="609600" cy="609600"/>
          </a:xfrm>
          <a:prstGeom prst="rect">
            <a:avLst/>
          </a:prstGeom>
        </p:spPr>
      </p:pic>
    </p:spTree>
    <p:extLst>
      <p:ext uri="{BB962C8B-B14F-4D97-AF65-F5344CB8AC3E}">
        <p14:creationId xmlns:p14="http://schemas.microsoft.com/office/powerpoint/2010/main" val="982834826"/>
      </p:ext>
    </p:extLst>
  </p:cSld>
  <p:clrMapOvr>
    <a:masterClrMapping/>
  </p:clrMapOvr>
  <mc:AlternateContent xmlns:mc="http://schemas.openxmlformats.org/markup-compatibility/2006" xmlns:p14="http://schemas.microsoft.com/office/powerpoint/2010/main">
    <mc:Choice Requires="p14">
      <p:transition spd="slow" p14:dur="2000" advTm="90922"/>
    </mc:Choice>
    <mc:Fallback xmlns="">
      <p:transition spd="slow" advTm="9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Document officiel">
  <a:themeElements>
    <a:clrScheme name="MSSS_DGPSP_Modèle_v7">
      <a:dk1>
        <a:sysClr val="windowText" lastClr="000000"/>
      </a:dk1>
      <a:lt1>
        <a:srgbClr val="FFFFFF"/>
      </a:lt1>
      <a:dk2>
        <a:srgbClr val="0E3149"/>
      </a:dk2>
      <a:lt2>
        <a:srgbClr val="E9EDF2"/>
      </a:lt2>
      <a:accent1>
        <a:srgbClr val="4786B1"/>
      </a:accent1>
      <a:accent2>
        <a:srgbClr val="939597"/>
      </a:accent2>
      <a:accent3>
        <a:srgbClr val="579941"/>
      </a:accent3>
      <a:accent4>
        <a:srgbClr val="FBBE00"/>
      </a:accent4>
      <a:accent5>
        <a:srgbClr val="F68B28"/>
      </a:accent5>
      <a:accent6>
        <a:srgbClr val="B12227"/>
      </a:accent6>
      <a:hlink>
        <a:srgbClr val="4786B1"/>
      </a:hlink>
      <a:folHlink>
        <a:srgbClr val="4786B1"/>
      </a:folHlink>
    </a:clrScheme>
    <a:fontScheme name="Personnalisé 1">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7" id="{2C40F1D9-35C9-46E3-89CE-9215312DA4D6}" vid="{F1AAE29C-58FF-4A03-8A0D-D998C615155E}"/>
    </a:ext>
  </a:extLst>
</a:theme>
</file>

<file path=ppt/theme/theme2.xml><?xml version="1.0" encoding="utf-8"?>
<a:theme xmlns:a="http://schemas.openxmlformats.org/drawingml/2006/main" name="Document de travail">
  <a:themeElements>
    <a:clrScheme name="MSSS_DGPSP_Modèle_v7">
      <a:dk1>
        <a:sysClr val="windowText" lastClr="000000"/>
      </a:dk1>
      <a:lt1>
        <a:srgbClr val="FFFFFF"/>
      </a:lt1>
      <a:dk2>
        <a:srgbClr val="0E3149"/>
      </a:dk2>
      <a:lt2>
        <a:srgbClr val="D9E7F0"/>
      </a:lt2>
      <a:accent1>
        <a:srgbClr val="4786B1"/>
      </a:accent1>
      <a:accent2>
        <a:srgbClr val="939597"/>
      </a:accent2>
      <a:accent3>
        <a:srgbClr val="579941"/>
      </a:accent3>
      <a:accent4>
        <a:srgbClr val="FBBE00"/>
      </a:accent4>
      <a:accent5>
        <a:srgbClr val="F68B28"/>
      </a:accent5>
      <a:accent6>
        <a:srgbClr val="B12227"/>
      </a:accent6>
      <a:hlink>
        <a:srgbClr val="4786B1"/>
      </a:hlink>
      <a:folHlink>
        <a:srgbClr val="4786B1"/>
      </a:folHlink>
    </a:clrScheme>
    <a:fontScheme name="Personnalisé 1">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7" id="{2C40F1D9-35C9-46E3-89CE-9215312DA4D6}" vid="{D5DD8BE5-1DF1-446E-9F0B-E0E935F495D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DAE73635F89B49A6FB7BFADEF242BA" ma:contentTypeVersion="8" ma:contentTypeDescription="Create a new document." ma:contentTypeScope="" ma:versionID="72eb94bc7f36254d12a2a66e3b5a45e7">
  <xsd:schema xmlns:xsd="http://www.w3.org/2001/XMLSchema" xmlns:xs="http://www.w3.org/2001/XMLSchema" xmlns:p="http://schemas.microsoft.com/office/2006/metadata/properties" xmlns:ns2="7f471c5c-5ffb-4727-87b4-71c820ad6c92" targetNamespace="http://schemas.microsoft.com/office/2006/metadata/properties" ma:root="true" ma:fieldsID="775daf863b6f26af77627846a8140d57" ns2:_="">
    <xsd:import namespace="7f471c5c-5ffb-4727-87b4-71c820ad6c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471c5c-5ffb-4727-87b4-71c820ad6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522C1A-58D4-41DC-B136-3EE62C388BFC}">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8DAC7FB-BA5C-4F5B-9394-ADCC8BA8CE0D}">
  <ds:schemaRefs>
    <ds:schemaRef ds:uri="http://schemas.microsoft.com/sharepoint/v3/contenttype/forms"/>
  </ds:schemaRefs>
</ds:datastoreItem>
</file>

<file path=customXml/itemProps3.xml><?xml version="1.0" encoding="utf-8"?>
<ds:datastoreItem xmlns:ds="http://schemas.openxmlformats.org/officeDocument/2006/customXml" ds:itemID="{5F76923F-1ED6-45BF-8CA5-BFCDCC398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471c5c-5ffb-4727-87b4-71c820ad6c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MEP formulaire déclaration janvier 2025</Template>
  <TotalTime>2900</TotalTime>
  <Words>3993</Words>
  <Application>Microsoft Office PowerPoint</Application>
  <PresentationFormat>Grand écran</PresentationFormat>
  <Paragraphs>249</Paragraphs>
  <Slides>11</Slides>
  <Notes>11</Notes>
  <HiddenSlides>0</HiddenSlides>
  <MMClips>11</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11</vt:i4>
      </vt:variant>
    </vt:vector>
  </HeadingPairs>
  <TitlesOfParts>
    <vt:vector size="26" baseType="lpstr">
      <vt:lpstr>MS Gothic</vt:lpstr>
      <vt:lpstr>Aptos Display</vt:lpstr>
      <vt:lpstr>Arial</vt:lpstr>
      <vt:lpstr>Calibri</vt:lpstr>
      <vt:lpstr>Noto Sans</vt:lpstr>
      <vt:lpstr>Open Sans</vt:lpstr>
      <vt:lpstr>Open Sans</vt:lpstr>
      <vt:lpstr>Quebec Light</vt:lpstr>
      <vt:lpstr>Roboto</vt:lpstr>
      <vt:lpstr>Roboto Light</vt:lpstr>
      <vt:lpstr>Roboto Medium</vt:lpstr>
      <vt:lpstr>Tahoma</vt:lpstr>
      <vt:lpstr>Times New Roman</vt:lpstr>
      <vt:lpstr>Document officiel</vt:lpstr>
      <vt:lpstr>Document de travail</vt:lpstr>
      <vt:lpstr>Formulaires de déclaration</vt:lpstr>
      <vt:lpstr>Qui doit déclarer et quand ?</vt:lpstr>
      <vt:lpstr>Déclaration par le professionnel compétent et le pharmacien</vt:lpstr>
      <vt:lpstr>Destinataires et objectifs (Demande contemporaine)</vt:lpstr>
      <vt:lpstr>AMM non administrées</vt:lpstr>
      <vt:lpstr>Un seul formulaire pour répondre aux deux lois</vt:lpstr>
      <vt:lpstr>Changements récents au formulaire (Demande contemporaine)</vt:lpstr>
      <vt:lpstr>     Changements récents aux formulaires  En contexte de demande contemporaine   </vt:lpstr>
      <vt:lpstr>Précisions pour les demandes anticipées (DAAMM)  </vt:lpstr>
      <vt:lpstr>Accès au formulaire et  ressources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Formulaire de déclaration</dc:title>
  <dc:creator>Claudie Morin (MSSS)</dc:creator>
  <cp:lastModifiedBy>Ibtisseme Bouloudene</cp:lastModifiedBy>
  <cp:revision>8</cp:revision>
  <dcterms:created xsi:type="dcterms:W3CDTF">2024-11-28T15:04:56Z</dcterms:created>
  <dcterms:modified xsi:type="dcterms:W3CDTF">2025-02-24T15:35:48Z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0x010100C4DAE73635F89B49A6FB7BFADEF242BA</vt:lpwstr>
  </property>
  <property fmtid="{D5CDD505-2E9C-101B-9397-08002B2CF9AE}" pid="3" name="MSIP_Label_6a7d8d5d-78e2-4a62-9fcd-016eb5e4c57c_Enabled">
    <vt:lpwstr>true</vt:lpwstr>
  </property>
  <property fmtid="{D5CDD505-2E9C-101B-9397-08002B2CF9AE}" pid="4" name="MSIP_Label_6a7d8d5d-78e2-4a62-9fcd-016eb5e4c57c_SetDate">
    <vt:lpwstr>2022-06-20T18:40:07Z</vt:lpwstr>
  </property>
  <property fmtid="{D5CDD505-2E9C-101B-9397-08002B2CF9AE}" pid="5" name="MSIP_Label_6a7d8d5d-78e2-4a62-9fcd-016eb5e4c57c_Method">
    <vt:lpwstr>Standard</vt:lpwstr>
  </property>
  <property fmtid="{D5CDD505-2E9C-101B-9397-08002B2CF9AE}" pid="6" name="MSIP_Label_6a7d8d5d-78e2-4a62-9fcd-016eb5e4c57c_Name">
    <vt:lpwstr>Général</vt:lpwstr>
  </property>
  <property fmtid="{D5CDD505-2E9C-101B-9397-08002B2CF9AE}" pid="7" name="MSIP_Label_6a7d8d5d-78e2-4a62-9fcd-016eb5e4c57c_SiteId">
    <vt:lpwstr>06e1fe28-5f8b-4075-bf6c-ae24be1a7992</vt:lpwstr>
  </property>
  <property fmtid="{D5CDD505-2E9C-101B-9397-08002B2CF9AE}" pid="8" name="MSIP_Label_6a7d8d5d-78e2-4a62-9fcd-016eb5e4c57c_ActionId">
    <vt:lpwstr>c77812a0-5667-4b1d-90e7-ef5794452587</vt:lpwstr>
  </property>
  <property fmtid="{D5CDD505-2E9C-101B-9397-08002B2CF9AE}" pid="9" name="MSIP_Label_6a7d8d5d-78e2-4a62-9fcd-016eb5e4c57c_ContentBits">
    <vt:lpwstr>0</vt:lpwstr>
  </property>
  <property fmtid="{D5CDD505-2E9C-101B-9397-08002B2CF9AE}" pid="10" name="MediaServiceImageTags">
    <vt:lpwstr/>
  </property>
</Properties>
</file>