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8" r:id="rId2"/>
    <p:sldId id="279" r:id="rId3"/>
    <p:sldId id="319" r:id="rId4"/>
    <p:sldId id="301" r:id="rId5"/>
    <p:sldId id="328" r:id="rId6"/>
    <p:sldId id="335" r:id="rId7"/>
    <p:sldId id="311" r:id="rId8"/>
    <p:sldId id="337" r:id="rId9"/>
    <p:sldId id="343" r:id="rId10"/>
    <p:sldId id="338" r:id="rId11"/>
    <p:sldId id="339" r:id="rId12"/>
    <p:sldId id="340" r:id="rId13"/>
    <p:sldId id="341" r:id="rId14"/>
    <p:sldId id="342" r:id="rId15"/>
    <p:sldId id="314" r:id="rId16"/>
    <p:sldId id="316" r:id="rId17"/>
    <p:sldId id="345" r:id="rId18"/>
    <p:sldId id="332" r:id="rId19"/>
    <p:sldId id="331" r:id="rId20"/>
    <p:sldId id="344" r:id="rId21"/>
    <p:sldId id="329" r:id="rId22"/>
    <p:sldId id="347" r:id="rId23"/>
    <p:sldId id="330" r:id="rId24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8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951D"/>
    <a:srgbClr val="6CC54A"/>
    <a:srgbClr val="FF5C39"/>
    <a:srgbClr val="4F81BD"/>
    <a:srgbClr val="FFBF3F"/>
    <a:srgbClr val="6BBBAE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CB2ADE-D05F-8791-1931-E45BFCBBFE50}" v="22" dt="2025-05-09T17:14:32.515"/>
    <p1510:client id="{46BC6894-404E-37A0-2C10-1370E0FB4ED6}" v="18" dt="2025-05-09T17:25:15.531"/>
    <p1510:client id="{5B7D6D01-F74F-974D-C598-E3BAFCE35E32}" v="3483" dt="2025-05-09T17:11:23.106"/>
    <p1510:client id="{CF288901-5915-5A70-F82A-B90AE7FF3E8B}" v="1" dt="2025-05-09T17:14:51.6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3072"/>
        <p:guide pos="4876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00B6D-419F-4D7E-8D64-04FE04B76683}" type="datetimeFigureOut">
              <a:rPr lang="fr-CA" smtClean="0"/>
              <a:t>2025-05-09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99FA0-DE72-434B-B6A6-B0BA58C741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9843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AE42-9586-45E9-ACA8-09010DA965B5}" type="datetimeFigureOut">
              <a:rPr lang="fr-CA" smtClean="0"/>
              <a:t>2025-05-09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345F6E8-4435-4009-8CFD-D3081C6A7E7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9145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AE42-9586-45E9-ACA8-09010DA965B5}" type="datetimeFigureOut">
              <a:rPr lang="fr-CA" smtClean="0"/>
              <a:t>2025-05-09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345F6E8-4435-4009-8CFD-D3081C6A7E7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0857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AE42-9586-45E9-ACA8-09010DA965B5}" type="datetimeFigureOut">
              <a:rPr lang="fr-CA" smtClean="0"/>
              <a:t>2025-05-09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345F6E8-4435-4009-8CFD-D3081C6A7E7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2870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AE42-9586-45E9-ACA8-09010DA965B5}" type="datetimeFigureOut">
              <a:rPr lang="fr-CA" smtClean="0"/>
              <a:t>2025-05-09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345F6E8-4435-4009-8CFD-D3081C6A7E7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4648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AE42-9586-45E9-ACA8-09010DA965B5}" type="datetimeFigureOut">
              <a:rPr lang="fr-CA" smtClean="0"/>
              <a:t>2025-05-09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345F6E8-4435-4009-8CFD-D3081C6A7E7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8438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AE42-9586-45E9-ACA8-09010DA965B5}" type="datetimeFigureOut">
              <a:rPr lang="fr-CA" smtClean="0"/>
              <a:t>2025-05-09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345F6E8-4435-4009-8CFD-D3081C6A7E7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5896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AE42-9586-45E9-ACA8-09010DA965B5}" type="datetimeFigureOut">
              <a:rPr lang="fr-CA" smtClean="0"/>
              <a:t>2025-05-09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345F6E8-4435-4009-8CFD-D3081C6A7E7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9871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AE42-9586-45E9-ACA8-09010DA965B5}" type="datetimeFigureOut">
              <a:rPr lang="fr-CA" smtClean="0"/>
              <a:t>2025-05-09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345F6E8-4435-4009-8CFD-D3081C6A7E7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3354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AE42-9586-45E9-ACA8-09010DA965B5}" type="datetimeFigureOut">
              <a:rPr lang="fr-CA" smtClean="0"/>
              <a:t>2025-05-09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345F6E8-4435-4009-8CFD-D3081C6A7E7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724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AE42-9586-45E9-ACA8-09010DA965B5}" type="datetimeFigureOut">
              <a:rPr lang="fr-CA" smtClean="0"/>
              <a:t>2025-05-09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345F6E8-4435-4009-8CFD-D3081C6A7E7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1853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AE42-9586-45E9-ACA8-09010DA965B5}" type="datetimeFigureOut">
              <a:rPr lang="fr-CA" smtClean="0"/>
              <a:t>2025-05-09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345F6E8-4435-4009-8CFD-D3081C6A7E7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0598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FAE42-9586-45E9-ACA8-09010DA965B5}" type="datetimeFigureOut">
              <a:rPr lang="fr-CA" smtClean="0"/>
              <a:t>2025-05-09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64" t="15101" r="10270" b="15889"/>
          <a:stretch/>
        </p:blipFill>
        <p:spPr>
          <a:xfrm>
            <a:off x="7740352" y="4660800"/>
            <a:ext cx="977143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24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pesquebec.org/system/files/2025-03/20250321_recommandations_parcours_soins_pharmaceutique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20538"/>
            <a:ext cx="9144000" cy="5164038"/>
          </a:xfrm>
          <a:prstGeom prst="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Placeholder 21" descr="Woman on tablet ">
            <a:extLst>
              <a:ext uri="{FF2B5EF4-FFF2-40B4-BE49-F238E27FC236}">
                <a16:creationId xmlns:a16="http://schemas.microsoft.com/office/drawing/2014/main" id="{DB20DB88-CBCC-9A4A-BA0A-4807E1B8E80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duotone>
              <a:prstClr val="black"/>
              <a:schemeClr val="accent3">
                <a:tint val="45000"/>
                <a:satMod val="400000"/>
              </a:schemeClr>
            </a:duotone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632" t="2538" r="4632" b="6213"/>
          <a:stretch/>
        </p:blipFill>
        <p:spPr>
          <a:xfrm>
            <a:off x="-12804" y="-20538"/>
            <a:ext cx="9150455" cy="5178514"/>
          </a:xfrm>
          <a:prstGeom prst="rect">
            <a:avLst/>
          </a:prstGeom>
        </p:spPr>
      </p:pic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348362CB-F41D-164B-BAC7-F91A6E68A2AC}"/>
              </a:ext>
            </a:extLst>
          </p:cNvPr>
          <p:cNvSpPr txBox="1">
            <a:spLocks/>
          </p:cNvSpPr>
          <p:nvPr/>
        </p:nvSpPr>
        <p:spPr>
          <a:xfrm>
            <a:off x="5806308" y="807702"/>
            <a:ext cx="4179375" cy="35646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kumimoji="0" lang="fr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Comité </a:t>
            </a:r>
            <a:r>
              <a:rPr lang="fr-CA" sz="1800">
                <a:solidFill>
                  <a:prstClr val="white"/>
                </a:solidFill>
                <a:latin typeface="Calibri"/>
              </a:rPr>
              <a:t>territorial des</a:t>
            </a:r>
            <a:r>
              <a:rPr kumimoji="0" lang="fr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services pharmaceutiques de Montréal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fr-CA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7" name="Titre 6"/>
          <p:cNvSpPr>
            <a:spLocks noGrp="1"/>
          </p:cNvSpPr>
          <p:nvPr>
            <p:ph type="ctrTitle"/>
          </p:nvPr>
        </p:nvSpPr>
        <p:spPr>
          <a:xfrm>
            <a:off x="477910" y="3102578"/>
            <a:ext cx="5436922" cy="1102519"/>
          </a:xfrm>
        </p:spPr>
        <p:txBody>
          <a:bodyPr>
            <a:noAutofit/>
          </a:bodyPr>
          <a:lstStyle/>
          <a:p>
            <a:pPr algn="l"/>
            <a:r>
              <a:rPr lang="fr-CA" sz="3600" b="1">
                <a:solidFill>
                  <a:schemeClr val="bg2"/>
                </a:solidFill>
              </a:rPr>
              <a:t>CTSP MONTREAL – </a:t>
            </a:r>
            <a:br>
              <a:rPr lang="fr-CA" sz="3600" b="1">
                <a:solidFill>
                  <a:schemeClr val="bg2"/>
                </a:solidFill>
              </a:rPr>
            </a:br>
            <a:r>
              <a:rPr lang="fr-CA" sz="3600" b="1">
                <a:solidFill>
                  <a:schemeClr val="bg2"/>
                </a:solidFill>
              </a:rPr>
              <a:t>AU</a:t>
            </a:r>
            <a:r>
              <a:rPr lang="fr-CA" sz="3600" b="1"/>
              <a:t> </a:t>
            </a:r>
            <a:r>
              <a:rPr lang="fr-CA" sz="36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CŒUR </a:t>
            </a:r>
            <a:r>
              <a:rPr lang="fr-CA" sz="3600" b="1">
                <a:solidFill>
                  <a:schemeClr val="bg2"/>
                </a:solidFill>
              </a:rPr>
              <a:t>DE LA PRATIQUE</a:t>
            </a:r>
            <a:br>
              <a:rPr lang="fr-CA" sz="3600" b="1"/>
            </a:br>
            <a:r>
              <a:rPr lang="fr-CA" sz="3600" b="1">
                <a:solidFill>
                  <a:schemeClr val="accent6">
                    <a:lumMod val="60000"/>
                    <a:lumOff val="40000"/>
                  </a:schemeClr>
                </a:solidFill>
              </a:rPr>
              <a:t>RÉALISATIONS</a:t>
            </a:r>
            <a:br>
              <a:rPr lang="fr-CA" sz="3600" b="1"/>
            </a:br>
            <a:r>
              <a:rPr lang="fr-CA" sz="3600" b="1">
                <a:solidFill>
                  <a:schemeClr val="accent6">
                    <a:lumMod val="60000"/>
                    <a:lumOff val="40000"/>
                  </a:schemeClr>
                </a:solidFill>
              </a:rPr>
              <a:t>2024-2025</a:t>
            </a:r>
            <a:endParaRPr lang="fr-CA" sz="3600" b="1">
              <a:solidFill>
                <a:schemeClr val="accent6">
                  <a:lumMod val="60000"/>
                  <a:lumOff val="40000"/>
                </a:schemeClr>
              </a:solidFill>
              <a:cs typeface="Calibri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5921881" y="1639739"/>
            <a:ext cx="281154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872" y="123478"/>
            <a:ext cx="3038475" cy="6858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2" t="29151" r="1851" b="28938"/>
          <a:stretch/>
        </p:blipFill>
        <p:spPr>
          <a:xfrm>
            <a:off x="6876256" y="4518952"/>
            <a:ext cx="2034583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613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648B58-4695-7B64-E2B0-6FAB958A51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55A161-6957-CDC6-17F7-E56AF93D1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CA" b="1">
                <a:solidFill>
                  <a:schemeClr val="accent4"/>
                </a:solidFill>
              </a:rPr>
              <a:t>Accès aux soins</a:t>
            </a:r>
            <a:endParaRPr lang="en-US">
              <a:solidFill>
                <a:schemeClr val="accent4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19919A-F1A8-162C-95F1-CD935FD8B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3598"/>
            <a:ext cx="8229600" cy="35283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fr-CA" b="1">
                <a:latin typeface="Calibri"/>
                <a:ea typeface="Calibri"/>
                <a:cs typeface="Times New Roman"/>
              </a:rPr>
              <a:t>ATIVAD</a:t>
            </a:r>
            <a:endParaRPr lang="en-US">
              <a:ea typeface="Calibri"/>
              <a:cs typeface="Calibri"/>
            </a:endParaRPr>
          </a:p>
          <a:p>
            <a:pPr marL="457200" indent="-457200">
              <a:spcBef>
                <a:spcPts val="1200"/>
              </a:spcBef>
            </a:pPr>
            <a:r>
              <a:rPr lang="fr-CA">
                <a:latin typeface="Calibri"/>
                <a:ea typeface="Calibri"/>
                <a:cs typeface="Times New Roman"/>
              </a:rPr>
              <a:t>Très grosse réalisation en 2025</a:t>
            </a:r>
            <a:endParaRPr lang="fr-CA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</a:pPr>
            <a:r>
              <a:rPr lang="fr-CA">
                <a:latin typeface="Calibri"/>
                <a:ea typeface="Calibri"/>
                <a:cs typeface="Times New Roman"/>
              </a:rPr>
              <a:t>Dossier terminé</a:t>
            </a:r>
            <a:endParaRPr lang="fr-CA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</a:pPr>
            <a:r>
              <a:rPr lang="fr-CA">
                <a:latin typeface="Calibri"/>
                <a:ea typeface="Calibri"/>
                <a:cs typeface="Times New Roman"/>
              </a:rPr>
              <a:t>Accord avec l'OPQ et l'AQPP sur notre façon de diffuser l'information</a:t>
            </a:r>
            <a:endParaRPr lang="fr-CA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0" lvl="1" indent="-457200">
              <a:spcBef>
                <a:spcPts val="1200"/>
              </a:spcBef>
              <a:buFont typeface="Courier New" panose="020B0604020202020204" pitchFamily="34" charset="0"/>
              <a:buChar char="o"/>
            </a:pPr>
            <a:endParaRPr lang="fr-CA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fr-CA" b="1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buFont typeface="Arial"/>
              <a:buChar char="•"/>
            </a:pPr>
            <a:endParaRPr lang="fr-CA" sz="10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708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98FC31E-2F56-7726-1806-E5E5E2B961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484AA1C-C661-BBE3-366C-0825A70E5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9068" y="376238"/>
            <a:ext cx="3296505" cy="1287191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fr-CA" sz="4200" b="1"/>
              <a:t>ATIVAD (suite)</a:t>
            </a:r>
            <a:endParaRPr lang="fr-CA" sz="4200" b="1">
              <a:ea typeface="Calibri"/>
              <a:cs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334933" cy="51435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diagram of a pharmacy&#10;&#10;AI-generated content may be incorrect.">
            <a:extLst>
              <a:ext uri="{FF2B5EF4-FFF2-40B4-BE49-F238E27FC236}">
                <a16:creationId xmlns:a16="http://schemas.microsoft.com/office/drawing/2014/main" id="{954506CB-9449-FA02-FDDC-BE243D828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185" y="224631"/>
            <a:ext cx="3614562" cy="4694238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0BC073-B5B3-E6DC-0A4C-414593CE3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437" y="1984441"/>
            <a:ext cx="3326041" cy="27828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fr-CA" sz="1500">
                <a:solidFill>
                  <a:schemeClr val="tx1">
                    <a:alpha val="80000"/>
                  </a:schemeClr>
                </a:solidFill>
                <a:latin typeface="Calibri"/>
                <a:ea typeface="Calibri"/>
                <a:cs typeface="Times New Roman"/>
              </a:rPr>
              <a:t>Arbre décisionnel conçue et rédigée conjointement avec les partenaires impliquées</a:t>
            </a:r>
            <a:endParaRPr lang="en-US" sz="1500">
              <a:solidFill>
                <a:schemeClr val="tx1">
                  <a:alpha val="80000"/>
                </a:schemeClr>
              </a:solidFill>
              <a:ea typeface="Calibri"/>
              <a:cs typeface="Calibri"/>
            </a:endParaRPr>
          </a:p>
          <a:p>
            <a:pPr marL="285750" indent="-285750">
              <a:spcBef>
                <a:spcPts val="1200"/>
              </a:spcBef>
            </a:pPr>
            <a:r>
              <a:rPr lang="fr-CA" sz="1500">
                <a:solidFill>
                  <a:schemeClr val="tx1">
                    <a:alpha val="80000"/>
                  </a:schemeClr>
                </a:solidFill>
                <a:latin typeface="Calibri"/>
                <a:ea typeface="Calibri"/>
                <a:cs typeface="Times New Roman"/>
              </a:rPr>
              <a:t>Pharmaciens d'établissement</a:t>
            </a:r>
            <a:endParaRPr lang="fr-CA" sz="1500">
              <a:solidFill>
                <a:schemeClr val="tx1">
                  <a:alpha val="8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1200"/>
              </a:spcBef>
            </a:pPr>
            <a:r>
              <a:rPr lang="fr-CA" sz="1500">
                <a:solidFill>
                  <a:schemeClr val="tx1">
                    <a:alpha val="80000"/>
                  </a:schemeClr>
                </a:solidFill>
                <a:latin typeface="Calibri"/>
                <a:ea typeface="Calibri"/>
                <a:cs typeface="Times New Roman"/>
              </a:rPr>
              <a:t>Infirmières</a:t>
            </a:r>
            <a:endParaRPr lang="fr-CA" sz="1500">
              <a:solidFill>
                <a:schemeClr val="tx1">
                  <a:alpha val="8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1200"/>
              </a:spcBef>
            </a:pPr>
            <a:r>
              <a:rPr lang="fr-CA" sz="1500">
                <a:solidFill>
                  <a:schemeClr val="tx1">
                    <a:alpha val="80000"/>
                  </a:schemeClr>
                </a:solidFill>
                <a:latin typeface="Calibri"/>
                <a:ea typeface="Calibri"/>
                <a:cs typeface="Times New Roman"/>
              </a:rPr>
              <a:t>Médecins</a:t>
            </a:r>
          </a:p>
          <a:p>
            <a:pPr marL="285750" indent="-285750">
              <a:spcBef>
                <a:spcPts val="1200"/>
              </a:spcBef>
            </a:pPr>
            <a:r>
              <a:rPr lang="fr-CA" sz="1500">
                <a:solidFill>
                  <a:schemeClr val="tx1">
                    <a:alpha val="80000"/>
                  </a:schemeClr>
                </a:solidFill>
                <a:latin typeface="Calibri"/>
                <a:ea typeface="Calibri"/>
                <a:cs typeface="Times New Roman"/>
              </a:rPr>
              <a:t>Pharmacies préparatrices</a:t>
            </a:r>
            <a:endParaRPr lang="fr-CA" sz="1500">
              <a:solidFill>
                <a:schemeClr val="tx1">
                  <a:alpha val="8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1200"/>
              </a:spcBef>
            </a:pPr>
            <a:r>
              <a:rPr lang="fr-CA" sz="1500">
                <a:solidFill>
                  <a:schemeClr val="tx1">
                    <a:alpha val="80000"/>
                  </a:schemeClr>
                </a:solidFill>
                <a:latin typeface="Calibri"/>
                <a:ea typeface="Calibri"/>
                <a:cs typeface="Times New Roman"/>
              </a:rPr>
              <a:t>Pharmacies communautaires</a:t>
            </a:r>
            <a:endParaRPr lang="fr-CA" sz="1500">
              <a:solidFill>
                <a:schemeClr val="tx1">
                  <a:alpha val="8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fr-CA" sz="1500" b="1">
              <a:solidFill>
                <a:srgbClr val="000000">
                  <a:alpha val="8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0" lvl="1" indent="-457200">
              <a:spcBef>
                <a:spcPts val="1200"/>
              </a:spcBef>
              <a:buFont typeface="Courier New" panose="020B0604020202020204" pitchFamily="34" charset="0"/>
              <a:buChar char="o"/>
            </a:pPr>
            <a:endParaRPr lang="fr-CA" sz="1500">
              <a:solidFill>
                <a:srgbClr val="000000">
                  <a:alpha val="8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fr-CA" sz="1500" b="1">
              <a:solidFill>
                <a:srgbClr val="000000">
                  <a:alpha val="8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buFont typeface="Arial"/>
              <a:buChar char="•"/>
            </a:pPr>
            <a:endParaRPr lang="fr-CA" sz="1500">
              <a:solidFill>
                <a:srgbClr val="000000">
                  <a:alpha val="8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9621" y="2707795"/>
            <a:ext cx="0" cy="2429046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292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B58E04-5FBE-9C0C-AFAE-93FF8241F7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DCEE77-C1D6-3100-FD01-1EA03797C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CA" b="1">
                <a:solidFill>
                  <a:schemeClr val="accent1"/>
                </a:solidFill>
              </a:rPr>
              <a:t>Représentation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6E2B3B-ACF5-11C6-3296-63C99BBA8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3598"/>
            <a:ext cx="8229600" cy="35283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CA" sz="2400" b="1">
                <a:latin typeface="Calibri"/>
                <a:ea typeface="Calibri"/>
                <a:cs typeface="Calibri"/>
              </a:rPr>
              <a:t>Collaboration Université de Montréal</a:t>
            </a:r>
            <a:endParaRPr lang="en-US" sz="2400"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pPr marL="457200" indent="-457200">
              <a:buFont typeface="Arial"/>
            </a:pPr>
            <a:r>
              <a:rPr lang="fr-CA" sz="2400">
                <a:latin typeface="Calibri"/>
                <a:ea typeface="Calibri"/>
                <a:cs typeface="Calibri"/>
              </a:rPr>
              <a:t>Stagiaire automne 2024</a:t>
            </a:r>
            <a:endParaRPr lang="fr-CA" sz="2400"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pPr marL="457200" indent="-457200">
              <a:buFont typeface="Arial"/>
            </a:pPr>
            <a:r>
              <a:rPr lang="fr-CA" sz="2400">
                <a:latin typeface="Calibri"/>
                <a:ea typeface="Calibri"/>
                <a:cs typeface="Calibri"/>
              </a:rPr>
              <a:t>Milieu de stage pour stage STOP</a:t>
            </a:r>
            <a:endParaRPr lang="fr-CA"/>
          </a:p>
          <a:p>
            <a:pPr marL="0" indent="0">
              <a:buNone/>
            </a:pPr>
            <a:r>
              <a:rPr lang="fr-CA" sz="2400" b="1">
                <a:latin typeface="Calibri"/>
                <a:ea typeface="Calibri"/>
                <a:cs typeface="Calibri"/>
              </a:rPr>
              <a:t>Unité de recherche en pratique pharmaceutique (Jean-François Bussières) </a:t>
            </a:r>
            <a:endParaRPr lang="fr-CA" sz="2400" b="1"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pPr marL="457200" indent="-457200"/>
            <a:r>
              <a:rPr lang="fr-CA" sz="2400">
                <a:latin typeface="Calibri"/>
                <a:ea typeface="Calibri"/>
                <a:cs typeface="Calibri"/>
              </a:rPr>
              <a:t>Participation à la rédaction d'une affiche présentant les CRSP pour le milieu de la pharmacie en France</a:t>
            </a:r>
          </a:p>
          <a:p>
            <a:pPr marL="0" indent="0">
              <a:spcBef>
                <a:spcPts val="1200"/>
              </a:spcBef>
              <a:buNone/>
            </a:pPr>
            <a:endParaRPr lang="fr-CA" b="1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buFont typeface="Arial"/>
              <a:buChar char="•"/>
            </a:pPr>
            <a:endParaRPr lang="fr-CA" sz="10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865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8AF211-E08E-AFA2-6F7A-806FACC71C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1ACBE0-5045-105C-368A-747319B4E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CA" b="1">
                <a:solidFill>
                  <a:schemeClr val="accent1"/>
                </a:solidFill>
              </a:rPr>
              <a:t>Représentation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64FF49-D2E8-6B7D-5765-03D2E2D54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3598"/>
            <a:ext cx="8229600" cy="35283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CA" sz="2400" b="1">
                <a:latin typeface="Calibri"/>
                <a:ea typeface="Calibri"/>
                <a:cs typeface="Calibri"/>
              </a:rPr>
              <a:t>AQPP</a:t>
            </a:r>
            <a:endParaRPr lang="en-US" sz="2400"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pPr marL="457200" indent="-457200">
              <a:buFont typeface="Arial"/>
            </a:pPr>
            <a:r>
              <a:rPr lang="fr-CA" sz="2400">
                <a:latin typeface="Calibri"/>
                <a:ea typeface="Calibri"/>
                <a:cs typeface="Calibri"/>
              </a:rPr>
              <a:t>ATIVAD, cartographie, diffusion d'information générale</a:t>
            </a:r>
            <a:endParaRPr lang="fr-CA" sz="2400"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r>
              <a:rPr lang="fr-CA" sz="2400" b="1">
                <a:ea typeface="Calibri"/>
                <a:cs typeface="Calibri"/>
              </a:rPr>
              <a:t>OPQ</a:t>
            </a:r>
          </a:p>
          <a:p>
            <a:pPr marL="457200" indent="-457200"/>
            <a:r>
              <a:rPr lang="fr-CA" sz="2400">
                <a:latin typeface="Calibri"/>
                <a:ea typeface="Calibri"/>
                <a:cs typeface="Calibri"/>
              </a:rPr>
              <a:t>ATIVAD, PL15, PL67</a:t>
            </a:r>
          </a:p>
          <a:p>
            <a:pPr marL="0" indent="0">
              <a:buNone/>
            </a:pPr>
            <a:r>
              <a:rPr lang="fr-CA" sz="2400">
                <a:latin typeface="Calibri"/>
                <a:ea typeface="Calibri"/>
                <a:cs typeface="Calibri"/>
              </a:rPr>
              <a:t>Unité de recherche en pratique pharmaceutique (Jean-François Bussières) </a:t>
            </a:r>
            <a:endParaRPr lang="fr-CA" sz="2400"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pPr marL="457200" indent="-457200"/>
            <a:r>
              <a:rPr lang="fr-CA" sz="2400">
                <a:latin typeface="Calibri"/>
                <a:ea typeface="Calibri"/>
                <a:cs typeface="Calibri"/>
              </a:rPr>
              <a:t>Participation à la rédaction d'une affiche présentant les CRSP pour le milieu de la pharmacie en France</a:t>
            </a:r>
          </a:p>
          <a:p>
            <a:pPr marL="0" indent="0">
              <a:spcBef>
                <a:spcPts val="1200"/>
              </a:spcBef>
              <a:buNone/>
            </a:pPr>
            <a:endParaRPr lang="fr-CA" b="1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buFont typeface="Arial"/>
              <a:buChar char="•"/>
            </a:pPr>
            <a:endParaRPr lang="fr-CA" sz="10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676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B2B44-7FF0-BA7D-09FB-C00B1D9DF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err="1">
                <a:solidFill>
                  <a:srgbClr val="4F81BD"/>
                </a:solidFill>
                <a:ea typeface="Calibri"/>
                <a:cs typeface="Calibri"/>
              </a:rPr>
              <a:t>Représentation</a:t>
            </a:r>
            <a:endParaRPr lang="en-US" err="1">
              <a:ea typeface="Calibri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6BCFC-5D47-6242-3328-DEB5E7EB1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fr-CA" sz="2800" b="1">
                <a:ea typeface="Calibri"/>
                <a:cs typeface="Calibri"/>
              </a:rPr>
              <a:t>Collaboration CTSP – DTMF</a:t>
            </a:r>
            <a:endParaRPr lang="en-US" sz="2800">
              <a:ea typeface="Calibri"/>
              <a:cs typeface="Calibri"/>
            </a:endParaRPr>
          </a:p>
          <a:p>
            <a:pPr marL="457200" indent="-457200"/>
            <a:r>
              <a:rPr lang="fr-CA" sz="2800">
                <a:ea typeface="Calibri"/>
                <a:cs typeface="Calibri"/>
              </a:rPr>
              <a:t>Communication régulière et en continue</a:t>
            </a:r>
            <a:endParaRPr lang="en-US" sz="2800">
              <a:ea typeface="Calibri"/>
              <a:cs typeface="Calibri"/>
            </a:endParaRPr>
          </a:p>
          <a:p>
            <a:pPr marL="457200" indent="-457200"/>
            <a:r>
              <a:rPr lang="fr-CA" sz="2800">
                <a:ea typeface="Calibri"/>
                <a:cs typeface="Calibri"/>
              </a:rPr>
              <a:t>Participation active de Dre Nathalie Zan au CTSP et projets à venir</a:t>
            </a:r>
          </a:p>
          <a:p>
            <a:pPr marL="457200" indent="-457200"/>
            <a:r>
              <a:rPr lang="fr-CA" sz="2600">
                <a:ea typeface="Calibri"/>
                <a:cs typeface="Calibri"/>
              </a:rPr>
              <a:t>Création d'un groupe de travail composé de membre de la DRMG et du CTSP pour évaluer la faisabilité de réserver des plages horaires </a:t>
            </a:r>
            <a:r>
              <a:rPr lang="fr-CA" sz="2600" u="sng">
                <a:ea typeface="Calibri"/>
                <a:cs typeface="Calibri"/>
              </a:rPr>
              <a:t>en pharmacie</a:t>
            </a:r>
            <a:r>
              <a:rPr lang="fr-CA" sz="2600">
                <a:ea typeface="Calibri"/>
                <a:cs typeface="Calibri"/>
              </a:rPr>
              <a:t> pour les patients référés par les GAP -&gt; </a:t>
            </a:r>
            <a:r>
              <a:rPr lang="fr-CA" sz="2600" b="1">
                <a:solidFill>
                  <a:srgbClr val="F8951D"/>
                </a:solidFill>
                <a:ea typeface="Calibri"/>
                <a:cs typeface="Calibri"/>
              </a:rPr>
              <a:t>a été suspendu temporairement. Reprise des travaux à venir</a:t>
            </a:r>
            <a:r>
              <a:rPr lang="fr-CA" sz="2600">
                <a:solidFill>
                  <a:srgbClr val="F8951D"/>
                </a:solidFill>
                <a:ea typeface="Calibri"/>
                <a:cs typeface="Calibri"/>
              </a:rPr>
              <a:t>.</a:t>
            </a:r>
            <a:endParaRPr lang="en-US">
              <a:solidFill>
                <a:srgbClr val="F8951D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3403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CA" b="1">
                <a:solidFill>
                  <a:schemeClr val="accent5">
                    <a:lumMod val="75000"/>
                  </a:schemeClr>
                </a:solidFill>
              </a:rPr>
              <a:t>Communications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1024" y="976679"/>
            <a:ext cx="8229600" cy="380053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85750" indent="-285750"/>
            <a:r>
              <a:rPr lang="fr-CA" sz="2200"/>
              <a:t>Infolettres été et automne 2024</a:t>
            </a:r>
            <a:endParaRPr lang="fr-CA" sz="2200"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r>
              <a:rPr lang="fr-CA" sz="2200">
                <a:latin typeface="Calibri"/>
                <a:ea typeface="Calibri"/>
                <a:cs typeface="Calibri"/>
              </a:rPr>
              <a:t>Rappel pour les heures d'ouverture et la couverture des services pharmaceutiques pendant la période des Fêtes</a:t>
            </a:r>
          </a:p>
          <a:p>
            <a:r>
              <a:rPr lang="fr-CA" sz="2200">
                <a:latin typeface="Calibri"/>
                <a:ea typeface="Calibri"/>
                <a:cs typeface="Calibri"/>
              </a:rPr>
              <a:t>Document sur l’administration de fer IV en milieu ambulatoire </a:t>
            </a:r>
          </a:p>
          <a:p>
            <a:pPr marL="0" indent="0">
              <a:buNone/>
            </a:pPr>
            <a:r>
              <a:rPr lang="fr-CA" sz="2200" b="1">
                <a:ea typeface="Calibri"/>
                <a:cs typeface="Calibri"/>
              </a:rPr>
              <a:t>Moyens de communications du CRSP à la communauté de la pharmacie</a:t>
            </a:r>
            <a:endParaRPr lang="en-US" sz="2200"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r>
              <a:rPr lang="fr-CA" sz="2200">
                <a:ea typeface="Calibri"/>
                <a:cs typeface="Calibri"/>
              </a:rPr>
              <a:t>LinkedIn</a:t>
            </a:r>
            <a:endParaRPr lang="en-US" sz="2200"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r>
              <a:rPr lang="fr-CA" sz="2200">
                <a:ea typeface="Calibri"/>
                <a:cs typeface="Calibri"/>
              </a:rPr>
              <a:t>Facebook</a:t>
            </a:r>
            <a:endParaRPr lang="en-US" sz="2200"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r>
              <a:rPr lang="fr-CA" sz="2200">
                <a:ea typeface="Calibri"/>
                <a:cs typeface="Calibri"/>
              </a:rPr>
              <a:t>Courriel</a:t>
            </a:r>
            <a:endParaRPr lang="en-US" sz="2200">
              <a:ea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r>
              <a:rPr lang="fr-CA" sz="2200">
                <a:ea typeface="Calibri"/>
                <a:cs typeface="Calibri"/>
              </a:rPr>
              <a:t>Site web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fr-CA" sz="1600" b="1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buFont typeface="Arial"/>
              <a:buChar char="•"/>
            </a:pPr>
            <a:endParaRPr lang="fr-CA" sz="7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098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CA" b="1">
                <a:solidFill>
                  <a:schemeClr val="accent5">
                    <a:lumMod val="75000"/>
                  </a:schemeClr>
                </a:solidFill>
              </a:rPr>
              <a:t>Autres nouvelles du CTSP</a:t>
            </a:r>
            <a:endParaRPr lang="fr-CA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1" y="901039"/>
            <a:ext cx="8229600" cy="408308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fr-CA" sz="2600" b="1">
                <a:latin typeface="Calibri"/>
                <a:ea typeface="Calibri"/>
                <a:cs typeface="Times New Roman"/>
              </a:rPr>
              <a:t>Nomination des membres en établissements de santé </a:t>
            </a:r>
          </a:p>
          <a:p>
            <a:pPr>
              <a:lnSpc>
                <a:spcPct val="115000"/>
              </a:lnSpc>
            </a:pPr>
            <a:r>
              <a:rPr lang="fr-CA" sz="2000">
                <a:latin typeface="Calibri"/>
                <a:ea typeface="Calibri"/>
                <a:cs typeface="Times New Roman"/>
              </a:rPr>
              <a:t>Nouveaux membres: Stéphanie </a:t>
            </a:r>
            <a:r>
              <a:rPr lang="fr-CA" sz="2000" err="1">
                <a:latin typeface="Calibri"/>
                <a:ea typeface="Calibri"/>
                <a:cs typeface="Times New Roman"/>
              </a:rPr>
              <a:t>Guénette</a:t>
            </a:r>
            <a:r>
              <a:rPr lang="fr-CA" sz="2000">
                <a:latin typeface="Calibri"/>
                <a:ea typeface="Calibri"/>
                <a:cs typeface="Times New Roman"/>
              </a:rPr>
              <a:t> (CCSMTL); Denis Lebel (HSJ)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CA" sz="2600" b="1">
                <a:latin typeface="Calibri"/>
                <a:ea typeface="Calibri"/>
                <a:cs typeface="Times New Roman"/>
              </a:rPr>
              <a:t>Révision complète des règlements</a:t>
            </a:r>
            <a:endParaRPr lang="fr-CA" sz="2600">
              <a:latin typeface="Calibri"/>
              <a:ea typeface="Calibri"/>
              <a:cs typeface="Times New Roman"/>
            </a:endParaRPr>
          </a:p>
          <a:p>
            <a:pPr>
              <a:lnSpc>
                <a:spcPct val="114999"/>
              </a:lnSpc>
            </a:pPr>
            <a:r>
              <a:rPr lang="fr-CA" sz="2400">
                <a:ea typeface="Calibri"/>
                <a:cs typeface="Times New Roman"/>
              </a:rPr>
              <a:t>En réponse à la Loi visant à rendre le système de santé et de services sociaux plus efficace (anciennement PL15)</a:t>
            </a:r>
          </a:p>
          <a:p>
            <a:pPr>
              <a:lnSpc>
                <a:spcPct val="114999"/>
              </a:lnSpc>
            </a:pPr>
            <a:r>
              <a:rPr lang="fr-CA" sz="2400">
                <a:cs typeface="Times New Roman"/>
              </a:rPr>
              <a:t>Modernisation et mise à jour de plusieurs éléments clés </a:t>
            </a:r>
          </a:p>
          <a:p>
            <a:pPr lvl="1">
              <a:lnSpc>
                <a:spcPct val="114999"/>
              </a:lnSpc>
              <a:buFont typeface="Courier New" panose="020B0604020202020204" pitchFamily="34" charset="0"/>
              <a:buChar char="o"/>
            </a:pPr>
            <a:r>
              <a:rPr lang="fr-CA" sz="2000">
                <a:cs typeface="Times New Roman"/>
              </a:rPr>
              <a:t>méthode de vote électronique; </a:t>
            </a:r>
          </a:p>
          <a:p>
            <a:pPr lvl="1">
              <a:lnSpc>
                <a:spcPct val="114999"/>
              </a:lnSpc>
              <a:buFont typeface="Courier New" panose="020B0604020202020204" pitchFamily="34" charset="0"/>
              <a:buChar char="o"/>
            </a:pPr>
            <a:r>
              <a:rPr lang="fr-CA" sz="2000">
                <a:cs typeface="Times New Roman"/>
              </a:rPr>
              <a:t>création de postes désignés pour les pharmaciens en CHSLD et GMF;&lt;</a:t>
            </a:r>
            <a:endParaRPr lang="fr-CA" sz="2000">
              <a:ea typeface="Calibri"/>
              <a:cs typeface="Times New Roman"/>
            </a:endParaRPr>
          </a:p>
          <a:p>
            <a:pPr lvl="1">
              <a:lnSpc>
                <a:spcPct val="114999"/>
              </a:lnSpc>
              <a:buFont typeface="Courier New" panose="020B0604020202020204" pitchFamily="34" charset="0"/>
              <a:buChar char="o"/>
            </a:pPr>
            <a:r>
              <a:rPr lang="fr-CA" sz="2000">
                <a:cs typeface="Times New Roman"/>
              </a:rPr>
              <a:t>création d'un poste de VP facultatif</a:t>
            </a:r>
            <a:endParaRPr lang="fr-CA" sz="2000">
              <a:ea typeface="Calibri"/>
              <a:cs typeface="Times New Roman"/>
            </a:endParaRPr>
          </a:p>
          <a:p>
            <a:pPr lvl="1">
              <a:lnSpc>
                <a:spcPct val="114999"/>
              </a:lnSpc>
              <a:buFont typeface="Courier New" panose="020B0604020202020204" pitchFamily="34" charset="0"/>
              <a:buChar char="o"/>
            </a:pPr>
            <a:r>
              <a:rPr lang="fr-CA" sz="200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Méthode de nomination des membres du collège électoral en établissements de santé</a:t>
            </a:r>
            <a:endParaRPr lang="fr-CA" sz="2000">
              <a:solidFill>
                <a:srgbClr val="000000"/>
              </a:solidFill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0" indent="0">
              <a:lnSpc>
                <a:spcPct val="114999"/>
              </a:lnSpc>
              <a:spcAft>
                <a:spcPts val="1000"/>
              </a:spcAft>
              <a:buNone/>
            </a:pPr>
            <a:endParaRPr lang="fr-CA" sz="1400" b="1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4999"/>
              </a:lnSpc>
              <a:spcAft>
                <a:spcPts val="1000"/>
              </a:spcAft>
              <a:buNone/>
            </a:pPr>
            <a:endParaRPr lang="fr-CA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buFontTx/>
              <a:buChar char="-"/>
            </a:pPr>
            <a:endParaRPr lang="fr-CA" sz="7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5557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903DF-84C3-315A-F68C-EE77C5ECE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err="1">
                <a:solidFill>
                  <a:srgbClr val="31859C"/>
                </a:solidFill>
                <a:ea typeface="Calibri"/>
                <a:cs typeface="Calibri"/>
              </a:rPr>
              <a:t>Projets</a:t>
            </a:r>
            <a:r>
              <a:rPr lang="en-US" b="1">
                <a:solidFill>
                  <a:srgbClr val="31859C"/>
                </a:solidFill>
                <a:ea typeface="Calibri"/>
                <a:cs typeface="Calibri"/>
              </a:rPr>
              <a:t> à </a:t>
            </a:r>
            <a:r>
              <a:rPr lang="en-US" b="1" err="1">
                <a:solidFill>
                  <a:srgbClr val="31859C"/>
                </a:solidFill>
                <a:ea typeface="Calibri"/>
                <a:cs typeface="Calibri"/>
              </a:rPr>
              <a:t>venir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7D4CE-2385-3E4A-23CC-8ED337CE6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b="1" err="1">
                <a:ea typeface="Calibri"/>
                <a:cs typeface="Calibri"/>
              </a:rPr>
              <a:t>Faciliter</a:t>
            </a:r>
            <a:r>
              <a:rPr lang="en-US" b="1">
                <a:ea typeface="Calibri"/>
                <a:cs typeface="Calibri"/>
              </a:rPr>
              <a:t> </a:t>
            </a:r>
            <a:r>
              <a:rPr lang="en-US" b="1" err="1">
                <a:ea typeface="Calibri"/>
                <a:cs typeface="Calibri"/>
              </a:rPr>
              <a:t>l'accès</a:t>
            </a:r>
            <a:r>
              <a:rPr lang="en-US" b="1">
                <a:ea typeface="Calibri"/>
                <a:cs typeface="Calibri"/>
              </a:rPr>
              <a:t> à la PPE</a:t>
            </a:r>
            <a:r>
              <a:rPr lang="en-US">
                <a:ea typeface="Calibri"/>
                <a:cs typeface="Calibri"/>
              </a:rPr>
              <a:t>: collaboration avec Benoît Lemire, </a:t>
            </a:r>
            <a:r>
              <a:rPr lang="en-US" err="1">
                <a:ea typeface="Calibri"/>
                <a:cs typeface="Calibri"/>
              </a:rPr>
              <a:t>pharmacien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en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établissement</a:t>
            </a:r>
            <a:r>
              <a:rPr lang="en-US">
                <a:ea typeface="Calibri"/>
                <a:cs typeface="Calibri"/>
              </a:rPr>
              <a:t> de santé, expert </a:t>
            </a:r>
            <a:r>
              <a:rPr lang="en-US" err="1">
                <a:ea typeface="Calibri"/>
                <a:cs typeface="Calibri"/>
              </a:rPr>
              <a:t>en</a:t>
            </a:r>
            <a:r>
              <a:rPr lang="en-US">
                <a:ea typeface="Calibri"/>
                <a:cs typeface="Calibri"/>
              </a:rPr>
              <a:t> infections </a:t>
            </a:r>
            <a:r>
              <a:rPr lang="en-US" err="1">
                <a:ea typeface="Calibri"/>
                <a:cs typeface="Calibri"/>
              </a:rPr>
              <a:t>virales</a:t>
            </a:r>
            <a:endParaRPr lang="en-US">
              <a:ea typeface="Calibri"/>
              <a:cs typeface="Calibri"/>
            </a:endParaRPr>
          </a:p>
          <a:p>
            <a:r>
              <a:rPr lang="en-US" b="1" err="1">
                <a:ea typeface="Calibri"/>
                <a:cs typeface="Calibri"/>
              </a:rPr>
              <a:t>Références</a:t>
            </a:r>
            <a:r>
              <a:rPr lang="en-US" b="1">
                <a:ea typeface="Calibri"/>
                <a:cs typeface="Calibri"/>
              </a:rPr>
              <a:t> des patients des GAP </a:t>
            </a:r>
            <a:r>
              <a:rPr lang="en-US" b="1" err="1">
                <a:ea typeface="Calibri"/>
                <a:cs typeface="Calibri"/>
              </a:rPr>
              <a:t>en</a:t>
            </a:r>
            <a:r>
              <a:rPr lang="en-US" b="1">
                <a:ea typeface="Calibri"/>
                <a:cs typeface="Calibri"/>
              </a:rPr>
              <a:t> </a:t>
            </a:r>
            <a:r>
              <a:rPr lang="en-US" b="1" err="1">
                <a:ea typeface="Calibri"/>
                <a:cs typeface="Calibri"/>
              </a:rPr>
              <a:t>pharmacie</a:t>
            </a:r>
            <a:r>
              <a:rPr lang="en-US">
                <a:ea typeface="Calibri"/>
                <a:cs typeface="Calibri"/>
              </a:rPr>
              <a:t>: </a:t>
            </a:r>
            <a:r>
              <a:rPr lang="en-US" err="1">
                <a:ea typeface="Calibri"/>
                <a:cs typeface="Calibri"/>
              </a:rPr>
              <a:t>déploiement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général</a:t>
            </a:r>
            <a:r>
              <a:rPr lang="en-US">
                <a:ea typeface="Calibri"/>
                <a:cs typeface="Calibri"/>
              </a:rPr>
              <a:t> de vitr.ai. Communication à </a:t>
            </a:r>
            <a:r>
              <a:rPr lang="en-US" err="1">
                <a:ea typeface="Calibri"/>
                <a:cs typeface="Calibri"/>
              </a:rPr>
              <a:t>venir</a:t>
            </a:r>
            <a:r>
              <a:rPr lang="en-US">
                <a:ea typeface="Calibri"/>
                <a:cs typeface="Calibri"/>
              </a:rPr>
              <a:t> avec les GAP et vitr.ai pour </a:t>
            </a:r>
            <a:r>
              <a:rPr lang="en-US" err="1">
                <a:ea typeface="Calibri"/>
                <a:cs typeface="Calibri"/>
              </a:rPr>
              <a:t>mieux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comprendre</a:t>
            </a:r>
            <a:r>
              <a:rPr lang="en-US">
                <a:ea typeface="Calibri"/>
                <a:cs typeface="Calibri"/>
              </a:rPr>
              <a:t> les </a:t>
            </a:r>
            <a:r>
              <a:rPr lang="en-US" err="1">
                <a:ea typeface="Calibri"/>
                <a:cs typeface="Calibri"/>
              </a:rPr>
              <a:t>enjeux</a:t>
            </a:r>
            <a:r>
              <a:rPr lang="en-US">
                <a:ea typeface="Calibri"/>
                <a:cs typeface="Calibri"/>
              </a:rPr>
              <a:t> pour les </a:t>
            </a:r>
            <a:r>
              <a:rPr lang="en-US" err="1">
                <a:ea typeface="Calibri"/>
                <a:cs typeface="Calibri"/>
              </a:rPr>
              <a:t>pharmaciens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communautaires</a:t>
            </a:r>
            <a:r>
              <a:rPr lang="en-US">
                <a:ea typeface="Calibri"/>
                <a:cs typeface="Calibri"/>
              </a:rPr>
              <a:t> de </a:t>
            </a:r>
            <a:r>
              <a:rPr lang="en-US" err="1">
                <a:ea typeface="Calibri"/>
                <a:cs typeface="Calibri"/>
              </a:rPr>
              <a:t>cet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outil</a:t>
            </a:r>
            <a:r>
              <a:rPr lang="en-US">
                <a:ea typeface="Calibri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8430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CA" b="1">
                <a:solidFill>
                  <a:schemeClr val="accent5">
                    <a:lumMod val="75000"/>
                  </a:schemeClr>
                </a:solidFill>
              </a:rPr>
              <a:t>Collaboration interne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CA" sz="2800" b="1"/>
              <a:t>Collaboration Tables locales des pharmaciens</a:t>
            </a:r>
            <a:endParaRPr lang="en-US"/>
          </a:p>
          <a:p>
            <a:pPr marL="457200" indent="-457200"/>
            <a:r>
              <a:rPr lang="fr-CA" sz="2800">
                <a:cs typeface="Calibri"/>
              </a:rPr>
              <a:t>Participation aux rencontres des Tables locales</a:t>
            </a:r>
            <a:endParaRPr lang="fr-CA">
              <a:cs typeface="Calibri"/>
            </a:endParaRPr>
          </a:p>
          <a:p>
            <a:pPr marL="457200" indent="-457200"/>
            <a:r>
              <a:rPr lang="fr-CA" sz="2800">
                <a:cs typeface="Calibri"/>
              </a:rPr>
              <a:t>Support clérical du CTSP</a:t>
            </a:r>
            <a:endParaRPr lang="fr-CA" sz="2800">
              <a:ea typeface="Calibri"/>
              <a:cs typeface="Calibri"/>
            </a:endParaRPr>
          </a:p>
          <a:p>
            <a:pPr marL="457200" indent="-457200"/>
            <a:r>
              <a:rPr lang="fr-CA" sz="2600">
                <a:ea typeface="Calibri"/>
                <a:cs typeface="Calibri"/>
              </a:rPr>
              <a:t>Maintenir une communication constante et un échange d'information pour supporter les pratiques locales</a:t>
            </a:r>
          </a:p>
        </p:txBody>
      </p:sp>
    </p:spTree>
    <p:extLst>
      <p:ext uri="{BB962C8B-B14F-4D97-AF65-F5344CB8AC3E}">
        <p14:creationId xmlns:p14="http://schemas.microsoft.com/office/powerpoint/2010/main" val="1200167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50692"/>
            <a:ext cx="8229600" cy="85725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fr-CA" sz="2800" b="1">
                <a:solidFill>
                  <a:schemeClr val="accent5">
                    <a:lumMod val="75000"/>
                  </a:schemeClr>
                </a:solidFill>
              </a:rPr>
              <a:t>Loi visant à rendre le système de santé et de services sociaux plus efficace (PL15)</a:t>
            </a:r>
            <a:endParaRPr lang="en-US" sz="2800">
              <a:solidFill>
                <a:schemeClr val="accent5">
                  <a:lumMod val="75000"/>
                </a:schemeClr>
              </a:solidFill>
              <a:ea typeface="Calibri"/>
              <a:cs typeface="Calibri"/>
            </a:endParaRPr>
          </a:p>
          <a:p>
            <a:pPr algn="l"/>
            <a:endParaRPr lang="fr-CA" b="1">
              <a:solidFill>
                <a:schemeClr val="accent5">
                  <a:lumMod val="75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CA" sz="2800" b="1"/>
              <a:t>Transition de CRSP à CTSP</a:t>
            </a:r>
            <a:endParaRPr lang="en-US"/>
          </a:p>
          <a:p>
            <a:pPr marL="457200" indent="-457200"/>
            <a:r>
              <a:rPr lang="fr-CA" sz="2800">
                <a:ea typeface="Calibri"/>
                <a:cs typeface="Calibri"/>
              </a:rPr>
              <a:t>Peu de changement concret</a:t>
            </a:r>
          </a:p>
          <a:p>
            <a:pPr marL="457200" indent="-457200"/>
            <a:r>
              <a:rPr lang="fr-CA" sz="2800">
                <a:ea typeface="Calibri"/>
                <a:cs typeface="Calibri"/>
              </a:rPr>
              <a:t>DTMF demeure un seul groupe pour les 5 CIUSSS – CTSP a suivi le même modèle</a:t>
            </a:r>
          </a:p>
        </p:txBody>
      </p:sp>
    </p:spTree>
    <p:extLst>
      <p:ext uri="{BB962C8B-B14F-4D97-AF65-F5344CB8AC3E}">
        <p14:creationId xmlns:p14="http://schemas.microsoft.com/office/powerpoint/2010/main" val="3826310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20538"/>
            <a:ext cx="9144000" cy="5164038"/>
          </a:xfrm>
          <a:prstGeom prst="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348362CB-F41D-164B-BAC7-F91A6E68A2AC}"/>
              </a:ext>
            </a:extLst>
          </p:cNvPr>
          <p:cNvSpPr txBox="1">
            <a:spLocks/>
          </p:cNvSpPr>
          <p:nvPr/>
        </p:nvSpPr>
        <p:spPr>
          <a:xfrm>
            <a:off x="1256721" y="3003798"/>
            <a:ext cx="4179375" cy="35646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kumimoji="0" lang="fr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</a:t>
            </a:r>
            <a:r>
              <a:rPr kumimoji="0" lang="fr-CA" sz="1800" b="0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date</a:t>
            </a:r>
            <a:r>
              <a:rPr lang="fr-CA" sz="1800">
                <a:solidFill>
                  <a:prstClr val="white"/>
                </a:solidFill>
                <a:latin typeface="Calibri"/>
              </a:rPr>
              <a:t> du 12 mai 2025</a:t>
            </a: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itre 6"/>
          <p:cNvSpPr>
            <a:spLocks noGrp="1"/>
          </p:cNvSpPr>
          <p:nvPr>
            <p:ph type="ctrTitle"/>
          </p:nvPr>
        </p:nvSpPr>
        <p:spPr>
          <a:xfrm>
            <a:off x="1187624" y="2211711"/>
            <a:ext cx="8280920" cy="792088"/>
          </a:xfrm>
        </p:spPr>
        <p:txBody>
          <a:bodyPr>
            <a:noAutofit/>
          </a:bodyPr>
          <a:lstStyle/>
          <a:p>
            <a:pPr algn="l"/>
            <a:r>
              <a:rPr lang="fr-CA" sz="3600" b="1">
                <a:solidFill>
                  <a:schemeClr val="bg1"/>
                </a:solidFill>
              </a:rPr>
              <a:t>MEMBRES DU CTSP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018" y="4515966"/>
            <a:ext cx="1008555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496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739DCA-6632-1276-FB32-8B2170D340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B29436-6965-A23A-1A54-E6D3DED61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CA" b="1">
                <a:solidFill>
                  <a:srgbClr val="F8951D"/>
                </a:solidFill>
              </a:rPr>
              <a:t>Travaux en suspens</a:t>
            </a:r>
            <a:endParaRPr lang="fr-CA">
              <a:solidFill>
                <a:srgbClr val="F8951D"/>
              </a:solidFill>
              <a:ea typeface="Calibri"/>
              <a:cs typeface="Calibri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88B59E-A713-23F5-F9C8-DD669EB68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901039"/>
            <a:ext cx="8229600" cy="4083082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fr-CA" b="1">
                <a:latin typeface="Calibri"/>
                <a:ea typeface="Calibri"/>
                <a:cs typeface="Times New Roman"/>
              </a:rPr>
              <a:t>MAVO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CA" sz="2400" b="1">
                <a:latin typeface="Calibri"/>
                <a:ea typeface="Calibri"/>
                <a:cs typeface="Times New Roman"/>
              </a:rPr>
              <a:t>Objectifs</a:t>
            </a:r>
            <a:endParaRPr lang="fr-CA" sz="240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fr-CA" sz="2000">
                <a:latin typeface="Calibri"/>
                <a:ea typeface="Calibri"/>
                <a:cs typeface="Times New Roman"/>
              </a:rPr>
              <a:t>Proposer un </a:t>
            </a:r>
            <a:r>
              <a:rPr lang="fr-CA" sz="2000" b="1">
                <a:latin typeface="Calibri"/>
                <a:ea typeface="Calibri"/>
                <a:cs typeface="Times New Roman"/>
              </a:rPr>
              <a:t>circuit du médicament MAVO </a:t>
            </a:r>
            <a:r>
              <a:rPr lang="fr-CA" sz="2000">
                <a:latin typeface="Calibri"/>
                <a:ea typeface="Calibri"/>
                <a:cs typeface="Times New Roman"/>
              </a:rPr>
              <a:t>selon l’implication de la pharmacie d’établissement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CA" sz="2000" b="1">
                <a:latin typeface="Calibri"/>
                <a:ea typeface="Calibri"/>
                <a:cs typeface="Times New Roman"/>
              </a:rPr>
              <a:t>Uniformiser les standards de pratiques </a:t>
            </a:r>
            <a:r>
              <a:rPr lang="fr-CA" sz="2000">
                <a:latin typeface="Calibri"/>
                <a:ea typeface="Calibri"/>
                <a:cs typeface="Times New Roman"/>
              </a:rPr>
              <a:t>pour la distribution des MAVO en pharmacie communautaire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CA" sz="2600" b="1">
                <a:latin typeface="Calibri"/>
                <a:ea typeface="Calibri"/>
                <a:cs typeface="Times New Roman"/>
              </a:rPr>
              <a:t>Retombées</a:t>
            </a:r>
            <a:endParaRPr lang="fr-CA" sz="2600">
              <a:latin typeface="Calibri"/>
              <a:ea typeface="Calibri"/>
              <a:cs typeface="Times New Roman"/>
            </a:endParaRPr>
          </a:p>
          <a:p>
            <a:pPr>
              <a:lnSpc>
                <a:spcPct val="114999"/>
              </a:lnSpc>
            </a:pPr>
            <a:r>
              <a:rPr lang="fr-CA" sz="2400">
                <a:cs typeface="Times New Roman"/>
              </a:rPr>
              <a:t>Rencontres au cours de l'année 2023-2024</a:t>
            </a:r>
          </a:p>
          <a:p>
            <a:pPr>
              <a:lnSpc>
                <a:spcPct val="114999"/>
              </a:lnSpc>
            </a:pPr>
            <a:r>
              <a:rPr lang="fr-CA" sz="2400">
                <a:latin typeface="Calibri"/>
                <a:ea typeface="Calibri"/>
                <a:cs typeface="Times New Roman"/>
              </a:rPr>
              <a:t>Rencontres avec Dr Normand Blais, président de l'AMHOQ et Patrick </a:t>
            </a:r>
            <a:r>
              <a:rPr lang="fr-CA" sz="2400" err="1">
                <a:latin typeface="Calibri"/>
                <a:ea typeface="Calibri"/>
                <a:cs typeface="Times New Roman"/>
              </a:rPr>
              <a:t>Hemery</a:t>
            </a:r>
            <a:r>
              <a:rPr lang="fr-CA" sz="2400">
                <a:latin typeface="Calibri"/>
                <a:ea typeface="Calibri"/>
                <a:cs typeface="Times New Roman"/>
              </a:rPr>
              <a:t> pour déterminer les meilleures méthodes de communications entre équipes hospitalières et pharmacies</a:t>
            </a:r>
          </a:p>
          <a:p>
            <a:pPr marL="0" indent="0">
              <a:lnSpc>
                <a:spcPct val="114999"/>
              </a:lnSpc>
              <a:spcAft>
                <a:spcPts val="1000"/>
              </a:spcAft>
              <a:buNone/>
            </a:pPr>
            <a:endParaRPr lang="fr-CA" sz="1400" b="1">
              <a:solidFill>
                <a:srgbClr val="FF0000"/>
              </a:solidFill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0" indent="0">
              <a:lnSpc>
                <a:spcPct val="114999"/>
              </a:lnSpc>
              <a:spcAft>
                <a:spcPts val="1000"/>
              </a:spcAft>
              <a:buNone/>
            </a:pPr>
            <a:endParaRPr lang="fr-CA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buFontTx/>
              <a:buChar char="-"/>
            </a:pPr>
            <a:endParaRPr lang="fr-CA" sz="7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972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CA" b="1">
                <a:solidFill>
                  <a:srgbClr val="F8951D"/>
                </a:solidFill>
              </a:rPr>
              <a:t>Travaux en suspens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1" y="901039"/>
            <a:ext cx="8229600" cy="408308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fr-CA" b="1">
                <a:latin typeface="Calibri"/>
                <a:ea typeface="Calibri"/>
                <a:cs typeface="Times New Roman"/>
              </a:rPr>
              <a:t>MAVO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CA" sz="2400" b="1">
                <a:latin typeface="Calibri"/>
                <a:ea typeface="Calibri"/>
                <a:cs typeface="Times New Roman"/>
              </a:rPr>
              <a:t>Retombées (suite)</a:t>
            </a:r>
            <a:endParaRPr lang="fr-CA" sz="240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fr-CA" sz="2400">
                <a:latin typeface="Calibri"/>
                <a:ea typeface="Calibri"/>
                <a:cs typeface="Times New Roman"/>
              </a:rPr>
              <a:t>Contact d'autres CIUSSS pour discuter de leur modèle de transfert des ordonnances MAVO équipe oncologie -&gt; pharmacie</a:t>
            </a:r>
          </a:p>
          <a:p>
            <a:pPr>
              <a:lnSpc>
                <a:spcPct val="114999"/>
              </a:lnSpc>
            </a:pPr>
            <a:r>
              <a:rPr lang="fr-CA" sz="240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Poursuite des travaux pour l'année à venir</a:t>
            </a:r>
            <a:endParaRPr lang="fr-CA" sz="2400">
              <a:solidFill>
                <a:srgbClr val="000000"/>
              </a:solidFill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>
              <a:lnSpc>
                <a:spcPct val="114999"/>
              </a:lnSpc>
            </a:pPr>
            <a:r>
              <a:rPr lang="fr-CA" sz="2400" u="sng">
                <a:solidFill>
                  <a:srgbClr val="FF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À retenir</a:t>
            </a:r>
            <a:r>
              <a:rPr lang="fr-CA" sz="2400">
                <a:solidFill>
                  <a:srgbClr val="FF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: outiller les pharmaciens pour </a:t>
            </a:r>
            <a:r>
              <a:rPr lang="fr-CA" sz="2400" b="1">
                <a:solidFill>
                  <a:srgbClr val="FF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optimiser la distribution du MAVO en pharmacie communautaire</a:t>
            </a:r>
            <a:endParaRPr lang="fr-CA" sz="2400" b="1">
              <a:solidFill>
                <a:srgbClr val="FF0000"/>
              </a:solidFill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4999"/>
              </a:lnSpc>
              <a:spcAft>
                <a:spcPts val="1000"/>
              </a:spcAft>
              <a:buNone/>
            </a:pPr>
            <a:endParaRPr lang="fr-CA" sz="1400" b="1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4999"/>
              </a:lnSpc>
              <a:spcAft>
                <a:spcPts val="1000"/>
              </a:spcAft>
              <a:buNone/>
            </a:pPr>
            <a:endParaRPr lang="fr-CA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buFontTx/>
              <a:buChar char="-"/>
            </a:pPr>
            <a:endParaRPr lang="fr-CA" sz="7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133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66A080-9B48-9979-EE55-D8BD0F8308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1C79B-0008-8B45-E169-B44B3FE51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a typeface="Calibri"/>
                <a:cs typeface="Calibri"/>
              </a:rPr>
              <a:t>Grande nouvelle! </a:t>
            </a:r>
          </a:p>
        </p:txBody>
      </p:sp>
      <p:pic>
        <p:nvPicPr>
          <p:cNvPr id="4" name="Content Placeholder 3" descr="Fireworks with solid fill">
            <a:extLst>
              <a:ext uri="{FF2B5EF4-FFF2-40B4-BE49-F238E27FC236}">
                <a16:creationId xmlns:a16="http://schemas.microsoft.com/office/drawing/2014/main" id="{63E29306-5EF8-2868-DE4A-4A12D8858C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31684" y="431988"/>
            <a:ext cx="914400" cy="914400"/>
          </a:xfrm>
        </p:spPr>
      </p:pic>
      <p:pic>
        <p:nvPicPr>
          <p:cNvPr id="6" name="Content Placeholder 3" descr="Fireworks with solid fill">
            <a:extLst>
              <a:ext uri="{FF2B5EF4-FFF2-40B4-BE49-F238E27FC236}">
                <a16:creationId xmlns:a16="http://schemas.microsoft.com/office/drawing/2014/main" id="{8EC033BC-1F0D-961B-FA6E-E36C06E015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86643" y="105337"/>
            <a:ext cx="914400" cy="914400"/>
          </a:xfrm>
          <a:prstGeom prst="rect">
            <a:avLst/>
          </a:prstGeom>
        </p:spPr>
      </p:pic>
      <p:pic>
        <p:nvPicPr>
          <p:cNvPr id="3" name="Content Placeholder 3" descr="Fireworks with solid fill">
            <a:extLst>
              <a:ext uri="{FF2B5EF4-FFF2-40B4-BE49-F238E27FC236}">
                <a16:creationId xmlns:a16="http://schemas.microsoft.com/office/drawing/2014/main" id="{0525FF46-B1A4-FE3D-79AB-373A9D001D2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39502" y="-20729"/>
            <a:ext cx="914400" cy="914400"/>
          </a:xfrm>
          <a:prstGeom prst="rect">
            <a:avLst/>
          </a:prstGeom>
        </p:spPr>
      </p:pic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B64BAE53-1026-D18F-9D97-6239ADB0F9E4}"/>
              </a:ext>
            </a:extLst>
          </p:cNvPr>
          <p:cNvSpPr txBox="1">
            <a:spLocks/>
          </p:cNvSpPr>
          <p:nvPr/>
        </p:nvSpPr>
        <p:spPr>
          <a:xfrm>
            <a:off x="457201" y="1506156"/>
            <a:ext cx="8229600" cy="34779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r>
              <a:rPr lang="fr-CA" b="1">
                <a:latin typeface="Calibri"/>
                <a:ea typeface="Calibri"/>
                <a:cs typeface="Times New Roman"/>
              </a:rPr>
              <a:t>Élection de Viviane Lavigne, présidente CTSP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A" sz="2400">
                <a:latin typeface="Calibri"/>
                <a:ea typeface="Calibri"/>
                <a:cs typeface="Times New Roman"/>
              </a:rPr>
              <a:t>Vote tenue le 4 avril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A" sz="240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Merci à </a:t>
            </a:r>
            <a:r>
              <a:rPr lang="fr-CA" sz="240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Oana</a:t>
            </a:r>
            <a:r>
              <a:rPr lang="fr-CA" sz="240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qui s'est aussi présentée!</a:t>
            </a:r>
            <a:endParaRPr lang="fr-CA" sz="24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A" sz="240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Mot d'introduction de Viviane</a:t>
            </a:r>
            <a:endParaRPr lang="fr-CA" sz="24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4999"/>
              </a:lnSpc>
              <a:spcAft>
                <a:spcPts val="1000"/>
              </a:spcAft>
              <a:buNone/>
            </a:pPr>
            <a:endParaRPr lang="fr-CA" sz="1400" b="1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4999"/>
              </a:lnSpc>
              <a:spcAft>
                <a:spcPts val="1000"/>
              </a:spcAft>
              <a:buNone/>
            </a:pPr>
            <a:endParaRPr lang="fr-CA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buFont typeface="Arial"/>
              <a:buChar char="•"/>
            </a:pPr>
            <a:endParaRPr lang="fr-CA" sz="7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6926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20E97-2BC2-5A67-FBFE-C326660E5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75121"/>
            <a:ext cx="8229600" cy="857250"/>
          </a:xfrm>
        </p:spPr>
        <p:txBody>
          <a:bodyPr/>
          <a:lstStyle/>
          <a:p>
            <a:r>
              <a:rPr lang="en-US">
                <a:cs typeface="Calibri"/>
              </a:rPr>
              <a:t>MERCI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41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CA" b="1">
                <a:solidFill>
                  <a:schemeClr val="accent5">
                    <a:lumMod val="75000"/>
                  </a:schemeClr>
                </a:solidFill>
              </a:rPr>
              <a:t>Membres du comité</a:t>
            </a:r>
            <a:endParaRPr lang="fr-CA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EF35CEFF-EB41-DDA4-5792-09701C3235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315146"/>
              </p:ext>
            </p:extLst>
          </p:nvPr>
        </p:nvGraphicFramePr>
        <p:xfrm>
          <a:off x="152298" y="900033"/>
          <a:ext cx="8856984" cy="4145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62249212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861659074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998112935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3661713496"/>
                    </a:ext>
                  </a:extLst>
                </a:gridCol>
              </a:tblGrid>
              <a:tr h="644932">
                <a:tc>
                  <a:txBody>
                    <a:bodyPr/>
                    <a:lstStyle/>
                    <a:p>
                      <a:pPr algn="ctr"/>
                      <a:r>
                        <a:rPr lang="fr-CA"/>
                        <a:t>CIUSSS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/>
                        <a:t>Pharmacien d’établissement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/>
                        <a:t>Pharmacien salarié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/>
                        <a:t>Pharmacien propriétaire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8454035"/>
                  </a:ext>
                </a:extLst>
              </a:tr>
              <a:tr h="370042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CA" b="1"/>
                        <a:t>Centre</a:t>
                      </a:r>
                      <a:r>
                        <a:rPr lang="fr-CA" b="1" baseline="0"/>
                        <a:t> Ouest</a:t>
                      </a:r>
                      <a:endParaRPr lang="fr-CA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/>
                        <a:t>Julie Roy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/>
                        <a:t>Alexandre Chadi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/>
                        <a:t>Gabriel </a:t>
                      </a:r>
                      <a:r>
                        <a:rPr lang="fr-CA" err="1"/>
                        <a:t>Torani</a:t>
                      </a:r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154894"/>
                  </a:ext>
                </a:extLst>
              </a:tr>
              <a:tr h="59206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CA" b="1"/>
                        <a:t>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/>
                        <a:t>Jude Goulet - </a:t>
                      </a:r>
                      <a:r>
                        <a:rPr lang="fr-CA" b="1">
                          <a:solidFill>
                            <a:srgbClr val="C00000"/>
                          </a:solidFill>
                        </a:rPr>
                        <a:t>président sortant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b="0">
                          <a:solidFill>
                            <a:schemeClr val="tx1"/>
                          </a:solidFill>
                        </a:rPr>
                        <a:t>Mélanie Provost</a:t>
                      </a:r>
                    </a:p>
                    <a:p>
                      <a:pPr lvl="0">
                        <a:buNone/>
                      </a:pPr>
                      <a:r>
                        <a:rPr lang="fr-CA" sz="1800" b="0" i="0" u="none" strike="noStrike" noProof="0" err="1">
                          <a:solidFill>
                            <a:schemeClr val="tx1"/>
                          </a:solidFill>
                          <a:latin typeface="Calibri"/>
                        </a:rPr>
                        <a:t>Ilhem</a:t>
                      </a:r>
                      <a:r>
                        <a:rPr lang="fr-CA" sz="1800" b="0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  <a:r>
                        <a:rPr lang="fr-CA" sz="1800" b="0" i="0" u="none" strike="noStrike" noProof="0" err="1">
                          <a:solidFill>
                            <a:schemeClr val="tx1"/>
                          </a:solidFill>
                          <a:latin typeface="Calibri"/>
                        </a:rPr>
                        <a:t>Senouci</a:t>
                      </a:r>
                      <a:r>
                        <a:rPr lang="fr-CA" sz="1800" b="0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b="0">
                          <a:solidFill>
                            <a:schemeClr val="tx1"/>
                          </a:solidFill>
                        </a:rPr>
                        <a:t>Catherine Cellini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026654"/>
                  </a:ext>
                </a:extLst>
              </a:tr>
              <a:tr h="370042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CA" b="1"/>
                        <a:t>Nord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b="0">
                          <a:solidFill>
                            <a:schemeClr val="tx1"/>
                          </a:solidFill>
                        </a:rPr>
                        <a:t>Sébastien Dupuis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b="0">
                          <a:solidFill>
                            <a:schemeClr val="tx1"/>
                          </a:solidFill>
                        </a:rPr>
                        <a:t>Sandy Araujo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b="0">
                          <a:solidFill>
                            <a:schemeClr val="tx1"/>
                          </a:solidFill>
                        </a:rPr>
                        <a:t>Véronique Magnan</a:t>
                      </a:r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920781"/>
                  </a:ext>
                </a:extLst>
              </a:tr>
              <a:tr h="59206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CA" b="1"/>
                        <a:t>Centre Sud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b="1">
                          <a:solidFill>
                            <a:srgbClr val="6CC54A"/>
                          </a:solidFill>
                        </a:rPr>
                        <a:t>Stéphanie </a:t>
                      </a:r>
                      <a:r>
                        <a:rPr lang="fr-CA" b="1" err="1">
                          <a:solidFill>
                            <a:srgbClr val="6CC54A"/>
                          </a:solidFill>
                        </a:rPr>
                        <a:t>Guénette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b="0">
                          <a:solidFill>
                            <a:schemeClr val="tx1"/>
                          </a:solidFill>
                        </a:rPr>
                        <a:t>Francis Richard, </a:t>
                      </a:r>
                      <a:r>
                        <a:rPr lang="fr-CA" b="1">
                          <a:solidFill>
                            <a:srgbClr val="C00000"/>
                          </a:solidFill>
                        </a:rPr>
                        <a:t>membre sortant</a:t>
                      </a:r>
                      <a:endParaRPr lang="en-US" b="1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b="0">
                          <a:solidFill>
                            <a:schemeClr val="tx1"/>
                          </a:solidFill>
                        </a:rPr>
                        <a:t>Poste vacant</a:t>
                      </a:r>
                      <a:endParaRPr kumimoji="0" lang="fr-CA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796936"/>
                  </a:ext>
                </a:extLst>
              </a:tr>
              <a:tr h="370042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CA" b="1"/>
                        <a:t>Ouest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/>
                        <a:t>Nada</a:t>
                      </a:r>
                      <a:r>
                        <a:rPr lang="fr-CA" baseline="0"/>
                        <a:t> </a:t>
                      </a:r>
                      <a:r>
                        <a:rPr lang="fr-CA" baseline="0" err="1"/>
                        <a:t>Dabbagh</a:t>
                      </a:r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b="0" err="1">
                          <a:solidFill>
                            <a:schemeClr val="tx1"/>
                          </a:solidFill>
                        </a:rPr>
                        <a:t>Maggee</a:t>
                      </a:r>
                      <a:r>
                        <a:rPr lang="fr-CA" b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CA" b="0" err="1">
                          <a:solidFill>
                            <a:schemeClr val="tx1"/>
                          </a:solidFill>
                        </a:rPr>
                        <a:t>Clervil</a:t>
                      </a:r>
                      <a:endParaRPr lang="fr-CA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b="0" err="1">
                          <a:solidFill>
                            <a:schemeClr val="tx1"/>
                          </a:solidFill>
                        </a:rPr>
                        <a:t>Oana</a:t>
                      </a:r>
                      <a:r>
                        <a:rPr lang="fr-CA" b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CA" b="0" err="1">
                          <a:solidFill>
                            <a:schemeClr val="tx1"/>
                          </a:solidFill>
                        </a:rPr>
                        <a:t>Popescu</a:t>
                      </a:r>
                      <a:endParaRPr lang="en-US" b="0" err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998243"/>
                  </a:ext>
                </a:extLst>
              </a:tr>
              <a:tr h="370042">
                <a:tc gridSpan="4"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778609"/>
                  </a:ext>
                </a:extLst>
              </a:tr>
              <a:tr h="370042">
                <a:tc gridSpan="2">
                  <a:txBody>
                    <a:bodyPr/>
                    <a:lstStyle/>
                    <a:p>
                      <a:r>
                        <a:rPr lang="fr-CA"/>
                        <a:t>Pharmacienne exerçant en GMF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CA"/>
                        <a:t>Annie-Kim St Onge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050157"/>
                  </a:ext>
                </a:extLst>
              </a:tr>
              <a:tr h="370042">
                <a:tc gridSpan="2">
                  <a:txBody>
                    <a:bodyPr/>
                    <a:lstStyle/>
                    <a:p>
                      <a:r>
                        <a:rPr lang="fr-CA"/>
                        <a:t>Représentante</a:t>
                      </a:r>
                      <a:r>
                        <a:rPr lang="fr-CA" baseline="0"/>
                        <a:t> des CHSLD</a:t>
                      </a:r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/>
                        <a:t>Poste vacant</a:t>
                      </a:r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634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297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163088"/>
              </p:ext>
            </p:extLst>
          </p:nvPr>
        </p:nvGraphicFramePr>
        <p:xfrm>
          <a:off x="395007" y="184897"/>
          <a:ext cx="8352928" cy="4920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622492125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4233819826"/>
                    </a:ext>
                  </a:extLst>
                </a:gridCol>
              </a:tblGrid>
              <a:tr h="622472">
                <a:tc>
                  <a:txBody>
                    <a:bodyPr/>
                    <a:lstStyle/>
                    <a:p>
                      <a:pPr algn="ctr"/>
                      <a:r>
                        <a:rPr lang="fr-CA"/>
                        <a:t>CIUSSS et établissement</a:t>
                      </a:r>
                      <a:r>
                        <a:rPr lang="fr-CA" baseline="0"/>
                        <a:t>s non-fusionnés</a:t>
                      </a:r>
                      <a:endParaRPr lang="fr-CA"/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/>
                        <a:t>Pharmacien d’établissement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8454035"/>
                  </a:ext>
                </a:extLst>
              </a:tr>
              <a:tr h="357156">
                <a:tc>
                  <a:txBody>
                    <a:bodyPr/>
                    <a:lstStyle/>
                    <a:p>
                      <a:pPr algn="ctr"/>
                      <a:r>
                        <a:rPr lang="fr-CA" b="1"/>
                        <a:t>Institut</a:t>
                      </a:r>
                      <a:r>
                        <a:rPr lang="fr-CA" b="1" baseline="0"/>
                        <a:t> de cardiologie</a:t>
                      </a:r>
                      <a:endParaRPr lang="fr-CA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/>
                        <a:t>Viviane Lavigne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023654"/>
                  </a:ext>
                </a:extLst>
              </a:tr>
              <a:tr h="357156">
                <a:tc>
                  <a:txBody>
                    <a:bodyPr/>
                    <a:lstStyle/>
                    <a:p>
                      <a:pPr algn="ctr"/>
                      <a:r>
                        <a:rPr lang="fr-CA" b="1"/>
                        <a:t>CUSM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/>
                        <a:t>André </a:t>
                      </a:r>
                      <a:r>
                        <a:rPr lang="fr-CA" err="1"/>
                        <a:t>Bonnici</a:t>
                      </a:r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26068"/>
                  </a:ext>
                </a:extLst>
              </a:tr>
              <a:tr h="357156">
                <a:tc>
                  <a:txBody>
                    <a:bodyPr/>
                    <a:lstStyle/>
                    <a:p>
                      <a:pPr algn="ctr"/>
                      <a:r>
                        <a:rPr lang="fr-CA" b="1"/>
                        <a:t>CHUM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b="0">
                          <a:solidFill>
                            <a:schemeClr val="tx1"/>
                          </a:solidFill>
                        </a:rPr>
                        <a:t>Marie-Claude Langevin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07735"/>
                  </a:ext>
                </a:extLst>
              </a:tr>
              <a:tr h="357156">
                <a:tc>
                  <a:txBody>
                    <a:bodyPr/>
                    <a:lstStyle/>
                    <a:p>
                      <a:pPr algn="ctr"/>
                      <a:r>
                        <a:rPr lang="fr-CA" b="1"/>
                        <a:t>CHU</a:t>
                      </a:r>
                      <a:r>
                        <a:rPr lang="fr-CA" b="1" baseline="0"/>
                        <a:t> Sainte-Justine</a:t>
                      </a:r>
                      <a:endParaRPr lang="fr-CA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 b="1">
                          <a:solidFill>
                            <a:srgbClr val="00B050"/>
                          </a:solidFill>
                        </a:rPr>
                        <a:t>Denis Lebel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336453"/>
                  </a:ext>
                </a:extLst>
              </a:tr>
              <a:tr h="357156">
                <a:tc>
                  <a:txBody>
                    <a:bodyPr/>
                    <a:lstStyle/>
                    <a:p>
                      <a:pPr algn="ctr"/>
                      <a:r>
                        <a:rPr lang="fr-CA" b="1"/>
                        <a:t>Institut Philippe-Pinel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CA">
                          <a:solidFill>
                            <a:schemeClr val="tx1"/>
                          </a:solidFill>
                        </a:rPr>
                        <a:t>Vacant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284916"/>
                  </a:ext>
                </a:extLst>
              </a:tr>
              <a:tr h="357156">
                <a:tc gridSpan="2">
                  <a:txBody>
                    <a:bodyPr/>
                    <a:lstStyle/>
                    <a:p>
                      <a:r>
                        <a:rPr lang="fr-CA" b="1">
                          <a:solidFill>
                            <a:schemeClr val="bg1"/>
                          </a:solidFill>
                        </a:rPr>
                        <a:t>Membres</a:t>
                      </a:r>
                      <a:r>
                        <a:rPr lang="fr-CA" b="1" baseline="0">
                          <a:solidFill>
                            <a:schemeClr val="bg1"/>
                          </a:solidFill>
                        </a:rPr>
                        <a:t> invités</a:t>
                      </a:r>
                      <a:endParaRPr lang="fr-CA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818962"/>
                  </a:ext>
                </a:extLst>
              </a:tr>
              <a:tr h="357156">
                <a:tc>
                  <a:txBody>
                    <a:bodyPr/>
                    <a:lstStyle/>
                    <a:p>
                      <a:r>
                        <a:rPr lang="fr-CA"/>
                        <a:t>Directeur, Direction des services professionnels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b="0">
                          <a:solidFill>
                            <a:schemeClr val="tx1"/>
                          </a:solidFill>
                        </a:rPr>
                        <a:t>Dr Daniel </a:t>
                      </a:r>
                      <a:r>
                        <a:rPr lang="fr-CA" b="0" err="1">
                          <a:solidFill>
                            <a:schemeClr val="tx1"/>
                          </a:solidFill>
                        </a:rPr>
                        <a:t>Brendon</a:t>
                      </a:r>
                      <a:r>
                        <a:rPr lang="fr-CA" b="0">
                          <a:solidFill>
                            <a:schemeClr val="tx1"/>
                          </a:solidFill>
                        </a:rPr>
                        <a:t> Murphy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245803"/>
                  </a:ext>
                </a:extLst>
              </a:tr>
              <a:tr h="357156">
                <a:tc>
                  <a:txBody>
                    <a:bodyPr/>
                    <a:lstStyle/>
                    <a:p>
                      <a:r>
                        <a:rPr lang="fr-CA"/>
                        <a:t>Représentant de la Faculté de pharmacie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/>
                        <a:t>Nicolas </a:t>
                      </a:r>
                      <a:r>
                        <a:rPr lang="fr-CA" err="1"/>
                        <a:t>Dugré</a:t>
                      </a:r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403941"/>
                  </a:ext>
                </a:extLst>
              </a:tr>
              <a:tr h="571450">
                <a:tc>
                  <a:txBody>
                    <a:bodyPr/>
                    <a:lstStyle/>
                    <a:p>
                      <a:r>
                        <a:rPr lang="fr-CA"/>
                        <a:t>Représentant du Département territorial de médecine familiale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b="1">
                          <a:solidFill>
                            <a:srgbClr val="00B050"/>
                          </a:solidFill>
                        </a:rPr>
                        <a:t>Dre Nathalie Zan</a:t>
                      </a:r>
                      <a:endParaRPr lang="fr-CA" b="1" err="1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998223"/>
                  </a:ext>
                </a:extLst>
              </a:tr>
              <a:tr h="357156">
                <a:tc gridSpan="2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A" sz="1800" b="1" i="0" u="none" strike="noStrike" noProof="0">
                          <a:solidFill>
                            <a:schemeClr val="bg1"/>
                          </a:solidFill>
                          <a:latin typeface="Calibri"/>
                        </a:rPr>
                        <a:t>Pharmacien-conseil</a:t>
                      </a:r>
                      <a:endParaRPr lang="fr-CA" sz="18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522423"/>
                  </a:ext>
                </a:extLst>
              </a:tr>
              <a:tr h="357156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err="1"/>
                        <a:t>Sarwat</a:t>
                      </a:r>
                      <a:r>
                        <a:rPr lang="fr-CA"/>
                        <a:t> Tobia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362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922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20538"/>
            <a:ext cx="9144000" cy="5164038"/>
          </a:xfrm>
          <a:prstGeom prst="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Placeholder 21" descr="Woman on tablet ">
            <a:extLst>
              <a:ext uri="{FF2B5EF4-FFF2-40B4-BE49-F238E27FC236}">
                <a16:creationId xmlns:a16="http://schemas.microsoft.com/office/drawing/2014/main" id="{DB20DB88-CBCC-9A4A-BA0A-4807E1B8E80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duotone>
              <a:prstClr val="black"/>
              <a:schemeClr val="accent3">
                <a:tint val="45000"/>
                <a:satMod val="400000"/>
              </a:schemeClr>
            </a:duotone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632" t="2538" r="4632" b="6213"/>
          <a:stretch/>
        </p:blipFill>
        <p:spPr>
          <a:xfrm>
            <a:off x="-12804" y="-20538"/>
            <a:ext cx="9150455" cy="5178514"/>
          </a:xfrm>
          <a:prstGeom prst="rect">
            <a:avLst/>
          </a:prstGeom>
        </p:spPr>
      </p:pic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348362CB-F41D-164B-BAC7-F91A6E68A2AC}"/>
              </a:ext>
            </a:extLst>
          </p:cNvPr>
          <p:cNvSpPr txBox="1">
            <a:spLocks/>
          </p:cNvSpPr>
          <p:nvPr/>
        </p:nvSpPr>
        <p:spPr>
          <a:xfrm>
            <a:off x="4427984" y="3295408"/>
            <a:ext cx="4179375" cy="3564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Comité régional des services pharmaceutiques de Montréal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CA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Jude Goulet, président</a:t>
            </a:r>
          </a:p>
        </p:txBody>
      </p:sp>
      <p:sp>
        <p:nvSpPr>
          <p:cNvPr id="7" name="Titre 6"/>
          <p:cNvSpPr>
            <a:spLocks noGrp="1"/>
          </p:cNvSpPr>
          <p:nvPr>
            <p:ph type="ctrTitle"/>
          </p:nvPr>
        </p:nvSpPr>
        <p:spPr>
          <a:xfrm>
            <a:off x="4427984" y="2211710"/>
            <a:ext cx="5040560" cy="1102519"/>
          </a:xfrm>
        </p:spPr>
        <p:txBody>
          <a:bodyPr>
            <a:noAutofit/>
          </a:bodyPr>
          <a:lstStyle/>
          <a:p>
            <a:pPr algn="l"/>
            <a:r>
              <a:rPr lang="fr-CA" sz="3600" b="1">
                <a:solidFill>
                  <a:schemeClr val="bg1"/>
                </a:solidFill>
              </a:rPr>
              <a:t>RÉALISATIONS</a:t>
            </a:r>
            <a:br>
              <a:rPr lang="fr-CA" sz="3600" b="1">
                <a:solidFill>
                  <a:schemeClr val="bg1"/>
                </a:solidFill>
              </a:rPr>
            </a:br>
            <a:r>
              <a:rPr lang="fr-CA" sz="3600" b="1">
                <a:solidFill>
                  <a:schemeClr val="bg1"/>
                </a:solidFill>
              </a:rPr>
              <a:t>2024-2025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4568771" y="3295408"/>
            <a:ext cx="281154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872" y="123478"/>
            <a:ext cx="3038475" cy="6858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2" t="29151" r="1851" b="28938"/>
          <a:stretch/>
        </p:blipFill>
        <p:spPr>
          <a:xfrm>
            <a:off x="6876256" y="4518952"/>
            <a:ext cx="2034583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145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0AC23-E3B6-384B-F980-591A94E2B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err="1">
                <a:solidFill>
                  <a:schemeClr val="accent2">
                    <a:lumMod val="76000"/>
                  </a:schemeClr>
                </a:solidFill>
                <a:ea typeface="Calibri"/>
                <a:cs typeface="Calibri"/>
              </a:rPr>
              <a:t>Objectifs</a:t>
            </a:r>
            <a:r>
              <a:rPr lang="en-US" b="1">
                <a:solidFill>
                  <a:schemeClr val="accent2">
                    <a:lumMod val="76000"/>
                  </a:schemeClr>
                </a:solidFill>
                <a:ea typeface="Calibri"/>
                <a:cs typeface="Calibri"/>
              </a:rPr>
              <a:t> de </a:t>
            </a:r>
            <a:r>
              <a:rPr lang="en-US" b="1" err="1">
                <a:solidFill>
                  <a:schemeClr val="accent2">
                    <a:lumMod val="76000"/>
                  </a:schemeClr>
                </a:solidFill>
                <a:ea typeface="Calibri"/>
                <a:cs typeface="Calibri"/>
              </a:rPr>
              <a:t>l'année</a:t>
            </a:r>
            <a:endParaRPr lang="en-US" b="1">
              <a:solidFill>
                <a:schemeClr val="accent2">
                  <a:lumMod val="76000"/>
                </a:schemeClr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83624BB-93B7-6411-9C22-F19BB768C9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2343609"/>
              </p:ext>
            </p:extLst>
          </p:nvPr>
        </p:nvGraphicFramePr>
        <p:xfrm>
          <a:off x="464923" y="2018785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7341075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</a:rPr>
                        <a:t>SOUTIEN À LA PRATIQUE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696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/>
                        <a:t>ACCÈS AUX SOINS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841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/>
                        <a:t>REPRÉSENTATION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598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5961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CA" b="1">
                <a:solidFill>
                  <a:schemeClr val="accent3"/>
                </a:solidFill>
              </a:rPr>
              <a:t>Soutien à la pratique</a:t>
            </a:r>
            <a:endParaRPr lang="fr-CA">
              <a:solidFill>
                <a:schemeClr val="accent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03598"/>
            <a:ext cx="8229600" cy="3737034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fr-CA" b="1">
                <a:latin typeface="Calibri"/>
                <a:ea typeface="Calibri"/>
                <a:cs typeface="Times New Roman"/>
              </a:rPr>
              <a:t>Déterminer la trajectoire de soins pour différentes conditions</a:t>
            </a:r>
            <a:endParaRPr lang="en-US"/>
          </a:p>
          <a:p>
            <a:pPr marL="457200" indent="-457200">
              <a:spcBef>
                <a:spcPts val="1200"/>
              </a:spcBef>
            </a:pPr>
            <a:r>
              <a:rPr lang="fr-CA">
                <a:latin typeface="Calibri"/>
                <a:ea typeface="Calibri"/>
                <a:cs typeface="Times New Roman"/>
              </a:rPr>
              <a:t>Recommandations sur le parcours de soins pharmaceutiques des patients (APES, AQPP, APPSQ, RQPGMF): </a:t>
            </a:r>
            <a:r>
              <a:rPr lang="fr-CA">
                <a:ea typeface="+mn-lt"/>
                <a:cs typeface="+mn-lt"/>
                <a:hlinkClick r:id="rId2"/>
              </a:rPr>
              <a:t>Recommandations sur le parcours de soins pharmaceutiques des patients</a:t>
            </a:r>
            <a:r>
              <a:rPr lang="fr-CA">
                <a:ea typeface="+mn-lt"/>
                <a:cs typeface="+mn-lt"/>
              </a:rPr>
              <a:t> (lien)</a:t>
            </a:r>
          </a:p>
          <a:p>
            <a:pPr marL="457200" indent="-457200">
              <a:spcBef>
                <a:spcPts val="1200"/>
              </a:spcBef>
            </a:pPr>
            <a:r>
              <a:rPr lang="fr-CA">
                <a:latin typeface="Calibri"/>
                <a:ea typeface="Calibri"/>
                <a:cs typeface="Times New Roman"/>
              </a:rPr>
              <a:t>Publié mai 2025</a:t>
            </a:r>
          </a:p>
          <a:p>
            <a:pPr marL="457200" indent="-457200">
              <a:spcBef>
                <a:spcPts val="1200"/>
              </a:spcBef>
            </a:pPr>
            <a:r>
              <a:rPr lang="fr-CA">
                <a:latin typeface="Calibri"/>
                <a:ea typeface="Calibri"/>
                <a:cs typeface="Times New Roman"/>
              </a:rPr>
              <a:t>Sera utilisé comme référence pour l'encadrement de cet objectif dans la prochaine année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fr-CA" b="1">
                <a:latin typeface="Calibri"/>
                <a:ea typeface="Calibri"/>
                <a:cs typeface="Times New Roman"/>
              </a:rPr>
              <a:t>Intégration des activités du PL67</a:t>
            </a:r>
            <a:endParaRPr lang="fr-CA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</a:pPr>
            <a:r>
              <a:rPr lang="fr-CA">
                <a:latin typeface="Calibri"/>
                <a:ea typeface="Calibri"/>
                <a:cs typeface="Times New Roman"/>
              </a:rPr>
              <a:t>Discussion avec les différentes parties prenantes (OPQ, MSSS, AQPP_)</a:t>
            </a:r>
          </a:p>
          <a:p>
            <a:pPr marL="457200" indent="-457200">
              <a:spcBef>
                <a:spcPts val="1200"/>
              </a:spcBef>
            </a:pPr>
            <a:r>
              <a:rPr lang="fr-CA">
                <a:latin typeface="Calibri"/>
                <a:ea typeface="Calibri"/>
                <a:cs typeface="Times New Roman"/>
              </a:rPr>
              <a:t>Première présentation au DTMF (ancien DRMG) en avril 2025</a:t>
            </a:r>
          </a:p>
          <a:p>
            <a:pPr marL="857250" lvl="1" indent="-457200">
              <a:spcBef>
                <a:spcPts val="1200"/>
              </a:spcBef>
              <a:buFont typeface="Courier New" panose="020B0604020202020204" pitchFamily="34" charset="0"/>
              <a:buChar char="o"/>
            </a:pPr>
            <a:r>
              <a:rPr lang="fr-CA">
                <a:latin typeface="Calibri"/>
                <a:ea typeface="Calibri"/>
                <a:cs typeface="Times New Roman"/>
              </a:rPr>
              <a:t>Enjeux soulevés: communication et fluidité de la trajectoire de soins: opportunité dans la collaboration CTSP - DTMF</a:t>
            </a:r>
          </a:p>
          <a:p>
            <a:pPr marL="0" indent="0">
              <a:spcBef>
                <a:spcPts val="1200"/>
              </a:spcBef>
              <a:buNone/>
            </a:pPr>
            <a:endParaRPr lang="fr-CA" b="1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buFont typeface="Arial"/>
              <a:buChar char="•"/>
            </a:pPr>
            <a:endParaRPr lang="fr-CA" sz="10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544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C3BF40-DCAC-6F24-3925-11B62DD3A0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4F967E-D9C7-0338-83A9-29944E8B8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CA" b="1">
                <a:solidFill>
                  <a:schemeClr val="accent4"/>
                </a:solidFill>
              </a:rPr>
              <a:t>Accès aux soins</a:t>
            </a:r>
            <a:endParaRPr lang="en-US">
              <a:solidFill>
                <a:schemeClr val="accent4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03AB77-7B5B-533C-5B73-6A676B6BD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3598"/>
            <a:ext cx="8229600" cy="373703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1000"/>
              </a:spcBef>
              <a:buNone/>
            </a:pPr>
            <a:r>
              <a:rPr lang="fr-CA" sz="1400" b="1">
                <a:latin typeface="Calibri"/>
                <a:ea typeface="Calibri"/>
                <a:cs typeface="Times New Roman"/>
              </a:rPr>
              <a:t>Cartographie des services pharmaceutiques</a:t>
            </a:r>
            <a:endParaRPr lang="en-US" sz="1400">
              <a:ea typeface="Calibri"/>
              <a:cs typeface="Calibri"/>
            </a:endParaRPr>
          </a:p>
          <a:p>
            <a:pPr marL="742950" indent="-285750">
              <a:spcBef>
                <a:spcPts val="1000"/>
              </a:spcBef>
            </a:pPr>
            <a:r>
              <a:rPr lang="fr-CA" sz="1400">
                <a:latin typeface="Calibri" panose="020F0502020204030204" pitchFamily="34" charset="0"/>
                <a:ea typeface="Calibri" panose="020F0502020204030204" pitchFamily="34" charset="0"/>
                <a:cs typeface="Calibri"/>
              </a:rPr>
              <a:t>Travail en collaboration avec la Direction régionale de l'accès </a:t>
            </a:r>
            <a:endParaRPr lang="en-US" sz="1400"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pPr marL="742950" indent="-285750">
              <a:spcBef>
                <a:spcPts val="1000"/>
              </a:spcBef>
            </a:pPr>
            <a:r>
              <a:rPr lang="fr-CA" sz="1400">
                <a:latin typeface="Calibri" panose="020F0502020204030204" pitchFamily="34" charset="0"/>
                <a:ea typeface="Calibri" panose="020F0502020204030204" pitchFamily="34" charset="0"/>
                <a:cs typeface="Calibri"/>
              </a:rPr>
              <a:t>Collaboration avec l'AQPP pour s'assurer que l'ensemble des pharmaciens aient accès et mettent à jour leurs services pharmaceutiques</a:t>
            </a:r>
            <a:endParaRPr lang="en-US" sz="1400"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pPr marL="742950" indent="-285750">
              <a:spcBef>
                <a:spcPts val="1000"/>
              </a:spcBef>
            </a:pPr>
            <a:r>
              <a:rPr lang="fr-CA" sz="1400">
                <a:latin typeface="Calibri"/>
                <a:ea typeface="Calibri"/>
                <a:cs typeface="Calibri"/>
              </a:rPr>
              <a:t>Sujet pour stagiaire STOP (</a:t>
            </a:r>
            <a:r>
              <a:rPr lang="fr-CA" sz="1400" err="1">
                <a:latin typeface="Calibri"/>
                <a:ea typeface="Calibri"/>
                <a:cs typeface="Calibri"/>
              </a:rPr>
              <a:t>Douna</a:t>
            </a:r>
            <a:r>
              <a:rPr lang="fr-CA" sz="1400">
                <a:latin typeface="Calibri"/>
                <a:ea typeface="Calibri"/>
                <a:cs typeface="Calibri"/>
              </a:rPr>
              <a:t> </a:t>
            </a:r>
            <a:r>
              <a:rPr lang="fr-CA" sz="1400" err="1">
                <a:latin typeface="Calibri"/>
                <a:ea typeface="Calibri"/>
                <a:cs typeface="Calibri"/>
              </a:rPr>
              <a:t>Husin</a:t>
            </a:r>
            <a:r>
              <a:rPr lang="fr-CA" sz="1400">
                <a:latin typeface="Calibri"/>
                <a:ea typeface="Calibri"/>
                <a:cs typeface="Calibri"/>
              </a:rPr>
              <a:t>) à l'automne 2024</a:t>
            </a:r>
            <a:endParaRPr lang="en-US" sz="1400">
              <a:latin typeface="Calibri"/>
              <a:ea typeface="Calibri"/>
              <a:cs typeface="Calibri"/>
            </a:endParaRPr>
          </a:p>
          <a:p>
            <a:pPr marL="742950" indent="-285750">
              <a:spcBef>
                <a:spcPts val="1000"/>
              </a:spcBef>
            </a:pPr>
            <a:r>
              <a:rPr lang="fr-CA" sz="1400">
                <a:latin typeface="Calibri"/>
                <a:ea typeface="Calibri"/>
                <a:cs typeface="Calibri"/>
              </a:rPr>
              <a:t>Travaux se poursuivront en 2025 pour s'assurer 1) </a:t>
            </a:r>
            <a:r>
              <a:rPr lang="fr-CA" sz="1400" u="sng">
                <a:latin typeface="Calibri"/>
                <a:ea typeface="Calibri"/>
                <a:cs typeface="Calibri"/>
              </a:rPr>
              <a:t>d'avoir en tout temps de l'information mise à jour</a:t>
            </a:r>
            <a:r>
              <a:rPr lang="fr-CA" sz="1400">
                <a:latin typeface="Calibri"/>
                <a:ea typeface="Calibri"/>
                <a:cs typeface="Calibri"/>
              </a:rPr>
              <a:t> et 2) </a:t>
            </a:r>
            <a:r>
              <a:rPr lang="fr-CA" sz="1400" u="sng">
                <a:latin typeface="Calibri"/>
                <a:ea typeface="Calibri"/>
                <a:cs typeface="Calibri"/>
              </a:rPr>
              <a:t>une standardisation de la nomenclature des services</a:t>
            </a:r>
            <a:endParaRPr lang="en-US" sz="1400">
              <a:latin typeface="Calibri"/>
              <a:ea typeface="Calibri"/>
              <a:cs typeface="Calibri"/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fr-CA" sz="1400" b="1">
                <a:latin typeface="Calibri" panose="020F0502020204030204" pitchFamily="34" charset="0"/>
                <a:ea typeface="Calibri" panose="020F0502020204030204" pitchFamily="34" charset="0"/>
                <a:cs typeface="Calibri"/>
              </a:rPr>
              <a:t>Uniformisation des formulaires GAP - pharmacie</a:t>
            </a:r>
            <a:endParaRPr lang="fr-CA" sz="1400"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pPr marL="742950" indent="-285750">
              <a:spcBef>
                <a:spcPts val="1000"/>
              </a:spcBef>
            </a:pPr>
            <a:r>
              <a:rPr lang="fr-CA" sz="1400">
                <a:latin typeface="Calibri" panose="020F0502020204030204" pitchFamily="34" charset="0"/>
                <a:ea typeface="Calibri" panose="020F0502020204030204" pitchFamily="34" charset="0"/>
                <a:cs typeface="Calibri"/>
              </a:rPr>
              <a:t>Collaboration plus étroite avec certains GAP</a:t>
            </a:r>
            <a:endParaRPr lang="en-US" sz="1400"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pPr marL="742950" indent="-285750">
              <a:spcBef>
                <a:spcPts val="1000"/>
              </a:spcBef>
            </a:pPr>
            <a:r>
              <a:rPr lang="fr-CA" sz="1400">
                <a:latin typeface="Calibri" panose="020F0502020204030204" pitchFamily="34" charset="0"/>
                <a:ea typeface="Calibri" panose="020F0502020204030204" pitchFamily="34" charset="0"/>
                <a:cs typeface="Calibri"/>
              </a:rPr>
              <a:t>Formulaires disponibles sur les sites web des GAP</a:t>
            </a:r>
            <a:endParaRPr lang="en-US" sz="1400"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pPr marL="742950" indent="-285750">
              <a:spcBef>
                <a:spcPts val="1000"/>
              </a:spcBef>
            </a:pPr>
            <a:r>
              <a:rPr lang="fr-CA" sz="1400">
                <a:latin typeface="Calibri" panose="020F0502020204030204" pitchFamily="34" charset="0"/>
                <a:ea typeface="Calibri" panose="020F0502020204030204" pitchFamily="34" charset="0"/>
                <a:cs typeface="Calibri"/>
              </a:rPr>
              <a:t>Sensibilisation à la charge de travail et aux possibilités ou non de prise en charge en pharmacie</a:t>
            </a:r>
            <a:endParaRPr lang="fr-CA">
              <a:ea typeface="Calibri"/>
              <a:cs typeface="Calibri"/>
            </a:endParaRPr>
          </a:p>
          <a:p>
            <a:pPr marL="0" indent="0">
              <a:spcBef>
                <a:spcPts val="1200"/>
              </a:spcBef>
              <a:buNone/>
            </a:pPr>
            <a:endParaRPr lang="fr-CA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0" lvl="1" indent="-457200">
              <a:spcBef>
                <a:spcPts val="1200"/>
              </a:spcBef>
              <a:buFont typeface="Courier New" panose="020B0604020202020204" pitchFamily="34" charset="0"/>
              <a:buChar char="o"/>
            </a:pPr>
            <a:endParaRPr lang="fr-CA" sz="1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fr-CA" sz="1400" b="1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buFont typeface="Arial"/>
              <a:buChar char="•"/>
            </a:pPr>
            <a:endParaRPr lang="fr-CA" sz="105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131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BDF8B-0596-3205-7364-9A2FEAC11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err="1">
                <a:solidFill>
                  <a:srgbClr val="8064A2"/>
                </a:solidFill>
                <a:ea typeface="Calibri"/>
                <a:cs typeface="Calibri"/>
              </a:rPr>
              <a:t>Accès</a:t>
            </a:r>
            <a:r>
              <a:rPr lang="en-US" b="1">
                <a:solidFill>
                  <a:srgbClr val="8064A2"/>
                </a:solidFill>
                <a:ea typeface="Calibri"/>
                <a:cs typeface="Calibri"/>
              </a:rPr>
              <a:t> aux </a:t>
            </a:r>
            <a:r>
              <a:rPr lang="en-US" b="1" err="1">
                <a:solidFill>
                  <a:srgbClr val="8064A2"/>
                </a:solidFill>
                <a:ea typeface="Calibri"/>
                <a:cs typeface="Calibri"/>
              </a:rPr>
              <a:t>soins</a:t>
            </a:r>
            <a:endParaRPr lang="en-US" err="1">
              <a:ea typeface="Calibri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440A4-D2CB-77DE-69A2-569E6AD71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fr-CA" sz="2000" b="1">
                <a:ea typeface="Calibri"/>
                <a:cs typeface="Calibri"/>
              </a:rPr>
              <a:t>Collaboration spéciale avec SPVM</a:t>
            </a:r>
            <a:endParaRPr lang="en-US" sz="7200">
              <a:ea typeface="Calibri"/>
              <a:cs typeface="Calibri"/>
            </a:endParaRPr>
          </a:p>
          <a:p>
            <a:pPr>
              <a:spcBef>
                <a:spcPts val="1200"/>
              </a:spcBef>
            </a:pPr>
            <a:r>
              <a:rPr lang="fr-CA" sz="2000">
                <a:ea typeface="Calibri"/>
                <a:cs typeface="Calibri"/>
              </a:rPr>
              <a:t>Sensibilisation aux équipes policières impliquées dans la gestion de la remise des doses de TAO</a:t>
            </a:r>
            <a:endParaRPr lang="en-US" sz="7200">
              <a:ea typeface="Calibri"/>
              <a:cs typeface="Calibri"/>
            </a:endParaRPr>
          </a:p>
          <a:p>
            <a:pPr>
              <a:spcBef>
                <a:spcPts val="1200"/>
              </a:spcBef>
            </a:pPr>
            <a:r>
              <a:rPr lang="fr-CA" sz="2000">
                <a:ea typeface="Calibri"/>
                <a:cs typeface="Calibri"/>
              </a:rPr>
              <a:t>Référence aux pharmaciens près des postes de quartiers pour les services pharmaceutiques des patients sous détention provisoire</a:t>
            </a:r>
            <a:endParaRPr lang="en-US" sz="72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9871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Affichage à l'écran (16:9)</PresentationFormat>
  <Slides>23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CTSP MONTREAL –  AU CŒUR DE LA PRATIQUE RÉALISATIONS 2024-2025</vt:lpstr>
      <vt:lpstr>MEMBRES DU CTSP</vt:lpstr>
      <vt:lpstr>Membres du comité</vt:lpstr>
      <vt:lpstr>Présentation PowerPoint</vt:lpstr>
      <vt:lpstr>RÉALISATIONS 2024-2025</vt:lpstr>
      <vt:lpstr>Objectifs de l'année</vt:lpstr>
      <vt:lpstr>Soutien à la pratique</vt:lpstr>
      <vt:lpstr>Accès aux soins</vt:lpstr>
      <vt:lpstr>Accès aux soins</vt:lpstr>
      <vt:lpstr>Accès aux soins</vt:lpstr>
      <vt:lpstr>ATIVAD (suite)</vt:lpstr>
      <vt:lpstr>Représentation</vt:lpstr>
      <vt:lpstr>Représentation</vt:lpstr>
      <vt:lpstr>Représentation</vt:lpstr>
      <vt:lpstr>Communications</vt:lpstr>
      <vt:lpstr>Autres nouvelles du CTSP</vt:lpstr>
      <vt:lpstr>Projets à venir</vt:lpstr>
      <vt:lpstr>Collaboration interne</vt:lpstr>
      <vt:lpstr>Loi visant à rendre le système de santé et de services sociaux plus efficace (PL15) </vt:lpstr>
      <vt:lpstr>Travaux en suspens</vt:lpstr>
      <vt:lpstr>Travaux en suspens</vt:lpstr>
      <vt:lpstr>Grande nouvelle! </vt:lpstr>
      <vt:lpstr>MERCI</vt:lpstr>
    </vt:vector>
  </TitlesOfParts>
  <Company>ASSSM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Marylène Sarrazzin</dc:creator>
  <cp:revision>2</cp:revision>
  <dcterms:created xsi:type="dcterms:W3CDTF">2020-09-30T12:04:01Z</dcterms:created>
  <dcterms:modified xsi:type="dcterms:W3CDTF">2025-05-09T19:02:05Z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JCWorkbookID">
    <vt:lpwstr>bb8be7ba-1151-4c11-bf0d-1fffddff8766</vt:lpwstr>
  </property>
  <property fmtid="{D5CDD505-2E9C-101B-9397-08002B2CF9AE}" pid="3" name="MSIP_Label_6a7d8d5d-78e2-4a62-9fcd-016eb5e4c57c_Enabled">
    <vt:lpwstr>true</vt:lpwstr>
  </property>
  <property fmtid="{D5CDD505-2E9C-101B-9397-08002B2CF9AE}" pid="4" name="MSIP_Label_6a7d8d5d-78e2-4a62-9fcd-016eb5e4c57c_SetDate">
    <vt:lpwstr>2023-05-16T20:08:34Z</vt:lpwstr>
  </property>
  <property fmtid="{D5CDD505-2E9C-101B-9397-08002B2CF9AE}" pid="5" name="MSIP_Label_6a7d8d5d-78e2-4a62-9fcd-016eb5e4c57c_Method">
    <vt:lpwstr>Standard</vt:lpwstr>
  </property>
  <property fmtid="{D5CDD505-2E9C-101B-9397-08002B2CF9AE}" pid="6" name="MSIP_Label_6a7d8d5d-78e2-4a62-9fcd-016eb5e4c57c_Name">
    <vt:lpwstr>Général</vt:lpwstr>
  </property>
  <property fmtid="{D5CDD505-2E9C-101B-9397-08002B2CF9AE}" pid="7" name="MSIP_Label_6a7d8d5d-78e2-4a62-9fcd-016eb5e4c57c_SiteId">
    <vt:lpwstr>06e1fe28-5f8b-4075-bf6c-ae24be1a7992</vt:lpwstr>
  </property>
  <property fmtid="{D5CDD505-2E9C-101B-9397-08002B2CF9AE}" pid="8" name="MSIP_Label_6a7d8d5d-78e2-4a62-9fcd-016eb5e4c57c_ActionId">
    <vt:lpwstr>66b1950d-b83b-496a-adb4-c0e85a3a2da8</vt:lpwstr>
  </property>
  <property fmtid="{D5CDD505-2E9C-101B-9397-08002B2CF9AE}" pid="9" name="MSIP_Label_6a7d8d5d-78e2-4a62-9fcd-016eb5e4c57c_ContentBits">
    <vt:lpwstr>0</vt:lpwstr>
  </property>
</Properties>
</file>