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3.xml" ContentType="application/vnd.openxmlformats-officedocument.presentationml.notesSlide+xml"/>
  <Override PartName="/ppt/tags/tag20.xml" ContentType="application/vnd.openxmlformats-officedocument.presentationml.tags+xml"/>
  <Override PartName="/ppt/notesSlides/notesSlide14.xml" ContentType="application/vnd.openxmlformats-officedocument.presentationml.notesSlide+xml"/>
  <Override PartName="/ppt/tags/tag21.xml" ContentType="application/vnd.openxmlformats-officedocument.presentationml.tags+xml"/>
  <Override PartName="/ppt/notesSlides/notesSlide15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6.xml" ContentType="application/vnd.openxmlformats-officedocument.presentationml.notesSlide+xml"/>
  <Override PartName="/ppt/tags/tag25.xml" ContentType="application/vnd.openxmlformats-officedocument.presentationml.tags+xml"/>
  <Override PartName="/ppt/notesSlides/notesSlide17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8.xml" ContentType="application/vnd.openxmlformats-officedocument.presentationml.notesSlide+xml"/>
  <Override PartName="/ppt/tags/tag39.xml" ContentType="application/vnd.openxmlformats-officedocument.presentationml.tags+xml"/>
  <Override PartName="/ppt/notesSlides/notesSlide19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20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21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22.xml" ContentType="application/vnd.openxmlformats-officedocument.presentationml.notesSlide+xml"/>
  <Override PartName="/ppt/tags/tag48.xml" ContentType="application/vnd.openxmlformats-officedocument.presentationml.tags+xml"/>
  <Override PartName="/ppt/notesSlides/notesSlide23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24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25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120"/>
  </p:notesMasterIdLst>
  <p:handoutMasterIdLst>
    <p:handoutMasterId r:id="rId121"/>
  </p:handoutMasterIdLst>
  <p:sldIdLst>
    <p:sldId id="257" r:id="rId2"/>
    <p:sldId id="258" r:id="rId3"/>
    <p:sldId id="429" r:id="rId4"/>
    <p:sldId id="430" r:id="rId5"/>
    <p:sldId id="431" r:id="rId6"/>
    <p:sldId id="432" r:id="rId7"/>
    <p:sldId id="263" r:id="rId8"/>
    <p:sldId id="264" r:id="rId9"/>
    <p:sldId id="362" r:id="rId10"/>
    <p:sldId id="479" r:id="rId11"/>
    <p:sldId id="482" r:id="rId12"/>
    <p:sldId id="484" r:id="rId13"/>
    <p:sldId id="488" r:id="rId14"/>
    <p:sldId id="485" r:id="rId15"/>
    <p:sldId id="489" r:id="rId16"/>
    <p:sldId id="490" r:id="rId17"/>
    <p:sldId id="491" r:id="rId18"/>
    <p:sldId id="492" r:id="rId19"/>
    <p:sldId id="495" r:id="rId20"/>
    <p:sldId id="497" r:id="rId21"/>
    <p:sldId id="370" r:id="rId22"/>
    <p:sldId id="433" r:id="rId23"/>
    <p:sldId id="279" r:id="rId24"/>
    <p:sldId id="282" r:id="rId25"/>
    <p:sldId id="403" r:id="rId26"/>
    <p:sldId id="405" r:id="rId27"/>
    <p:sldId id="406" r:id="rId28"/>
    <p:sldId id="407" r:id="rId29"/>
    <p:sldId id="408" r:id="rId30"/>
    <p:sldId id="410" r:id="rId31"/>
    <p:sldId id="455" r:id="rId32"/>
    <p:sldId id="456" r:id="rId33"/>
    <p:sldId id="457" r:id="rId34"/>
    <p:sldId id="458" r:id="rId35"/>
    <p:sldId id="459" r:id="rId36"/>
    <p:sldId id="460" r:id="rId37"/>
    <p:sldId id="461" r:id="rId38"/>
    <p:sldId id="462" r:id="rId39"/>
    <p:sldId id="463" r:id="rId40"/>
    <p:sldId id="464" r:id="rId41"/>
    <p:sldId id="465" r:id="rId42"/>
    <p:sldId id="466" r:id="rId43"/>
    <p:sldId id="467" r:id="rId44"/>
    <p:sldId id="468" r:id="rId45"/>
    <p:sldId id="469" r:id="rId46"/>
    <p:sldId id="470" r:id="rId47"/>
    <p:sldId id="471" r:id="rId48"/>
    <p:sldId id="472" r:id="rId49"/>
    <p:sldId id="473" r:id="rId50"/>
    <p:sldId id="474" r:id="rId51"/>
    <p:sldId id="475" r:id="rId52"/>
    <p:sldId id="476" r:id="rId53"/>
    <p:sldId id="477" r:id="rId54"/>
    <p:sldId id="478" r:id="rId55"/>
    <p:sldId id="374" r:id="rId56"/>
    <p:sldId id="442" r:id="rId57"/>
    <p:sldId id="443" r:id="rId58"/>
    <p:sldId id="375" r:id="rId59"/>
    <p:sldId id="445" r:id="rId60"/>
    <p:sldId id="446" r:id="rId61"/>
    <p:sldId id="447" r:id="rId62"/>
    <p:sldId id="441" r:id="rId63"/>
    <p:sldId id="380" r:id="rId64"/>
    <p:sldId id="379" r:id="rId65"/>
    <p:sldId id="378" r:id="rId66"/>
    <p:sldId id="321" r:id="rId67"/>
    <p:sldId id="323" r:id="rId68"/>
    <p:sldId id="328" r:id="rId69"/>
    <p:sldId id="324" r:id="rId70"/>
    <p:sldId id="419" r:id="rId71"/>
    <p:sldId id="329" r:id="rId72"/>
    <p:sldId id="420" r:id="rId73"/>
    <p:sldId id="331" r:id="rId74"/>
    <p:sldId id="333" r:id="rId75"/>
    <p:sldId id="334" r:id="rId76"/>
    <p:sldId id="421" r:id="rId77"/>
    <p:sldId id="335" r:id="rId78"/>
    <p:sldId id="336" r:id="rId79"/>
    <p:sldId id="337" r:id="rId80"/>
    <p:sldId id="449" r:id="rId81"/>
    <p:sldId id="448" r:id="rId82"/>
    <p:sldId id="451" r:id="rId83"/>
    <p:sldId id="452" r:id="rId84"/>
    <p:sldId id="450" r:id="rId85"/>
    <p:sldId id="453" r:id="rId86"/>
    <p:sldId id="454" r:id="rId87"/>
    <p:sldId id="342" r:id="rId88"/>
    <p:sldId id="344" r:id="rId89"/>
    <p:sldId id="422" r:id="rId90"/>
    <p:sldId id="412" r:id="rId91"/>
    <p:sldId id="414" r:id="rId92"/>
    <p:sldId id="415" r:id="rId93"/>
    <p:sldId id="423" r:id="rId94"/>
    <p:sldId id="416" r:id="rId95"/>
    <p:sldId id="417" r:id="rId96"/>
    <p:sldId id="418" r:id="rId97"/>
    <p:sldId id="381" r:id="rId98"/>
    <p:sldId id="411" r:id="rId99"/>
    <p:sldId id="386" r:id="rId100"/>
    <p:sldId id="382" r:id="rId101"/>
    <p:sldId id="384" r:id="rId102"/>
    <p:sldId id="383" r:id="rId103"/>
    <p:sldId id="385" r:id="rId104"/>
    <p:sldId id="388" r:id="rId105"/>
    <p:sldId id="389" r:id="rId106"/>
    <p:sldId id="347" r:id="rId107"/>
    <p:sldId id="350" r:id="rId108"/>
    <p:sldId id="424" r:id="rId109"/>
    <p:sldId id="351" r:id="rId110"/>
    <p:sldId id="353" r:id="rId111"/>
    <p:sldId id="348" r:id="rId112"/>
    <p:sldId id="356" r:id="rId113"/>
    <p:sldId id="394" r:id="rId114"/>
    <p:sldId id="358" r:id="rId115"/>
    <p:sldId id="363" r:id="rId116"/>
    <p:sldId id="364" r:id="rId117"/>
    <p:sldId id="365" r:id="rId118"/>
    <p:sldId id="366" r:id="rId119"/>
  </p:sldIdLst>
  <p:sldSz cx="12192000" cy="6858000"/>
  <p:notesSz cx="9296400" cy="7010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EFFF"/>
    <a:srgbClr val="C1F7FF"/>
    <a:srgbClr val="0D82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43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265014" y="0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C9CD6C-6571-43FA-8E57-55D4762793B8}" type="datetimeFigureOut">
              <a:rPr lang="fr-CA" smtClean="0"/>
              <a:t>2022-04-21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6658444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265014" y="6658444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E43AAF-C361-446B-8BA3-C5611BE6540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098960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7C863B0-9F13-4CF1-8FCF-592B4756AEE8}" type="datetimeFigureOut">
              <a:rPr lang="fr-CA" smtClean="0"/>
              <a:t>2022-04-21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D686C23-EA48-4230-A5DC-D70D18C692F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90107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 smtClean="0">
              <a:latin typeface="Arial" panose="020B0604020202020204" pitchFamily="34" charset="0"/>
            </a:endParaRPr>
          </a:p>
        </p:txBody>
      </p:sp>
      <p:sp>
        <p:nvSpPr>
          <p:cNvPr id="3891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74D3636-FD1C-45F5-A99D-19983880693A}" type="slidenum">
              <a:rPr lang="fr-CA" altLang="fr-FR" smtClean="0"/>
              <a:pPr/>
              <a:t>7</a:t>
            </a:fld>
            <a:endParaRPr lang="fr-CA" altLang="fr-FR" smtClean="0"/>
          </a:p>
        </p:txBody>
      </p:sp>
    </p:spTree>
    <p:extLst>
      <p:ext uri="{BB962C8B-B14F-4D97-AF65-F5344CB8AC3E}">
        <p14:creationId xmlns:p14="http://schemas.microsoft.com/office/powerpoint/2010/main" val="4291387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Arial" panose="020B0604020202020204" pitchFamily="34" charset="0"/>
            </a:endParaRPr>
          </a:p>
        </p:txBody>
      </p:sp>
      <p:sp>
        <p:nvSpPr>
          <p:cNvPr id="6042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1EBCEAF-7BEF-4149-84D1-26769D7D185B}" type="slidenum">
              <a:rPr lang="fr-CA" altLang="fr-FR" smtClean="0"/>
              <a:pPr/>
              <a:t>66</a:t>
            </a:fld>
            <a:endParaRPr lang="fr-CA" altLang="fr-FR" smtClean="0"/>
          </a:p>
        </p:txBody>
      </p:sp>
    </p:spTree>
    <p:extLst>
      <p:ext uri="{BB962C8B-B14F-4D97-AF65-F5344CB8AC3E}">
        <p14:creationId xmlns:p14="http://schemas.microsoft.com/office/powerpoint/2010/main" val="2548714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Arial" panose="020B0604020202020204" pitchFamily="34" charset="0"/>
            </a:endParaRPr>
          </a:p>
        </p:txBody>
      </p:sp>
      <p:sp>
        <p:nvSpPr>
          <p:cNvPr id="686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C99CC4D-75B7-4F06-871A-CF3B1C389752}" type="slidenum">
              <a:rPr lang="fr-CA" altLang="fr-FR" smtClean="0"/>
              <a:pPr/>
              <a:t>68</a:t>
            </a:fld>
            <a:endParaRPr lang="fr-CA" altLang="fr-FR" smtClean="0"/>
          </a:p>
        </p:txBody>
      </p:sp>
    </p:spTree>
    <p:extLst>
      <p:ext uri="{BB962C8B-B14F-4D97-AF65-F5344CB8AC3E}">
        <p14:creationId xmlns:p14="http://schemas.microsoft.com/office/powerpoint/2010/main" val="1754447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Arial" panose="020B0604020202020204" pitchFamily="34" charset="0"/>
            </a:endParaRPr>
          </a:p>
        </p:txBody>
      </p:sp>
      <p:sp>
        <p:nvSpPr>
          <p:cNvPr id="7270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A598C41-8161-48E3-9621-65DD81B2EF84}" type="slidenum">
              <a:rPr lang="fr-CA" altLang="fr-FR" smtClean="0"/>
              <a:pPr/>
              <a:t>69</a:t>
            </a:fld>
            <a:endParaRPr lang="fr-CA" altLang="fr-FR" smtClean="0"/>
          </a:p>
        </p:txBody>
      </p:sp>
    </p:spTree>
    <p:extLst>
      <p:ext uri="{BB962C8B-B14F-4D97-AF65-F5344CB8AC3E}">
        <p14:creationId xmlns:p14="http://schemas.microsoft.com/office/powerpoint/2010/main" val="3634381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7943" indent="-177943">
              <a:buFont typeface="Wingdings" panose="05000000000000000000" pitchFamily="2" charset="2"/>
              <a:buChar char="q"/>
            </a:pPr>
            <a:r>
              <a:rPr lang="fr-CA" altLang="fr-FR" dirty="0" smtClean="0">
                <a:latin typeface="Arial" panose="020B0604020202020204" pitchFamily="34" charset="0"/>
              </a:rPr>
              <a:t>Considérant les atteintes de la personne au plan médical, mental, cognitif et fonctionnel, de la situation sociale et environnementale</a:t>
            </a:r>
          </a:p>
          <a:p>
            <a:pPr marL="177943" indent="-177943">
              <a:buFont typeface="Wingdings" panose="05000000000000000000" pitchFamily="2" charset="2"/>
              <a:buChar char="q"/>
            </a:pPr>
            <a:r>
              <a:rPr lang="fr-CA" altLang="fr-FR" dirty="0" smtClean="0">
                <a:latin typeface="Arial" panose="020B0604020202020204" pitchFamily="34" charset="0"/>
              </a:rPr>
              <a:t>Est-ce que la personne est à même de: </a:t>
            </a:r>
          </a:p>
          <a:p>
            <a:pPr marL="651918" lvl="1" indent="-177943">
              <a:buFont typeface="Wingdings" panose="05000000000000000000" pitchFamily="2" charset="2"/>
              <a:buChar char="q"/>
            </a:pPr>
            <a:r>
              <a:rPr lang="fr-CA" altLang="fr-FR" dirty="0" smtClean="0">
                <a:latin typeface="Arial" panose="020B0604020202020204" pitchFamily="34" charset="0"/>
              </a:rPr>
              <a:t>Comprendre les éléments pertinents de sa situation</a:t>
            </a:r>
          </a:p>
          <a:p>
            <a:pPr marL="651918" lvl="1" indent="-177943">
              <a:buFont typeface="Wingdings" panose="05000000000000000000" pitchFamily="2" charset="2"/>
              <a:buChar char="q"/>
            </a:pPr>
            <a:r>
              <a:rPr lang="fr-CA" altLang="fr-FR" dirty="0" smtClean="0">
                <a:latin typeface="Arial" panose="020B0604020202020204" pitchFamily="34" charset="0"/>
              </a:rPr>
              <a:t>D’évaluer et de soupeser les choix et alternatives</a:t>
            </a:r>
          </a:p>
          <a:p>
            <a:pPr marL="651918" lvl="1" indent="-177943">
              <a:buFont typeface="Wingdings" panose="05000000000000000000" pitchFamily="2" charset="2"/>
              <a:buChar char="q"/>
            </a:pPr>
            <a:r>
              <a:rPr lang="fr-CA" altLang="fr-FR" dirty="0" smtClean="0">
                <a:latin typeface="Arial" panose="020B0604020202020204" pitchFamily="34" charset="0"/>
              </a:rPr>
              <a:t>De raisonner pour arriver à une décision en tenant compte des bénéfices et risques potentiels</a:t>
            </a:r>
          </a:p>
          <a:p>
            <a:pPr marL="651918" lvl="1" indent="-177943">
              <a:buFont typeface="Wingdings" panose="05000000000000000000" pitchFamily="2" charset="2"/>
              <a:buChar char="q"/>
            </a:pPr>
            <a:r>
              <a:rPr lang="fr-CA" altLang="fr-FR" dirty="0" smtClean="0">
                <a:latin typeface="Arial" panose="020B0604020202020204" pitchFamily="34" charset="0"/>
              </a:rPr>
              <a:t>De communiquer sa décision de façon consistante</a:t>
            </a:r>
          </a:p>
          <a:p>
            <a:pPr marL="177943" indent="-177943">
              <a:buFont typeface="Wingdings" panose="05000000000000000000" pitchFamily="2" charset="2"/>
              <a:buChar char="q"/>
            </a:pPr>
            <a:r>
              <a:rPr lang="fr-CA" altLang="fr-FR" dirty="0" smtClean="0">
                <a:latin typeface="Arial" panose="020B0604020202020204" pitchFamily="34" charset="0"/>
              </a:rPr>
              <a:t>Jugement: dans le processus de prise de décisions (minimisation, désinhibition, difficultés d’appréciation des conséquences, de régulation des émotions)</a:t>
            </a:r>
          </a:p>
          <a:p>
            <a:pPr marL="177943" indent="-177943">
              <a:buFont typeface="Wingdings" panose="05000000000000000000" pitchFamily="2" charset="2"/>
              <a:buChar char="q"/>
            </a:pPr>
            <a:r>
              <a:rPr lang="fr-CA" altLang="fr-FR" dirty="0" smtClean="0">
                <a:latin typeface="Arial" panose="020B0604020202020204" pitchFamily="34" charset="0"/>
              </a:rPr>
              <a:t>Exemple clinique: patient 90</a:t>
            </a:r>
            <a:r>
              <a:rPr lang="fr-CA" altLang="fr-FR" baseline="0" dirty="0" smtClean="0">
                <a:latin typeface="Arial" panose="020B0604020202020204" pitchFamily="34" charset="0"/>
              </a:rPr>
              <a:t> ans qui habite avec « copine » de 45 ans aux ATCD et fréquentations plutôt marginales; patient dit qu’il l’aime et lui donne régulièrement de l’argent pour la consommation de drogue de celle-ci; beaucoup de va et vient dans la maison et patient consomme et paye la traite de bières et de cigarettes; diminution état de vigilance et fait des prêts qu’il oublie ou se fait faire les poches quand il dort; ne répond pas à ses besoins de base alimentaires et dépenses tout son argent en 48-72 heures; p</a:t>
            </a:r>
            <a:r>
              <a:rPr lang="fr-CA" altLang="fr-FR" dirty="0" smtClean="0">
                <a:latin typeface="Arial" panose="020B0604020202020204" pitchFamily="34" charset="0"/>
              </a:rPr>
              <a:t>atient avec </a:t>
            </a:r>
            <a:r>
              <a:rPr lang="fr-CA" altLang="fr-FR" b="1" dirty="0" smtClean="0">
                <a:latin typeface="Arial" panose="020B0604020202020204" pitchFamily="34" charset="0"/>
              </a:rPr>
              <a:t>résultats</a:t>
            </a:r>
            <a:r>
              <a:rPr lang="fr-CA" altLang="fr-FR" b="1" baseline="0" dirty="0" smtClean="0">
                <a:latin typeface="Arial" panose="020B0604020202020204" pitchFamily="34" charset="0"/>
              </a:rPr>
              <a:t> seuil </a:t>
            </a:r>
            <a:r>
              <a:rPr lang="fr-CA" altLang="fr-FR" baseline="0" dirty="0" smtClean="0">
                <a:latin typeface="Arial" panose="020B0604020202020204" pitchFamily="34" charset="0"/>
              </a:rPr>
              <a:t>aux tests psychométriques (donc zones grises +++_ mais à risque d’atteintes à son intégrité et à risque d’abus; débuter processus d’évaluation de l’inaptitude </a:t>
            </a:r>
            <a:endParaRPr lang="fr-CA" altLang="fr-FR" dirty="0" smtClean="0">
              <a:latin typeface="Arial" panose="020B0604020202020204" pitchFamily="34" charset="0"/>
            </a:endParaRPr>
          </a:p>
        </p:txBody>
      </p:sp>
      <p:sp>
        <p:nvSpPr>
          <p:cNvPr id="8499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736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0007" indent="-296033" defTabSz="96736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5747" indent="-236179" defTabSz="96736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61340" indent="-236179" defTabSz="96736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5315" indent="-236179" defTabSz="96736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1201" indent="-236179" defTabSz="967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7088" indent="-236179" defTabSz="967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2975" indent="-236179" defTabSz="967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8862" indent="-236179" defTabSz="967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C458E70-2411-44AC-B720-7B76165AE655}" type="slidenum">
              <a:rPr lang="fr-CA" altLang="fr-FR" smtClean="0">
                <a:solidFill>
                  <a:srgbClr val="000000"/>
                </a:solidFill>
              </a:rPr>
              <a:pPr/>
              <a:t>73</a:t>
            </a:fld>
            <a:endParaRPr lang="fr-CA" altLang="fr-F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035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Arial" panose="020B0604020202020204" pitchFamily="34" charset="0"/>
            </a:endParaRPr>
          </a:p>
        </p:txBody>
      </p:sp>
      <p:sp>
        <p:nvSpPr>
          <p:cNvPr id="7885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F8B1CB1-7738-45D9-A1E9-AB66CF19DB51}" type="slidenum">
              <a:rPr lang="fr-CA" altLang="fr-FR" smtClean="0"/>
              <a:pPr/>
              <a:t>74</a:t>
            </a:fld>
            <a:endParaRPr lang="fr-CA" altLang="fr-FR" smtClean="0"/>
          </a:p>
        </p:txBody>
      </p:sp>
    </p:spTree>
    <p:extLst>
      <p:ext uri="{BB962C8B-B14F-4D97-AF65-F5344CB8AC3E}">
        <p14:creationId xmlns:p14="http://schemas.microsoft.com/office/powerpoint/2010/main" val="12224691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fr-FR" altLang="fr-FR" smtClean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8294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736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0007" indent="-296033" defTabSz="96736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5747" indent="-236179" defTabSz="96736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61340" indent="-236179" defTabSz="96736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5315" indent="-236179" defTabSz="96736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1201" indent="-236179" defTabSz="967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7088" indent="-236179" defTabSz="967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2975" indent="-236179" defTabSz="967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8862" indent="-236179" defTabSz="967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1134E16-093B-4D55-A9B8-AE6F0884A86D}" type="slidenum">
              <a:rPr lang="fr-CA" altLang="fr-FR" smtClean="0">
                <a:solidFill>
                  <a:srgbClr val="000000"/>
                </a:solidFill>
              </a:rPr>
              <a:pPr/>
              <a:t>75</a:t>
            </a:fld>
            <a:endParaRPr lang="fr-CA" altLang="fr-F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5870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Arial" panose="020B0604020202020204" pitchFamily="34" charset="0"/>
            </a:endParaRPr>
          </a:p>
        </p:txBody>
      </p:sp>
      <p:sp>
        <p:nvSpPr>
          <p:cNvPr id="7475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3188AC4-337F-4150-9258-50D17E8AC4AF}" type="slidenum">
              <a:rPr lang="fr-CA" altLang="fr-FR" smtClean="0"/>
              <a:pPr/>
              <a:t>77</a:t>
            </a:fld>
            <a:endParaRPr lang="fr-CA" altLang="fr-FR" smtClean="0"/>
          </a:p>
        </p:txBody>
      </p:sp>
    </p:spTree>
    <p:extLst>
      <p:ext uri="{BB962C8B-B14F-4D97-AF65-F5344CB8AC3E}">
        <p14:creationId xmlns:p14="http://schemas.microsoft.com/office/powerpoint/2010/main" val="22815732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Arial" panose="020B0604020202020204" pitchFamily="34" charset="0"/>
            </a:endParaRPr>
          </a:p>
        </p:txBody>
      </p:sp>
      <p:sp>
        <p:nvSpPr>
          <p:cNvPr id="4198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7BEC07-36B6-4A4C-BAF0-3F63C46677D3}" type="slidenum">
              <a:rPr lang="fr-CA" altLang="fr-FR" smtClean="0">
                <a:solidFill>
                  <a:srgbClr val="000000"/>
                </a:solidFill>
              </a:rPr>
              <a:pPr/>
              <a:t>78</a:t>
            </a:fld>
            <a:endParaRPr lang="fr-CA" altLang="fr-F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970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 smtClean="0">
              <a:latin typeface="Arial" panose="020B0604020202020204" pitchFamily="34" charset="0"/>
            </a:endParaRPr>
          </a:p>
          <a:p>
            <a:r>
              <a:rPr lang="fr-CA" altLang="fr-FR" dirty="0" smtClean="0">
                <a:latin typeface="Arial" panose="020B0604020202020204" pitchFamily="34" charset="0"/>
              </a:rPr>
              <a:t>Procuration bancaire: est un formulaire de la banque complété par la personne alors qu’elle est apte donnant accès aux comptes de banques tel que spécifié dans le  formulaires </a:t>
            </a:r>
          </a:p>
          <a:p>
            <a:r>
              <a:rPr lang="fr-CA" altLang="fr-FR" dirty="0" smtClean="0">
                <a:latin typeface="Arial" panose="020B0604020202020204" pitchFamily="34" charset="0"/>
              </a:rPr>
              <a:t>Procuration général donne des droits de poser des actes de gestion parfois plus large et en fonction de ce qui est inscrit dans la procuration (exemple vente de propriété)</a:t>
            </a:r>
          </a:p>
          <a:p>
            <a:r>
              <a:rPr lang="fr-CA" altLang="fr-FR" dirty="0" smtClean="0">
                <a:latin typeface="Arial" panose="020B0604020202020204" pitchFamily="34" charset="0"/>
              </a:rPr>
              <a:t>Il est donc important que la personne nommé soit de confiance dans le partage des droits </a:t>
            </a:r>
          </a:p>
          <a:p>
            <a:r>
              <a:rPr lang="fr-CA" altLang="fr-FR" dirty="0" smtClean="0">
                <a:latin typeface="Arial" panose="020B0604020202020204" pitchFamily="34" charset="0"/>
              </a:rPr>
              <a:t>Différente forme de protection : le mandat en cas d’inaptitude, la curatelle, la tutelle</a:t>
            </a:r>
          </a:p>
          <a:p>
            <a:r>
              <a:rPr lang="fr-CA" altLang="fr-FR" dirty="0" smtClean="0">
                <a:latin typeface="Arial" panose="020B0604020202020204" pitchFamily="34" charset="0"/>
              </a:rPr>
              <a:t>Privé : un membre de la famille ou proche est nommé</a:t>
            </a:r>
          </a:p>
          <a:p>
            <a:r>
              <a:rPr lang="fr-CA" altLang="fr-FR" dirty="0" smtClean="0">
                <a:latin typeface="Arial" panose="020B0604020202020204" pitchFamily="34" charset="0"/>
              </a:rPr>
              <a:t>Public : curateur public </a:t>
            </a:r>
          </a:p>
          <a:p>
            <a:endParaRPr lang="fr-CA" altLang="fr-FR" dirty="0" smtClean="0">
              <a:latin typeface="Arial" panose="020B0604020202020204" pitchFamily="34" charset="0"/>
            </a:endParaRPr>
          </a:p>
        </p:txBody>
      </p:sp>
      <p:sp>
        <p:nvSpPr>
          <p:cNvPr id="8909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806AF63-3AA8-4250-8733-344030ED2683}" type="slidenum">
              <a:rPr lang="fr-CA" altLang="fr-FR" smtClean="0">
                <a:solidFill>
                  <a:srgbClr val="000000"/>
                </a:solidFill>
              </a:rPr>
              <a:pPr/>
              <a:t>79</a:t>
            </a:fld>
            <a:endParaRPr lang="fr-CA" altLang="fr-F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793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Arial" panose="020B0604020202020204" pitchFamily="34" charset="0"/>
            </a:endParaRPr>
          </a:p>
        </p:txBody>
      </p:sp>
      <p:sp>
        <p:nvSpPr>
          <p:cNvPr id="6042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1EBCEAF-7BEF-4149-84D1-26769D7D185B}" type="slidenum">
              <a:rPr lang="fr-CA" altLang="fr-FR" smtClean="0"/>
              <a:pPr/>
              <a:t>86</a:t>
            </a:fld>
            <a:endParaRPr lang="fr-CA" altLang="fr-FR" smtClean="0"/>
          </a:p>
        </p:txBody>
      </p:sp>
    </p:spTree>
    <p:extLst>
      <p:ext uri="{BB962C8B-B14F-4D97-AF65-F5344CB8AC3E}">
        <p14:creationId xmlns:p14="http://schemas.microsoft.com/office/powerpoint/2010/main" val="1390903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>
            <a:spLocks noGrp="1" noRot="1" noChangeAspect="1"/>
          </p:cNvSpPr>
          <p:nvPr>
            <p:ph type="sldImg"/>
          </p:nvPr>
        </p:nvSpPr>
        <p:spPr>
          <a:xfrm>
            <a:off x="2247900" y="517525"/>
            <a:ext cx="4597400" cy="25860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5" name="Shape 4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8026" indent="-178026">
              <a:buSzPct val="100000"/>
              <a:buChar char="❑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MA: type le plus commun</a:t>
            </a:r>
          </a:p>
          <a:p>
            <a:pPr marL="178026" indent="-178026">
              <a:buSzPct val="100000"/>
              <a:buChar char="❑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Démence vasculaire: vient au second rang; 10 à 20% des cas de démence; est un facteur de risque à l’égard de la MA</a:t>
            </a:r>
          </a:p>
        </p:txBody>
      </p:sp>
    </p:spTree>
    <p:extLst>
      <p:ext uri="{BB962C8B-B14F-4D97-AF65-F5344CB8AC3E}">
        <p14:creationId xmlns:p14="http://schemas.microsoft.com/office/powerpoint/2010/main" val="26748290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Arial" panose="020B0604020202020204" pitchFamily="34" charset="0"/>
            </a:endParaRPr>
          </a:p>
        </p:txBody>
      </p:sp>
      <p:sp>
        <p:nvSpPr>
          <p:cNvPr id="686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C99CC4D-75B7-4F06-871A-CF3B1C389752}" type="slidenum">
              <a:rPr lang="fr-CA" altLang="fr-FR" smtClean="0"/>
              <a:pPr/>
              <a:t>87</a:t>
            </a:fld>
            <a:endParaRPr lang="fr-CA" altLang="fr-FR" smtClean="0"/>
          </a:p>
        </p:txBody>
      </p:sp>
    </p:spTree>
    <p:extLst>
      <p:ext uri="{BB962C8B-B14F-4D97-AF65-F5344CB8AC3E}">
        <p14:creationId xmlns:p14="http://schemas.microsoft.com/office/powerpoint/2010/main" val="35065972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4708" indent="-174708">
              <a:buFont typeface="Wingdings" panose="05000000000000000000" pitchFamily="2" charset="2"/>
              <a:buChar char="q"/>
            </a:pPr>
            <a:r>
              <a:rPr lang="fr-FR" altLang="fr-FR" dirty="0" smtClean="0">
                <a:latin typeface="Arial" panose="020B0604020202020204" pitchFamily="34" charset="0"/>
              </a:rPr>
              <a:t>Est-ce</a:t>
            </a:r>
            <a:r>
              <a:rPr lang="fr-FR" altLang="fr-FR" baseline="0" dirty="0" smtClean="0">
                <a:latin typeface="Arial" panose="020B0604020202020204" pitchFamily="34" charset="0"/>
              </a:rPr>
              <a:t> que le choix varie dans le temps en fonction de l’influence d’un tiers</a:t>
            </a:r>
            <a:endParaRPr lang="fr-FR" altLang="fr-FR" dirty="0" smtClean="0">
              <a:latin typeface="Arial" panose="020B0604020202020204" pitchFamily="34" charset="0"/>
            </a:endParaRPr>
          </a:p>
        </p:txBody>
      </p:sp>
      <p:sp>
        <p:nvSpPr>
          <p:cNvPr id="1013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F6FE0C-5DC8-417F-AEE0-AE0C097768F6}" type="slidenum">
              <a:rPr lang="fr-CA" altLang="fr-FR" smtClean="0"/>
              <a:pPr/>
              <a:t>88</a:t>
            </a:fld>
            <a:endParaRPr lang="fr-CA" altLang="fr-FR" smtClean="0"/>
          </a:p>
        </p:txBody>
      </p:sp>
    </p:spTree>
    <p:extLst>
      <p:ext uri="{BB962C8B-B14F-4D97-AF65-F5344CB8AC3E}">
        <p14:creationId xmlns:p14="http://schemas.microsoft.com/office/powerpoint/2010/main" val="37575428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 smtClean="0">
              <a:latin typeface="Arial" panose="020B0604020202020204" pitchFamily="34" charset="0"/>
            </a:endParaRPr>
          </a:p>
        </p:txBody>
      </p:sp>
      <p:sp>
        <p:nvSpPr>
          <p:cNvPr id="3891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74D3636-FD1C-45F5-A99D-19983880693A}" type="slidenum">
              <a:rPr lang="fr-CA" altLang="fr-FR" smtClean="0"/>
              <a:pPr/>
              <a:t>90</a:t>
            </a:fld>
            <a:endParaRPr lang="fr-CA" altLang="fr-FR" smtClean="0"/>
          </a:p>
        </p:txBody>
      </p:sp>
    </p:spTree>
    <p:extLst>
      <p:ext uri="{BB962C8B-B14F-4D97-AF65-F5344CB8AC3E}">
        <p14:creationId xmlns:p14="http://schemas.microsoft.com/office/powerpoint/2010/main" val="27773359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Arial" panose="020B0604020202020204" pitchFamily="34" charset="0"/>
            </a:endParaRPr>
          </a:p>
        </p:txBody>
      </p:sp>
      <p:sp>
        <p:nvSpPr>
          <p:cNvPr id="4198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7BEC07-36B6-4A4C-BAF0-3F63C46677D3}" type="slidenum">
              <a:rPr lang="fr-CA" altLang="fr-FR" smtClean="0">
                <a:solidFill>
                  <a:srgbClr val="000000"/>
                </a:solidFill>
              </a:rPr>
              <a:pPr/>
              <a:t>97</a:t>
            </a:fld>
            <a:endParaRPr lang="fr-CA" altLang="fr-F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5442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CA" altLang="fr-FR" dirty="0" smtClean="0">
                <a:latin typeface="Arial" panose="020B0604020202020204" pitchFamily="34" charset="0"/>
              </a:rPr>
              <a:t>Vulnérabilité : ex pas de famille ou de réseau social impliqué; incapacité à s’exprimer; comportement complexe</a:t>
            </a:r>
          </a:p>
          <a:p>
            <a:r>
              <a:rPr lang="fr-CA" altLang="fr-FR" dirty="0" smtClean="0">
                <a:latin typeface="Arial" panose="020B0604020202020204" pitchFamily="34" charset="0"/>
              </a:rPr>
              <a:t>Demande d’hébergement: est volontaire à un orientation en hébergement</a:t>
            </a:r>
          </a:p>
          <a:p>
            <a:r>
              <a:rPr lang="fr-CA" altLang="fr-FR" dirty="0" smtClean="0">
                <a:latin typeface="Arial" panose="020B0604020202020204" pitchFamily="34" charset="0"/>
              </a:rPr>
              <a:t>Conséquence de l’hébergement transitoire: éloignement du milieu de vie et du conjoint; possible isolement si conjoint âgé ne peut le visiter; la personne n’a pas le temps de préparer son hébergement et de débuter le processus de deuil</a:t>
            </a:r>
          </a:p>
          <a:p>
            <a:endParaRPr lang="fr-CA" altLang="fr-FR" dirty="0" smtClean="0">
              <a:latin typeface="Arial" panose="020B0604020202020204" pitchFamily="34" charset="0"/>
            </a:endParaRPr>
          </a:p>
        </p:txBody>
      </p:sp>
      <p:sp>
        <p:nvSpPr>
          <p:cNvPr id="11059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C0DDA44-F496-42FF-8862-90F7E3020F90}" type="slidenum">
              <a:rPr lang="fr-CA" altLang="fr-FR" smtClean="0">
                <a:solidFill>
                  <a:srgbClr val="000000"/>
                </a:solidFill>
              </a:rPr>
              <a:pPr/>
              <a:t>110</a:t>
            </a:fld>
            <a:endParaRPr lang="fr-CA" altLang="fr-F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4067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4708" indent="-174708">
              <a:buFont typeface="Wingdings" panose="05000000000000000000" pitchFamily="2" charset="2"/>
              <a:buChar char="q"/>
            </a:pPr>
            <a:r>
              <a:rPr lang="fr-CA" altLang="fr-FR" smtClean="0">
                <a:latin typeface="Arial" panose="020B0604020202020204" pitchFamily="34" charset="0"/>
              </a:rPr>
              <a:t>Critères d’exclusion clinique externe de la mémoire: dépendance drogue/alcool et suivi actif en psychiatrie; il doit y avoir une abstinence de 6 mois minimum d’alcool et de drogue</a:t>
            </a:r>
          </a:p>
          <a:p>
            <a:pPr marL="174708" indent="-174708">
              <a:buFont typeface="Wingdings" panose="05000000000000000000" pitchFamily="2" charset="2"/>
              <a:buChar char="q"/>
            </a:pPr>
            <a:r>
              <a:rPr lang="fr-CA" altLang="fr-FR" smtClean="0">
                <a:latin typeface="Arial" panose="020B0604020202020204" pitchFamily="34" charset="0"/>
              </a:rPr>
              <a:t>SAD: services professionnels; aide à l’hygiène; stimulation routine du matin et administration de la médication; stimulation à l’alimentation et administration de la médication; répit, chèque emploi service,…</a:t>
            </a:r>
          </a:p>
        </p:txBody>
      </p:sp>
      <p:sp>
        <p:nvSpPr>
          <p:cNvPr id="10854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E6FD01A-35AA-4FEB-9B31-B40B6C18804F}" type="slidenum">
              <a:rPr lang="fr-CA" altLang="fr-FR" smtClean="0"/>
              <a:pPr/>
              <a:t>111</a:t>
            </a:fld>
            <a:endParaRPr lang="fr-CA" altLang="fr-FR" smtClean="0"/>
          </a:p>
        </p:txBody>
      </p:sp>
    </p:spTree>
    <p:extLst>
      <p:ext uri="{BB962C8B-B14F-4D97-AF65-F5344CB8AC3E}">
        <p14:creationId xmlns:p14="http://schemas.microsoft.com/office/powerpoint/2010/main" val="12170138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6659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smtClean="0">
              <a:latin typeface="Arial" panose="020B0604020202020204" pitchFamily="34" charset="0"/>
            </a:endParaRPr>
          </a:p>
        </p:txBody>
      </p:sp>
      <p:sp>
        <p:nvSpPr>
          <p:cNvPr id="32666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761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1450" indent="-296711" defTabSz="96761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6847" indent="-237369" defTabSz="96761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61585" indent="-237369" defTabSz="96761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6324" indent="-237369" defTabSz="96761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11062" indent="-237369" defTabSz="9676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5801" indent="-237369" defTabSz="9676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60540" indent="-237369" defTabSz="9676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5279" indent="-237369" defTabSz="9676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153D0A8-E4CA-4D7C-A63E-22C052D9A6E7}" type="slidenum">
              <a:rPr lang="fr-CA" altLang="fr-FR" smtClean="0">
                <a:solidFill>
                  <a:srgbClr val="000000"/>
                </a:solidFill>
              </a:rPr>
              <a:pPr/>
              <a:t>117</a:t>
            </a:fld>
            <a:endParaRPr lang="fr-CA" altLang="fr-F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906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>
            <a:spLocks noGrp="1" noRot="1" noChangeAspect="1"/>
          </p:cNvSpPr>
          <p:nvPr>
            <p:ph type="sldImg"/>
          </p:nvPr>
        </p:nvSpPr>
        <p:spPr>
          <a:xfrm>
            <a:off x="2247900" y="517525"/>
            <a:ext cx="4597400" cy="25860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6" name="Shape 4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8026" indent="-178026">
              <a:buSzPct val="100000"/>
              <a:buChar char="❑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Les hallucinations sont bien formées, récurrentes, détaillées et souvent non-menaçantes</a:t>
            </a:r>
          </a:p>
          <a:p>
            <a:pPr marL="178026" indent="-178026">
              <a:buSzPct val="100000"/>
              <a:buChar char="❑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Délire encapsulé:  Un délire encapsulé se rapporte à un sujet ou à une croyance spécifique sans envahir la vie ou le niveau de fonctionnement d'une personne.</a:t>
            </a:r>
          </a:p>
        </p:txBody>
      </p:sp>
    </p:spTree>
    <p:extLst>
      <p:ext uri="{BB962C8B-B14F-4D97-AF65-F5344CB8AC3E}">
        <p14:creationId xmlns:p14="http://schemas.microsoft.com/office/powerpoint/2010/main" val="3507947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 smtClean="0">
              <a:latin typeface="Arial" panose="020B0604020202020204" pitchFamily="34" charset="0"/>
            </a:endParaRPr>
          </a:p>
        </p:txBody>
      </p:sp>
      <p:sp>
        <p:nvSpPr>
          <p:cNvPr id="3891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74D3636-FD1C-45F5-A99D-19983880693A}" type="slidenum">
              <a:rPr lang="fr-CA" altLang="fr-FR" smtClean="0"/>
              <a:pPr/>
              <a:t>23</a:t>
            </a:fld>
            <a:endParaRPr lang="fr-CA" altLang="fr-FR" smtClean="0"/>
          </a:p>
        </p:txBody>
      </p:sp>
    </p:spTree>
    <p:extLst>
      <p:ext uri="{BB962C8B-B14F-4D97-AF65-F5344CB8AC3E}">
        <p14:creationId xmlns:p14="http://schemas.microsoft.com/office/powerpoint/2010/main" val="4023369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AA782-0F18-4907-A534-AAA9FB6B2E00}" type="slidenum">
              <a:rPr lang="fr-CA" smtClean="0"/>
              <a:t>33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1090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AA782-0F18-4907-A534-AAA9FB6B2E00}" type="slidenum">
              <a:rPr lang="fr-CA" smtClean="0"/>
              <a:t>37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60069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4BAE3-0166-4349-BB09-E3EA4BBC6832}" type="slidenum">
              <a:rPr lang="fr-CA" smtClean="0"/>
              <a:pPr/>
              <a:t>40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93069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8835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81410" indent="-181410">
              <a:buFont typeface="Wingdings" panose="05000000000000000000" pitchFamily="2" charset="2"/>
              <a:buChar char="q"/>
            </a:pPr>
            <a:r>
              <a:rPr lang="fr-CA" altLang="fr-FR" smtClean="0">
                <a:latin typeface="Arial" panose="020B0604020202020204" pitchFamily="34" charset="0"/>
              </a:rPr>
              <a:t>Remettre une copie papier aux participants</a:t>
            </a:r>
          </a:p>
        </p:txBody>
      </p:sp>
      <p:sp>
        <p:nvSpPr>
          <p:cNvPr id="24883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8599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6108" indent="-302349" defTabSz="98599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9397" indent="-241879" defTabSz="98599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3155" indent="-241879" defTabSz="98599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6914" indent="-241879" defTabSz="98599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60672" indent="-241879" defTabSz="9859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4431" indent="-241879" defTabSz="9859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8190" indent="-241879" defTabSz="9859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1949" indent="-241879" defTabSz="9859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E8122EA-4628-44E6-A48C-FCEADBA00544}" type="slidenum">
              <a:rPr lang="fr-CA" altLang="fr-FR" smtClean="0">
                <a:solidFill>
                  <a:srgbClr val="000000"/>
                </a:solidFill>
              </a:rPr>
              <a:pPr/>
              <a:t>50</a:t>
            </a:fld>
            <a:endParaRPr lang="fr-CA" altLang="fr-F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917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altLang="fr-FR" dirty="0" smtClean="0">
              <a:latin typeface="Arial" panose="020B0604020202020204" pitchFamily="34" charset="0"/>
            </a:endParaRPr>
          </a:p>
        </p:txBody>
      </p:sp>
      <p:sp>
        <p:nvSpPr>
          <p:cNvPr id="3891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 defTabSz="94956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74D3636-FD1C-45F5-A99D-19983880693A}" type="slidenum">
              <a:rPr lang="fr-CA" altLang="fr-FR" smtClean="0"/>
              <a:pPr/>
              <a:t>55</a:t>
            </a:fld>
            <a:endParaRPr lang="fr-CA" altLang="fr-FR" smtClean="0"/>
          </a:p>
        </p:txBody>
      </p:sp>
    </p:spTree>
    <p:extLst>
      <p:ext uri="{BB962C8B-B14F-4D97-AF65-F5344CB8AC3E}">
        <p14:creationId xmlns:p14="http://schemas.microsoft.com/office/powerpoint/2010/main" val="3219224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ge TITRE de la 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39350" y="3162427"/>
            <a:ext cx="9692217" cy="1470025"/>
          </a:xfrm>
        </p:spPr>
        <p:txBody>
          <a:bodyPr anchor="b" anchorCtr="0">
            <a:normAutofit/>
          </a:bodyPr>
          <a:lstStyle>
            <a:lvl1pPr>
              <a:defRPr sz="4000" b="1" cap="all" baseline="0"/>
            </a:lvl1pPr>
          </a:lstStyle>
          <a:p>
            <a:r>
              <a:rPr lang="fr-FR" dirty="0" smtClean="0"/>
              <a:t>Page titre de la</a:t>
            </a:r>
            <a:br>
              <a:rPr lang="fr-FR" dirty="0" smtClean="0"/>
            </a:br>
            <a:r>
              <a:rPr lang="fr-FR" dirty="0" smtClean="0"/>
              <a:t>présentation </a:t>
            </a:r>
            <a:r>
              <a:rPr lang="fr-FR" dirty="0" err="1" smtClean="0"/>
              <a:t>powerpoint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73534" y="4653136"/>
            <a:ext cx="9697311" cy="86409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Sous-titre</a:t>
            </a:r>
            <a:endParaRPr lang="fr-CA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6170887"/>
            <a:ext cx="1522056" cy="44722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57" y="5834510"/>
            <a:ext cx="2535348" cy="973259"/>
          </a:xfrm>
          <a:prstGeom prst="rect">
            <a:avLst/>
          </a:prstGeom>
        </p:spPr>
      </p:pic>
      <p:cxnSp>
        <p:nvCxnSpPr>
          <p:cNvPr id="9" name="Connecteur droit 8"/>
          <p:cNvCxnSpPr/>
          <p:nvPr/>
        </p:nvCxnSpPr>
        <p:spPr>
          <a:xfrm>
            <a:off x="359702" y="5786214"/>
            <a:ext cx="11472597" cy="67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ccsmtl.intra.mtl.rtss.qc.ca/fileadmin/CIUSSS/DirectionsAdministratives/DRHCAJ/CommunicationsAffairesJuridiques/Communications/IdentiteVisuelleGabarit/GabaritsAZ/E/ElementGraphique/ElementGraphiqu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5" y="78904"/>
            <a:ext cx="3935567" cy="287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43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apo de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15414" y="274639"/>
            <a:ext cx="11016885" cy="70643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r-FR" dirty="0" smtClean="0"/>
              <a:t>Titre – diapositive 2 colonnes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15413" y="1125540"/>
            <a:ext cx="5384800" cy="453570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buClr>
                <a:schemeClr val="accent4"/>
              </a:buClr>
              <a:defRPr sz="1400" baseline="0"/>
            </a:lvl5pPr>
            <a:lvl6pPr>
              <a:buClr>
                <a:schemeClr val="accent4"/>
              </a:buClr>
              <a:buSzPct val="50000"/>
              <a:defRPr sz="12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03413" y="1125540"/>
            <a:ext cx="5384800" cy="453570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21145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/>
              </a:buClr>
              <a:buSzPct val="50000"/>
              <a:buFont typeface="Arial" panose="020B0604020202020204" pitchFamily="34" charset="0"/>
              <a:buChar char="•"/>
              <a:tabLst/>
              <a:defRPr sz="1400"/>
            </a:lvl5pPr>
            <a:lvl6pPr>
              <a:buClr>
                <a:schemeClr val="accent3"/>
              </a:buClr>
              <a:buSzPct val="50000"/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 dirty="0"/>
          </a:p>
        </p:txBody>
      </p:sp>
      <p:sp>
        <p:nvSpPr>
          <p:cNvPr id="12" name="Espace réservé du numéro de diapositive 2"/>
          <p:cNvSpPr txBox="1">
            <a:spLocks/>
          </p:cNvSpPr>
          <p:nvPr/>
        </p:nvSpPr>
        <p:spPr>
          <a:xfrm>
            <a:off x="11615936" y="5982305"/>
            <a:ext cx="57606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C7D92E-CB67-46E3-8E2F-26A00A2945D7}" type="slidenum">
              <a:rPr lang="fr-CA" sz="1000" smtClean="0"/>
              <a:pPr/>
              <a:t>‹N°›</a:t>
            </a:fld>
            <a:endParaRPr lang="fr-CA" sz="10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57" y="5834510"/>
            <a:ext cx="2535348" cy="973259"/>
          </a:xfrm>
          <a:prstGeom prst="rect">
            <a:avLst/>
          </a:prstGeom>
        </p:spPr>
      </p:pic>
      <p:cxnSp>
        <p:nvCxnSpPr>
          <p:cNvPr id="14" name="Connecteur droit 13"/>
          <p:cNvCxnSpPr/>
          <p:nvPr/>
        </p:nvCxnSpPr>
        <p:spPr>
          <a:xfrm>
            <a:off x="359702" y="5786214"/>
            <a:ext cx="11472597" cy="67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70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57768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38985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144418"/>
            <a:ext cx="7315200" cy="5888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2" name="Espace réservé du numéro de diapositive 2"/>
          <p:cNvSpPr txBox="1">
            <a:spLocks/>
          </p:cNvSpPr>
          <p:nvPr/>
        </p:nvSpPr>
        <p:spPr>
          <a:xfrm>
            <a:off x="11615936" y="5982305"/>
            <a:ext cx="57606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C7D92E-CB67-46E3-8E2F-26A00A2945D7}" type="slidenum">
              <a:rPr lang="fr-CA" sz="1000" smtClean="0"/>
              <a:pPr/>
              <a:t>‹N°›</a:t>
            </a:fld>
            <a:endParaRPr lang="fr-CA" sz="10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57" y="5834510"/>
            <a:ext cx="2535348" cy="973259"/>
          </a:xfrm>
          <a:prstGeom prst="rect">
            <a:avLst/>
          </a:prstGeom>
        </p:spPr>
      </p:pic>
      <p:cxnSp>
        <p:nvCxnSpPr>
          <p:cNvPr id="14" name="Connecteur droit 13"/>
          <p:cNvCxnSpPr/>
          <p:nvPr/>
        </p:nvCxnSpPr>
        <p:spPr>
          <a:xfrm>
            <a:off x="359702" y="5786214"/>
            <a:ext cx="11472597" cy="67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549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apo -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2"/>
          <p:cNvSpPr txBox="1">
            <a:spLocks/>
          </p:cNvSpPr>
          <p:nvPr/>
        </p:nvSpPr>
        <p:spPr>
          <a:xfrm>
            <a:off x="11615936" y="5982305"/>
            <a:ext cx="57606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C7D92E-CB67-46E3-8E2F-26A00A2945D7}" type="slidenum">
              <a:rPr lang="fr-CA" sz="1000" smtClean="0"/>
              <a:pPr/>
              <a:t>‹N°›</a:t>
            </a:fld>
            <a:endParaRPr lang="fr-CA" sz="10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57" y="5834510"/>
            <a:ext cx="2535348" cy="973259"/>
          </a:xfrm>
          <a:prstGeom prst="rect">
            <a:avLst/>
          </a:prstGeom>
        </p:spPr>
      </p:pic>
      <p:cxnSp>
        <p:nvCxnSpPr>
          <p:cNvPr id="11" name="Connecteur droit 10"/>
          <p:cNvCxnSpPr/>
          <p:nvPr/>
        </p:nvCxnSpPr>
        <p:spPr>
          <a:xfrm>
            <a:off x="359702" y="5786214"/>
            <a:ext cx="11472597" cy="67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6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 de ferme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856000" y="2204865"/>
            <a:ext cx="648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7200" b="1" dirty="0" smtClean="0">
                <a:solidFill>
                  <a:schemeClr val="tx2">
                    <a:lumMod val="75000"/>
                  </a:schemeClr>
                </a:solidFill>
              </a:rPr>
              <a:t>MERCI</a:t>
            </a:r>
            <a:r>
              <a:rPr lang="fr-CA" sz="7200" b="1" baseline="0" dirty="0" smtClean="0">
                <a:solidFill>
                  <a:schemeClr val="tx2">
                    <a:lumMod val="75000"/>
                  </a:schemeClr>
                </a:solidFill>
              </a:rPr>
              <a:t>!</a:t>
            </a:r>
            <a:endParaRPr lang="fr-CA" sz="7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2856000" y="3789040"/>
            <a:ext cx="64800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57" y="5834510"/>
            <a:ext cx="2535348" cy="973259"/>
          </a:xfrm>
          <a:prstGeom prst="rect">
            <a:avLst/>
          </a:prstGeom>
        </p:spPr>
      </p:pic>
      <p:pic>
        <p:nvPicPr>
          <p:cNvPr id="5" name="Imag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318" y="4005264"/>
            <a:ext cx="3930649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>
            <a:spLocks noChangeArrowheads="1"/>
          </p:cNvSpPr>
          <p:nvPr userDrawn="1"/>
        </p:nvSpPr>
        <p:spPr bwMode="auto">
          <a:xfrm>
            <a:off x="2855385" y="2205038"/>
            <a:ext cx="6481233" cy="1200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CA" altLang="fr-FR" sz="7200" b="1" smtClean="0">
                <a:solidFill>
                  <a:srgbClr val="6B7878"/>
                </a:solidFill>
                <a:latin typeface="Calibri" panose="020F0502020204030204" pitchFamily="34" charset="0"/>
              </a:rPr>
              <a:t>MERCI!</a:t>
            </a:r>
          </a:p>
        </p:txBody>
      </p:sp>
      <p:pic>
        <p:nvPicPr>
          <p:cNvPr id="9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767" y="6010275"/>
            <a:ext cx="2004484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cteur droit 9"/>
          <p:cNvCxnSpPr/>
          <p:nvPr userDrawn="1"/>
        </p:nvCxnSpPr>
        <p:spPr>
          <a:xfrm>
            <a:off x="2832100" y="3644900"/>
            <a:ext cx="647911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616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e du titre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3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3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918261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019945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211493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TITRE de section - ROUGE OR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336693" cy="69573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800"/>
          </a:p>
        </p:txBody>
      </p:sp>
      <p:sp>
        <p:nvSpPr>
          <p:cNvPr id="4" name="Titre 1"/>
          <p:cNvSpPr>
            <a:spLocks noGrp="1"/>
          </p:cNvSpPr>
          <p:nvPr>
            <p:ph type="ctrTitle" hasCustomPrompt="1"/>
          </p:nvPr>
        </p:nvSpPr>
        <p:spPr>
          <a:xfrm>
            <a:off x="1199457" y="1929746"/>
            <a:ext cx="9692217" cy="1470025"/>
          </a:xfrm>
        </p:spPr>
        <p:txBody>
          <a:bodyPr anchor="b" anchorCtr="0">
            <a:normAutofit/>
          </a:bodyPr>
          <a:lstStyle>
            <a:lvl1pPr>
              <a:defRPr sz="3600" b="1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Titre de section</a:t>
            </a:r>
            <a:endParaRPr lang="fr-CA" dirty="0"/>
          </a:p>
        </p:txBody>
      </p:sp>
      <p:sp>
        <p:nvSpPr>
          <p:cNvPr id="5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199457" y="3429000"/>
            <a:ext cx="9697311" cy="86409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Sous-titre</a:t>
            </a:r>
            <a:endParaRPr lang="fr-CA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56" y="5834962"/>
            <a:ext cx="2527571" cy="97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4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TITRE de section - CAR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9573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80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199457" y="1929746"/>
            <a:ext cx="9692217" cy="1470025"/>
          </a:xfrm>
        </p:spPr>
        <p:txBody>
          <a:bodyPr anchor="b" anchorCtr="0">
            <a:normAutofit/>
          </a:bodyPr>
          <a:lstStyle>
            <a:lvl1pPr>
              <a:defRPr sz="3600" b="1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Titre de section</a:t>
            </a:r>
            <a:endParaRPr lang="fr-CA" dirty="0"/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199457" y="3429000"/>
            <a:ext cx="9697311" cy="86409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Sous-titre</a:t>
            </a:r>
            <a:endParaRPr lang="fr-CA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56" y="5834962"/>
            <a:ext cx="2527571" cy="97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8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TITRE de section - MANDAR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44693" y="0"/>
            <a:ext cx="1233669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80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199457" y="1929746"/>
            <a:ext cx="9692217" cy="1470025"/>
          </a:xfrm>
        </p:spPr>
        <p:txBody>
          <a:bodyPr anchor="b" anchorCtr="0">
            <a:normAutofit/>
          </a:bodyPr>
          <a:lstStyle>
            <a:lvl1pPr>
              <a:defRPr sz="3600" b="1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Titre de section</a:t>
            </a:r>
            <a:endParaRPr lang="fr-CA" dirty="0"/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199457" y="3429000"/>
            <a:ext cx="9697311" cy="86409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Sous-titre</a:t>
            </a:r>
            <a:endParaRPr lang="fr-CA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56" y="5834962"/>
            <a:ext cx="2527571" cy="97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2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TITRE de section - GRIS HORIZ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9573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800"/>
          </a:p>
        </p:txBody>
      </p:sp>
      <p:sp>
        <p:nvSpPr>
          <p:cNvPr id="7" name="Titre 1"/>
          <p:cNvSpPr>
            <a:spLocks noGrp="1"/>
          </p:cNvSpPr>
          <p:nvPr>
            <p:ph type="ctrTitle" hasCustomPrompt="1"/>
          </p:nvPr>
        </p:nvSpPr>
        <p:spPr>
          <a:xfrm>
            <a:off x="1199457" y="1929746"/>
            <a:ext cx="9692217" cy="1470025"/>
          </a:xfrm>
        </p:spPr>
        <p:txBody>
          <a:bodyPr anchor="b" anchorCtr="0">
            <a:normAutofit/>
          </a:bodyPr>
          <a:lstStyle>
            <a:lvl1pPr>
              <a:defRPr sz="3600" b="1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Titre de section</a:t>
            </a:r>
            <a:endParaRPr lang="fr-CA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199457" y="3429000"/>
            <a:ext cx="9697311" cy="86409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Sous-titre</a:t>
            </a:r>
            <a:endParaRPr lang="fr-CA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56" y="5834962"/>
            <a:ext cx="2527571" cy="97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1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TITRE de section - BLEU BOND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240683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80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199457" y="1929746"/>
            <a:ext cx="9692217" cy="1470025"/>
          </a:xfrm>
        </p:spPr>
        <p:txBody>
          <a:bodyPr anchor="b" anchorCtr="0">
            <a:normAutofit/>
          </a:bodyPr>
          <a:lstStyle>
            <a:lvl1pPr>
              <a:defRPr sz="3600" b="1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Titre de section</a:t>
            </a:r>
            <a:endParaRPr lang="fr-CA" dirty="0"/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199457" y="3429000"/>
            <a:ext cx="9697311" cy="86409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Sous-titre</a:t>
            </a:r>
            <a:endParaRPr lang="fr-CA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56" y="5834962"/>
            <a:ext cx="2527571" cy="97841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A" sz="1800">
              <a:solidFill>
                <a:prstClr val="white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2" y="5964239"/>
            <a:ext cx="2645833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767" y="5964239"/>
            <a:ext cx="1991784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27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TITRE de section - BLEU GIV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99392"/>
            <a:ext cx="12432704" cy="70567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80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199457" y="1929746"/>
            <a:ext cx="9692217" cy="1470025"/>
          </a:xfrm>
        </p:spPr>
        <p:txBody>
          <a:bodyPr anchor="b" anchorCtr="0">
            <a:normAutofit/>
          </a:bodyPr>
          <a:lstStyle>
            <a:lvl1pPr>
              <a:defRPr sz="3600" b="1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Titre de section</a:t>
            </a:r>
            <a:endParaRPr lang="fr-CA" dirty="0"/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199457" y="3429000"/>
            <a:ext cx="9697311" cy="86409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Sous-titre</a:t>
            </a:r>
            <a:endParaRPr lang="fr-CA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56" y="5834962"/>
            <a:ext cx="2527571" cy="97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2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TITRE de section - VERT PO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9573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80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199457" y="1929746"/>
            <a:ext cx="9692217" cy="1470025"/>
          </a:xfrm>
        </p:spPr>
        <p:txBody>
          <a:bodyPr anchor="b" anchorCtr="0">
            <a:normAutofit/>
          </a:bodyPr>
          <a:lstStyle>
            <a:lvl1pPr>
              <a:defRPr sz="3600" b="1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Titre de section</a:t>
            </a:r>
            <a:endParaRPr lang="fr-CA" dirty="0"/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199457" y="3429000"/>
            <a:ext cx="9697311" cy="86409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Sous-titre</a:t>
            </a:r>
            <a:endParaRPr lang="fr-CA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56" y="5834962"/>
            <a:ext cx="2527571" cy="97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6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 de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02482" y="274639"/>
            <a:ext cx="10670116" cy="706437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Titre – diapositive de texte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02482" y="1125538"/>
            <a:ext cx="10670116" cy="4535711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4"/>
              </a:buClr>
              <a:defRPr sz="1600" baseline="0"/>
            </a:lvl5pPr>
            <a:lvl6pPr>
              <a:buClr>
                <a:schemeClr val="accent3"/>
              </a:buClr>
              <a:buSzPct val="50000"/>
              <a:defRPr sz="1400"/>
            </a:lvl6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 dirty="0"/>
          </a:p>
        </p:txBody>
      </p:sp>
      <p:sp>
        <p:nvSpPr>
          <p:cNvPr id="12" name="Espace réservé du numéro de diapositive 2"/>
          <p:cNvSpPr txBox="1">
            <a:spLocks/>
          </p:cNvSpPr>
          <p:nvPr/>
        </p:nvSpPr>
        <p:spPr>
          <a:xfrm>
            <a:off x="11615936" y="5982305"/>
            <a:ext cx="57606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C7D92E-CB67-46E3-8E2F-26A00A2945D7}" type="slidenum">
              <a:rPr lang="fr-CA" sz="1000" smtClean="0"/>
              <a:pPr/>
              <a:t>‹N°›</a:t>
            </a:fld>
            <a:endParaRPr lang="fr-CA" sz="10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57" y="5834510"/>
            <a:ext cx="2535348" cy="973259"/>
          </a:xfrm>
          <a:prstGeom prst="rect">
            <a:avLst/>
          </a:prstGeom>
        </p:spPr>
      </p:pic>
      <p:cxnSp>
        <p:nvCxnSpPr>
          <p:cNvPr id="11" name="Connecteur droit 10"/>
          <p:cNvCxnSpPr/>
          <p:nvPr/>
        </p:nvCxnSpPr>
        <p:spPr>
          <a:xfrm>
            <a:off x="359702" y="5786214"/>
            <a:ext cx="11472597" cy="67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50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15414" y="274639"/>
            <a:ext cx="10670116" cy="706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15414" y="1125538"/>
            <a:ext cx="10670116" cy="4967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  <a:p>
            <a:pPr lvl="5"/>
            <a:r>
              <a:rPr lang="fr-FR" dirty="0" smtClean="0"/>
              <a:t>Sixième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667773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buClr>
          <a:schemeClr val="accent4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buClr>
          <a:schemeClr val="accent4"/>
        </a:buClr>
        <a:buSzPct val="7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buClr>
          <a:schemeClr val="accent3"/>
        </a:buClr>
        <a:buSzPct val="75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buClr>
          <a:schemeClr val="accent4"/>
        </a:buClr>
        <a:buSzPct val="5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ts val="0"/>
        </a:spcBef>
        <a:buClr>
          <a:schemeClr val="accent3"/>
        </a:buClr>
        <a:buSzPct val="5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everydayhealth.com/longevity/mental-fitness/brain-exercises-for-memory.aspx" TargetMode="External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5.emf"/><Relationship Id="rId4" Type="http://schemas.openxmlformats.org/officeDocument/2006/relationships/image" Target="../media/image104.emf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5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13" Type="http://schemas.openxmlformats.org/officeDocument/2006/relationships/image" Target="../media/image110.png"/><Relationship Id="rId18" Type="http://schemas.openxmlformats.org/officeDocument/2006/relationships/image" Target="../media/image115.png"/><Relationship Id="rId3" Type="http://schemas.openxmlformats.org/officeDocument/2006/relationships/tags" Target="../tags/tag55.xml"/><Relationship Id="rId7" Type="http://schemas.openxmlformats.org/officeDocument/2006/relationships/tags" Target="../tags/tag59.xml"/><Relationship Id="rId12" Type="http://schemas.openxmlformats.org/officeDocument/2006/relationships/notesSlide" Target="../notesSlides/notesSlide24.xml"/><Relationship Id="rId17" Type="http://schemas.openxmlformats.org/officeDocument/2006/relationships/image" Target="../media/image114.png"/><Relationship Id="rId2" Type="http://schemas.openxmlformats.org/officeDocument/2006/relationships/tags" Target="../tags/tag54.xml"/><Relationship Id="rId16" Type="http://schemas.openxmlformats.org/officeDocument/2006/relationships/image" Target="../media/image113.png"/><Relationship Id="rId20" Type="http://schemas.openxmlformats.org/officeDocument/2006/relationships/image" Target="../media/image117.png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slideLayout" Target="../slideLayouts/slideLayout9.xml"/><Relationship Id="rId5" Type="http://schemas.openxmlformats.org/officeDocument/2006/relationships/tags" Target="../tags/tag57.xml"/><Relationship Id="rId15" Type="http://schemas.openxmlformats.org/officeDocument/2006/relationships/image" Target="../media/image112.png"/><Relationship Id="rId10" Type="http://schemas.openxmlformats.org/officeDocument/2006/relationships/tags" Target="../tags/tag62.xml"/><Relationship Id="rId19" Type="http://schemas.openxmlformats.org/officeDocument/2006/relationships/image" Target="../media/image116.png"/><Relationship Id="rId4" Type="http://schemas.openxmlformats.org/officeDocument/2006/relationships/tags" Target="../tags/tag56.xml"/><Relationship Id="rId9" Type="http://schemas.openxmlformats.org/officeDocument/2006/relationships/tags" Target="../tags/tag61.xml"/><Relationship Id="rId14" Type="http://schemas.openxmlformats.org/officeDocument/2006/relationships/image" Target="../media/image11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4" Type="http://schemas.openxmlformats.org/officeDocument/2006/relationships/notesSlide" Target="../notesSlides/notesSlide2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hyperlink" Target="http://www.alzheimer.ca/fr/About-dementia/Alzheimer-s-disease/About-the-brain" TargetMode="Externa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hyperlink" Target="http://www.ramq.gouv.qc.ca/SiteCollectionDocuments/professionnels/medicaments/Annexe-9.pdf" TargetMode="External"/><Relationship Id="rId5" Type="http://schemas.openxmlformats.org/officeDocument/2006/relationships/hyperlink" Target="http://www.mocatest.org/pdf_files/instructions/MoCA-Instructions-French_version_7.2.pdf" TargetMode="External"/><Relationship Id="rId4" Type="http://schemas.openxmlformats.org/officeDocument/2006/relationships/notesSlide" Target="../notesSlides/notesSlide26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appui.org/" TargetMode="External"/><Relationship Id="rId13" Type="http://schemas.openxmlformats.org/officeDocument/2006/relationships/hyperlink" Target="http://alzheimer.tv/fr/2017/08/09/un-cas-de-demence-sur-trois-evitable/" TargetMode="External"/><Relationship Id="rId18" Type="http://schemas.openxmlformats.org/officeDocument/2006/relationships/hyperlink" Target="http://www.alzheimer.ca/~/media/Files/national/AW2015/10Signes_couleur.pdf" TargetMode="External"/><Relationship Id="rId3" Type="http://schemas.openxmlformats.org/officeDocument/2006/relationships/hyperlink" Target="http://www.aidant.ca/" TargetMode="External"/><Relationship Id="rId7" Type="http://schemas.openxmlformats.org/officeDocument/2006/relationships/hyperlink" Target="http://www.curateur.gouv.qc.ca/" TargetMode="External"/><Relationship Id="rId12" Type="http://schemas.openxmlformats.org/officeDocument/2006/relationships/hyperlink" Target="http://www.alzheimer.ca/fr/About-dementia/What-is-dementia/Dementia-numbers" TargetMode="External"/><Relationship Id="rId17" Type="http://schemas.openxmlformats.org/officeDocument/2006/relationships/hyperlink" Target="https://stanfordhealthcare.org/medical-conditions/brain-and-nerves/alzheimers-disease.html" TargetMode="External"/><Relationship Id="rId2" Type="http://schemas.openxmlformats.org/officeDocument/2006/relationships/hyperlink" Target="https://www.brightfocus.org/alzheimers/infographic/brain-alzheimers-disease" TargetMode="External"/><Relationship Id="rId16" Type="http://schemas.openxmlformats.org/officeDocument/2006/relationships/hyperlink" Target="http://www.csss-iugs.ca/c3s/data/files/Publications/9TraitementPharmacologique.pdf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biblioaidants.ca/" TargetMode="External"/><Relationship Id="rId11" Type="http://schemas.openxmlformats.org/officeDocument/2006/relationships/hyperlink" Target="http://www.teepasnow.com/" TargetMode="External"/><Relationship Id="rId5" Type="http://schemas.openxmlformats.org/officeDocument/2006/relationships/hyperlink" Target="http://www.alzheimer.ca/" TargetMode="External"/><Relationship Id="rId15" Type="http://schemas.openxmlformats.org/officeDocument/2006/relationships/hyperlink" Target="http://www.docteurclic.com/maladie/signes-de-la-maladie-d-alzheimer.aspx" TargetMode="External"/><Relationship Id="rId10" Type="http://schemas.openxmlformats.org/officeDocument/2006/relationships/hyperlink" Target="http://www.ranq.qc.ca/" TargetMode="External"/><Relationship Id="rId19" Type="http://schemas.openxmlformats.org/officeDocument/2006/relationships/hyperlink" Target="http://www.msss.gouv.qc.ca/professionnels/maladies-chroniques/alzheimer-et-autres-troubles-neurocognitifs-majeurs/" TargetMode="External"/><Relationship Id="rId4" Type="http://schemas.openxmlformats.org/officeDocument/2006/relationships/hyperlink" Target="http://www.agiteam.org/" TargetMode="External"/><Relationship Id="rId9" Type="http://schemas.openxmlformats.org/officeDocument/2006/relationships/hyperlink" Target="http://www.lereseauaidant.ca/" TargetMode="External"/><Relationship Id="rId14" Type="http://schemas.openxmlformats.org/officeDocument/2006/relationships/hyperlink" Target="http://www.dementia.com/symptoms.html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frm.org/recherches-maladies-neurologiques/maladie-d-alzheimer/alzheimer-que-se-passe-t-il-dans-le-cerveau" TargetMode="Externa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BdbIx8OfjSE" TargetMode="External"/><Relationship Id="rId4" Type="http://schemas.openxmlformats.org/officeDocument/2006/relationships/hyperlink" Target="http://www.youtube.com/watch?v=BdbIx8OfjSE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DMwbv0nwis" TargetMode="Externa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fDMwbv0nwis" TargetMode="External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Relationship Id="rId4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centreavantage.ca/ressources/scpd/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www.msss.gouv.qc.ca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www.capsulesscpd.ca/" TargetMode="Externa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alzheimer.ca/sites/default/files/files/national/for-hcp/ciusss-fiches-alzheimer_scpd_2016.pdf" TargetMode="External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nq.qc.ca/" TargetMode="External"/><Relationship Id="rId2" Type="http://schemas.openxmlformats.org/officeDocument/2006/relationships/hyperlink" Target="http://www.agiteam.org/" TargetMode="External"/><Relationship Id="rId1" Type="http://schemas.openxmlformats.org/officeDocument/2006/relationships/slideLayout" Target="../slideLayouts/slideLayout9.xml"/><Relationship Id="rId5" Type="http://schemas.openxmlformats.org/officeDocument/2006/relationships/hyperlink" Target="http://www.biblioaidants.ca/" TargetMode="External"/><Relationship Id="rId4" Type="http://schemas.openxmlformats.org/officeDocument/2006/relationships/hyperlink" Target="http://www.lereseauaidant.ca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ations.msss.gouv.qc.ca/msss/document-001071/" TargetMode="External"/><Relationship Id="rId2" Type="http://schemas.openxmlformats.org/officeDocument/2006/relationships/hyperlink" Target="https://www.msss.gouv.qc.ca/professionnels/maladies-chroniques/alzheimer-et-autres-troubles-neurocognitifs-majeurs/processus-cliniques-et-outils/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ccsmtlpro.ca/medecins-pharmaciens-et-professionnels/documentation-par-sujets/alzheimer/" TargetMode="External"/><Relationship Id="rId5" Type="http://schemas.openxmlformats.org/officeDocument/2006/relationships/hyperlink" Target="https://www.extranetccsmtl.ca/index.php?id=21822" TargetMode="External"/><Relationship Id="rId4" Type="http://schemas.openxmlformats.org/officeDocument/2006/relationships/hyperlink" Target="https://www.inesss.qc.ca/outils-cliniques/outils-cliniques/outils-par-types/aide-a-la-decision-dialogue-patient-aide-memoire-appropriation/outils/alzheimer-maladie-d.html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fRZKrhLs6HbL5jEc3OL82w" TargetMode="Externa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Zm_f-ynXhRo" TargetMode="External"/><Relationship Id="rId5" Type="http://schemas.openxmlformats.org/officeDocument/2006/relationships/image" Target="../media/image55.jpeg"/><Relationship Id="rId4" Type="http://schemas.openxmlformats.org/officeDocument/2006/relationships/hyperlink" Target="http://www.youtube.com/watch?v=Zm_f-ynXhRo" TargetMode="Externa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jpeg"/><Relationship Id="rId7" Type="http://schemas.openxmlformats.org/officeDocument/2006/relationships/hyperlink" Target="https://www.lappui.org/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nq.qc.ca/" TargetMode="External"/><Relationship Id="rId2" Type="http://schemas.openxmlformats.org/officeDocument/2006/relationships/hyperlink" Target="http://www.agiteam.org/" TargetMode="External"/><Relationship Id="rId1" Type="http://schemas.openxmlformats.org/officeDocument/2006/relationships/slideLayout" Target="../slideLayouts/slideLayout9.xml"/><Relationship Id="rId5" Type="http://schemas.openxmlformats.org/officeDocument/2006/relationships/hyperlink" Target="http://www.biblioaidants.ca/" TargetMode="External"/><Relationship Id="rId4" Type="http://schemas.openxmlformats.org/officeDocument/2006/relationships/hyperlink" Target="http://www.lereseauaidant.ca/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64.jpg"/><Relationship Id="rId5" Type="http://schemas.openxmlformats.org/officeDocument/2006/relationships/hyperlink" Target="http://legisquebec.gouv.qc.ca/fr/ShowDoc/cs/CCQ-1991" TargetMode="External"/><Relationship Id="rId4" Type="http://schemas.openxmlformats.org/officeDocument/2006/relationships/notesSlide" Target="../notesSlides/notesSlide1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notesSlide" Target="../notesSlides/notesSlide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image" Target="../media/image6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66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5" Type="http://schemas.openxmlformats.org/officeDocument/2006/relationships/image" Target="../media/image68.jpg"/><Relationship Id="rId4" Type="http://schemas.openxmlformats.org/officeDocument/2006/relationships/image" Target="../media/image6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4" Type="http://schemas.openxmlformats.org/officeDocument/2006/relationships/image" Target="../media/image69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70.emf"/><Relationship Id="rId4" Type="http://schemas.openxmlformats.org/officeDocument/2006/relationships/notesSlide" Target="../notesSlides/notesSlide1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73.png"/><Relationship Id="rId3" Type="http://schemas.openxmlformats.org/officeDocument/2006/relationships/tags" Target="../tags/tag28.xml"/><Relationship Id="rId21" Type="http://schemas.openxmlformats.org/officeDocument/2006/relationships/image" Target="../media/image76.pn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72.png"/><Relationship Id="rId25" Type="http://schemas.openxmlformats.org/officeDocument/2006/relationships/image" Target="../media/image80.png"/><Relationship Id="rId2" Type="http://schemas.openxmlformats.org/officeDocument/2006/relationships/tags" Target="../tags/tag27.xml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24" Type="http://schemas.openxmlformats.org/officeDocument/2006/relationships/image" Target="../media/image79.png"/><Relationship Id="rId5" Type="http://schemas.openxmlformats.org/officeDocument/2006/relationships/tags" Target="../tags/tag30.xml"/><Relationship Id="rId15" Type="http://schemas.openxmlformats.org/officeDocument/2006/relationships/notesSlide" Target="../notesSlides/notesSlide18.xml"/><Relationship Id="rId23" Type="http://schemas.openxmlformats.org/officeDocument/2006/relationships/image" Target="../media/image78.png"/><Relationship Id="rId10" Type="http://schemas.openxmlformats.org/officeDocument/2006/relationships/tags" Target="../tags/tag35.xml"/><Relationship Id="rId19" Type="http://schemas.openxmlformats.org/officeDocument/2006/relationships/image" Target="../media/image74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slideLayout" Target="../slideLayouts/slideLayout9.xml"/><Relationship Id="rId22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9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tags" Target="../tags/tag42.xml"/><Relationship Id="rId7" Type="http://schemas.openxmlformats.org/officeDocument/2006/relationships/image" Target="../media/image64.jp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82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84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tags" Target="../tags/tag45.xml"/><Relationship Id="rId7" Type="http://schemas.openxmlformats.org/officeDocument/2006/relationships/image" Target="../media/image86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85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hyperlink" Target="http://www.aines.gc.ca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1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39351" y="529839"/>
            <a:ext cx="7913338" cy="4187440"/>
          </a:xfrm>
        </p:spPr>
        <p:txBody>
          <a:bodyPr>
            <a:normAutofit fontScale="90000"/>
          </a:bodyPr>
          <a:lstStyle/>
          <a:p>
            <a:pPr lvl="0"/>
            <a:r>
              <a:rPr lang="fr-CA" sz="3100" dirty="0" smtClean="0"/>
              <a:t/>
            </a:r>
            <a:br>
              <a:rPr lang="fr-CA" sz="3100" dirty="0" smtClean="0"/>
            </a:br>
            <a:r>
              <a:rPr lang="fr-CA" sz="3100" dirty="0"/>
              <a:t/>
            </a:r>
            <a:br>
              <a:rPr lang="fr-CA" sz="3100" dirty="0"/>
            </a:br>
            <a:r>
              <a:rPr lang="fr-CA" sz="3100" dirty="0" smtClean="0"/>
              <a:t>Initiative </a:t>
            </a:r>
            <a:r>
              <a:rPr lang="fr-CA" sz="3100" dirty="0"/>
              <a:t>ministérielle sur la maladie d’Alzheimer et autres troubles neurocognitifs </a:t>
            </a:r>
            <a:r>
              <a:rPr lang="fr-CA" sz="3100" dirty="0" smtClean="0"/>
              <a:t>(</a:t>
            </a:r>
            <a:r>
              <a:rPr lang="fr-CA" sz="3100" dirty="0"/>
              <a:t>TNC</a:t>
            </a:r>
            <a:r>
              <a:rPr lang="fr-CA" sz="3100" dirty="0" smtClean="0"/>
              <a:t>)</a:t>
            </a:r>
            <a:br>
              <a:rPr lang="fr-CA" sz="3100" dirty="0" smtClean="0"/>
            </a:br>
            <a:r>
              <a:rPr lang="fr-CA" sz="3100" dirty="0" smtClean="0"/>
              <a:t> </a:t>
            </a:r>
            <a:r>
              <a:rPr lang="fr-CA" sz="3600" dirty="0"/>
              <a:t/>
            </a:r>
            <a:br>
              <a:rPr lang="fr-CA" sz="3600" dirty="0"/>
            </a:br>
            <a:r>
              <a:rPr lang="fr-CA" sz="2700" dirty="0"/>
              <a:t>Repérage, évaluation et prise en charge en 1ère </a:t>
            </a:r>
            <a:r>
              <a:rPr lang="fr-CA" sz="2700" dirty="0" smtClean="0"/>
              <a:t>ligne</a:t>
            </a:r>
            <a:br>
              <a:rPr lang="fr-CA" sz="2700" dirty="0" smtClean="0"/>
            </a:br>
            <a:r>
              <a:rPr lang="fr-CA" sz="2700" dirty="0"/>
              <a:t/>
            </a:r>
            <a:br>
              <a:rPr lang="fr-CA" sz="2700" dirty="0"/>
            </a:br>
            <a:r>
              <a:rPr lang="fr-CA" sz="2700" dirty="0"/>
              <a:t>Formation s’adressant AUX INFIRMIÈRES ET AUTRES PROFESSIONNELS EN GMF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16263" y="4892418"/>
            <a:ext cx="9697311" cy="864096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fr-CA" dirty="0" smtClean="0"/>
              <a:t>Février 2022</a:t>
            </a:r>
          </a:p>
          <a:p>
            <a:pPr lvl="0"/>
            <a:r>
              <a:rPr lang="fr-CA" dirty="0" smtClean="0"/>
              <a:t>Julie Sigouin, </a:t>
            </a:r>
            <a:r>
              <a:rPr lang="fr-CA" dirty="0" err="1" smtClean="0"/>
              <a:t>inf.clin</a:t>
            </a:r>
            <a:r>
              <a:rPr lang="fr-CA" dirty="0" smtClean="0"/>
              <a:t>.</a:t>
            </a:r>
          </a:p>
          <a:p>
            <a:pPr lvl="0"/>
            <a:r>
              <a:rPr lang="fr-CA" dirty="0" smtClean="0"/>
              <a:t>Ressource territoriale en TNC - CCSMTL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16466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Espace réservé du numéro de diapositive 2"/>
          <p:cNvSpPr txBox="1">
            <a:spLocks noGrp="1"/>
          </p:cNvSpPr>
          <p:nvPr>
            <p:ph type="sldNum" sz="quarter" idx="4294967295"/>
          </p:nvPr>
        </p:nvSpPr>
        <p:spPr>
          <a:xfrm>
            <a:off x="11615935" y="5982305"/>
            <a:ext cx="168510" cy="2285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382" name="Espace réservé du contenu 2"/>
          <p:cNvSpPr txBox="1">
            <a:spLocks noGrp="1"/>
          </p:cNvSpPr>
          <p:nvPr>
            <p:ph type="body" idx="1"/>
          </p:nvPr>
        </p:nvSpPr>
        <p:spPr>
          <a:xfrm>
            <a:off x="1001796" y="1323883"/>
            <a:ext cx="10462892" cy="5095771"/>
          </a:xfrm>
          <a:prstGeom prst="rect">
            <a:avLst/>
          </a:prstGeom>
        </p:spPr>
        <p:txBody>
          <a:bodyPr numCol="2" spcCol="41026"/>
          <a:lstStyle/>
          <a:p>
            <a:pPr>
              <a:lnSpc>
                <a:spcPct val="120000"/>
              </a:lnSpc>
              <a:defRPr sz="2700"/>
            </a:pPr>
            <a:r>
              <a:t>Orientation</a:t>
            </a:r>
            <a:endParaRPr sz="3600"/>
          </a:p>
          <a:p>
            <a:pPr>
              <a:lnSpc>
                <a:spcPct val="120000"/>
              </a:lnSpc>
              <a:defRPr sz="2700"/>
            </a:pPr>
            <a:r>
              <a:t>Mémoire</a:t>
            </a:r>
            <a:endParaRPr sz="3600"/>
          </a:p>
          <a:p>
            <a:pPr>
              <a:lnSpc>
                <a:spcPct val="120000"/>
              </a:lnSpc>
              <a:defRPr sz="2700"/>
            </a:pPr>
            <a:r>
              <a:t>Attention</a:t>
            </a:r>
            <a:endParaRPr sz="2100"/>
          </a:p>
          <a:p>
            <a:pPr>
              <a:lnSpc>
                <a:spcPct val="120000"/>
              </a:lnSpc>
              <a:defRPr sz="2700"/>
            </a:pPr>
            <a:r>
              <a:t>Langage</a:t>
            </a:r>
            <a:endParaRPr sz="2100"/>
          </a:p>
          <a:p>
            <a:pPr>
              <a:lnSpc>
                <a:spcPct val="120000"/>
              </a:lnSpc>
              <a:defRPr sz="2700"/>
            </a:pPr>
            <a:r>
              <a:t>Fonctions exécutives</a:t>
            </a:r>
            <a:endParaRPr sz="2100"/>
          </a:p>
          <a:p>
            <a:pPr>
              <a:lnSpc>
                <a:spcPct val="120000"/>
              </a:lnSpc>
              <a:defRPr sz="2700"/>
            </a:pPr>
            <a:r>
              <a:t>Fonctions visuospatiales</a:t>
            </a:r>
            <a:endParaRPr sz="3600"/>
          </a:p>
          <a:p>
            <a:pPr>
              <a:lnSpc>
                <a:spcPct val="120000"/>
              </a:lnSpc>
              <a:defRPr sz="2700"/>
            </a:pPr>
            <a:r>
              <a:t>Gnosies </a:t>
            </a:r>
            <a:endParaRPr sz="3600"/>
          </a:p>
          <a:p>
            <a:pPr>
              <a:lnSpc>
                <a:spcPct val="120000"/>
              </a:lnSpc>
              <a:defRPr sz="2700"/>
            </a:pPr>
            <a:r>
              <a:t>Praxie</a:t>
            </a:r>
            <a:endParaRPr sz="2100"/>
          </a:p>
          <a:p>
            <a:pPr marL="0" indent="0">
              <a:lnSpc>
                <a:spcPct val="120000"/>
              </a:lnSpc>
              <a:buSzTx/>
              <a:buNone/>
              <a:defRPr sz="2600"/>
            </a:pPr>
            <a:endParaRPr sz="2100"/>
          </a:p>
          <a:p>
            <a:pPr marL="0" indent="0">
              <a:lnSpc>
                <a:spcPct val="120000"/>
              </a:lnSpc>
              <a:buSzTx/>
              <a:buNone/>
              <a:defRPr sz="2600"/>
            </a:pPr>
            <a:endParaRPr sz="2100"/>
          </a:p>
          <a:p>
            <a:pPr marL="0" indent="0">
              <a:lnSpc>
                <a:spcPct val="120000"/>
              </a:lnSpc>
              <a:buSzTx/>
              <a:buNone/>
              <a:defRPr sz="2600"/>
            </a:pPr>
            <a:r>
              <a:t>Permettent à la personne de:</a:t>
            </a:r>
            <a:endParaRPr sz="3400"/>
          </a:p>
          <a:p>
            <a:pPr>
              <a:lnSpc>
                <a:spcPct val="120000"/>
              </a:lnSpc>
              <a:defRPr sz="2600"/>
            </a:pPr>
            <a:r>
              <a:t>de communiquer,</a:t>
            </a:r>
            <a:endParaRPr sz="2100"/>
          </a:p>
          <a:p>
            <a:pPr>
              <a:lnSpc>
                <a:spcPct val="120000"/>
              </a:lnSpc>
              <a:defRPr sz="2600"/>
            </a:pPr>
            <a:r>
              <a:t> de s’orienter, </a:t>
            </a:r>
            <a:endParaRPr sz="3400"/>
          </a:p>
          <a:p>
            <a:pPr>
              <a:lnSpc>
                <a:spcPct val="120000"/>
              </a:lnSpc>
              <a:defRPr sz="2600"/>
            </a:pPr>
            <a:r>
              <a:t>de s’organiser, </a:t>
            </a:r>
            <a:endParaRPr sz="3400"/>
          </a:p>
          <a:p>
            <a:pPr>
              <a:lnSpc>
                <a:spcPct val="120000"/>
              </a:lnSpc>
              <a:defRPr sz="2600"/>
            </a:pPr>
            <a:r>
              <a:t>de se concentrer</a:t>
            </a:r>
            <a:endParaRPr sz="2100"/>
          </a:p>
          <a:p>
            <a:pPr>
              <a:lnSpc>
                <a:spcPct val="120000"/>
              </a:lnSpc>
              <a:defRPr sz="2600"/>
            </a:pPr>
            <a:r>
              <a:t>d’accumuler des connaissances</a:t>
            </a:r>
            <a:endParaRPr sz="2100"/>
          </a:p>
          <a:p>
            <a:pPr marL="0" indent="0">
              <a:lnSpc>
                <a:spcPct val="120000"/>
              </a:lnSpc>
              <a:buSzTx/>
              <a:buNone/>
              <a:defRPr sz="2100"/>
            </a:pPr>
            <a:endParaRPr sz="2100"/>
          </a:p>
          <a:p>
            <a:pPr algn="ctr">
              <a:lnSpc>
                <a:spcPct val="80000"/>
              </a:lnSpc>
              <a:buSzTx/>
              <a:buNone/>
              <a:defRPr sz="1000" i="1"/>
            </a:pPr>
            <a:r>
              <a:t>Source: Plan Alzheimer Québec-Tronc commun de formation provinciale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lnSpc>
                <a:spcPct val="80000"/>
              </a:lnSpc>
              <a:buSzTx/>
              <a:buNone/>
              <a:defRPr sz="1000" i="1"/>
            </a:pPr>
            <a:r>
              <a:t>Projets d’implantation ciblée en 1</a:t>
            </a:r>
            <a:r>
              <a:rPr baseline="30000"/>
              <a:t>Ière</a:t>
            </a:r>
            <a:r>
              <a:t> ligne: Maladie Alzheimer et maladies apparentées</a:t>
            </a:r>
          </a:p>
        </p:txBody>
      </p:sp>
      <p:sp>
        <p:nvSpPr>
          <p:cNvPr id="383" name="Rectangle 5"/>
          <p:cNvSpPr txBox="1"/>
          <p:nvPr/>
        </p:nvSpPr>
        <p:spPr>
          <a:xfrm>
            <a:off x="883919" y="5936191"/>
            <a:ext cx="9175110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200" i="1">
                <a:solidFill>
                  <a:srgbClr val="2D2926"/>
                </a:solidFill>
              </a:defRPr>
            </a:pPr>
            <a:r>
              <a:t>Image: </a:t>
            </a:r>
            <a:r>
              <a:rPr u="sng"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hlinkClick r:id="rId2"/>
              </a:rPr>
              <a:t>https://www.everydayhealth.com/longevity/mental-fitness/brain-exercises-for-memory.aspx</a:t>
            </a:r>
            <a:r>
              <a:t>, consulté 28mai2019</a:t>
            </a:r>
          </a:p>
        </p:txBody>
      </p:sp>
      <p:pic>
        <p:nvPicPr>
          <p:cNvPr id="38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39876" y="4256051"/>
            <a:ext cx="3585291" cy="13347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7" name="Titre 1"/>
          <p:cNvGrpSpPr/>
          <p:nvPr/>
        </p:nvGrpSpPr>
        <p:grpSpPr>
          <a:xfrm>
            <a:off x="315572" y="368993"/>
            <a:ext cx="11560856" cy="581361"/>
            <a:chOff x="0" y="0"/>
            <a:chExt cx="11560854" cy="581359"/>
          </a:xfrm>
        </p:grpSpPr>
        <p:sp>
          <p:nvSpPr>
            <p:cNvPr id="385" name="Rectangle"/>
            <p:cNvSpPr/>
            <p:nvPr/>
          </p:nvSpPr>
          <p:spPr>
            <a:xfrm>
              <a:off x="0" y="0"/>
              <a:ext cx="11560855" cy="581360"/>
            </a:xfrm>
            <a:prstGeom prst="rect">
              <a:avLst/>
            </a:prstGeom>
            <a:gradFill flip="none" rotWithShape="1">
              <a:gsLst>
                <a:gs pos="0">
                  <a:srgbClr val="F7FAFD"/>
                </a:gs>
                <a:gs pos="74000">
                  <a:srgbClr val="B5D2EC"/>
                </a:gs>
                <a:gs pos="83000">
                  <a:srgbClr val="B5D2EC"/>
                </a:gs>
                <a:gs pos="100000">
                  <a:srgbClr val="CEE1F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72000"/>
                </a:lnSpc>
                <a:defRPr sz="3600"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386" name="Fonctions cognitives"/>
            <p:cNvSpPr txBox="1"/>
            <p:nvPr/>
          </p:nvSpPr>
          <p:spPr>
            <a:xfrm>
              <a:off x="47288" y="0"/>
              <a:ext cx="11466278" cy="5813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rmAutofit/>
            </a:bodyPr>
            <a:lstStyle>
              <a:lvl1pPr algn="ctr">
                <a:lnSpc>
                  <a:spcPct val="72000"/>
                </a:lnSpc>
                <a:defRPr sz="3900">
                  <a:latin typeface="Calibri Light"/>
                  <a:ea typeface="Calibri Light"/>
                  <a:cs typeface="Calibri Light"/>
                  <a:sym typeface="Calibri Light"/>
                </a:defRPr>
              </a:lvl1pPr>
            </a:lstStyle>
            <a:p>
              <a:r>
                <a:t>Fonctions cognitives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14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147" b="2891"/>
          <a:stretch/>
        </p:blipFill>
        <p:spPr>
          <a:xfrm>
            <a:off x="934148" y="381461"/>
            <a:ext cx="3941358" cy="59039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2482" y="6393427"/>
            <a:ext cx="6096000" cy="39151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buClr>
                <a:srgbClr val="00AEC7"/>
              </a:buClr>
            </a:pPr>
            <a:r>
              <a:rPr lang="fr-CA" altLang="fr-FR" sz="1200" dirty="0"/>
              <a:t>SAAQ, </a:t>
            </a:r>
            <a:r>
              <a:rPr lang="fr-CA" altLang="fr-FR" sz="1200" i="1" dirty="0"/>
              <a:t>Au volant de ma santé</a:t>
            </a:r>
            <a:r>
              <a:rPr lang="fr-CA" altLang="fr-FR" sz="1200" dirty="0"/>
              <a:t>, Consulté le 2019/05/10: https://saaq.gouv.qc.ca/fileadmin/documents/publications/volant-sante.pdf</a:t>
            </a:r>
          </a:p>
        </p:txBody>
      </p:sp>
      <p:pic>
        <p:nvPicPr>
          <p:cNvPr id="8" name="Espace réservé du contenu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873" y="213645"/>
            <a:ext cx="5947874" cy="623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0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r="3817"/>
          <a:stretch/>
        </p:blipFill>
        <p:spPr>
          <a:xfrm>
            <a:off x="6053806" y="1319950"/>
            <a:ext cx="5696662" cy="3540000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802482" y="379777"/>
            <a:ext cx="10670116" cy="49616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buClr>
                <a:srgbClr val="00AEC7"/>
              </a:buClr>
            </a:pPr>
            <a:r>
              <a:rPr lang="fr-CA" altLang="fr-FR" dirty="0"/>
              <a:t>SAAQ, </a:t>
            </a:r>
            <a:r>
              <a:rPr lang="fr-CA" altLang="fr-FR" i="1" dirty="0"/>
              <a:t>Au volant de ma </a:t>
            </a:r>
            <a:r>
              <a:rPr lang="fr-CA" altLang="fr-FR" i="1" dirty="0" smtClean="0"/>
              <a:t>santé</a:t>
            </a:r>
            <a:endParaRPr lang="fr-CA" altLang="fr-FR" dirty="0"/>
          </a:p>
        </p:txBody>
      </p:sp>
      <p:sp>
        <p:nvSpPr>
          <p:cNvPr id="7" name="Rectangle 6"/>
          <p:cNvSpPr/>
          <p:nvPr/>
        </p:nvSpPr>
        <p:spPr>
          <a:xfrm>
            <a:off x="609378" y="6092738"/>
            <a:ext cx="6096000" cy="39151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buClr>
                <a:srgbClr val="00AEC7"/>
              </a:buClr>
            </a:pPr>
            <a:r>
              <a:rPr lang="fr-CA" altLang="fr-FR" sz="1200" dirty="0"/>
              <a:t>SAAQ, </a:t>
            </a:r>
            <a:r>
              <a:rPr lang="fr-CA" altLang="fr-FR" sz="1200" i="1" dirty="0"/>
              <a:t>Au volant de ma santé</a:t>
            </a:r>
            <a:r>
              <a:rPr lang="fr-CA" altLang="fr-FR" sz="1200" dirty="0"/>
              <a:t>, Consulté le 2019/05/10: https://saaq.gouv.qc.ca/fileadmin/documents/publications/volant-sante.pdf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l="22030"/>
          <a:stretch/>
        </p:blipFill>
        <p:spPr>
          <a:xfrm>
            <a:off x="609378" y="947842"/>
            <a:ext cx="5444427" cy="470088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09377" y="1151194"/>
            <a:ext cx="4989166" cy="1065795"/>
          </a:xfrm>
          <a:prstGeom prst="rect">
            <a:avLst/>
          </a:prstGeom>
          <a:solidFill>
            <a:schemeClr val="accent4">
              <a:lumMod val="60000"/>
              <a:lumOff val="40000"/>
              <a:alpha val="16863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36279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3"/>
          <p:cNvPicPr>
            <a:picLocks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5" t="13788" r="13939" b="16711"/>
          <a:stretch/>
        </p:blipFill>
        <p:spPr bwMode="auto">
          <a:xfrm>
            <a:off x="7426941" y="2384731"/>
            <a:ext cx="4428870" cy="33713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Espace réservé du contenu 3"/>
          <p:cNvPicPr>
            <a:picLocks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9" t="33248" r="10563" b="29079"/>
          <a:stretch/>
        </p:blipFill>
        <p:spPr bwMode="auto">
          <a:xfrm>
            <a:off x="1206486" y="1240407"/>
            <a:ext cx="4806126" cy="3607638"/>
          </a:xfrm>
          <a:prstGeom prst="rect">
            <a:avLst/>
          </a:prstGeom>
          <a:solidFill>
            <a:srgbClr val="C1F7FF"/>
          </a:solidFill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508955" y="655632"/>
            <a:ext cx="5866692" cy="5847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A" sz="3200" b="1" dirty="0" smtClean="0"/>
              <a:t>à savoir</a:t>
            </a:r>
            <a:endParaRPr lang="fr-CA" sz="3200" b="1" dirty="0"/>
          </a:p>
        </p:txBody>
      </p:sp>
      <p:sp>
        <p:nvSpPr>
          <p:cNvPr id="8" name="Rectangle 7"/>
          <p:cNvSpPr/>
          <p:nvPr/>
        </p:nvSpPr>
        <p:spPr>
          <a:xfrm>
            <a:off x="76186" y="5889821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A" sz="1000" i="1" dirty="0" smtClean="0"/>
              <a:t>Source: </a:t>
            </a:r>
            <a:r>
              <a:rPr lang="fr-CA" sz="1000" i="1" dirty="0" err="1" smtClean="0"/>
              <a:t>Azuelos</a:t>
            </a:r>
            <a:r>
              <a:rPr lang="fr-CA" sz="1000" i="1" dirty="0" smtClean="0"/>
              <a:t>, </a:t>
            </a:r>
            <a:r>
              <a:rPr lang="fr-CA" sz="1000" i="1" dirty="0" err="1" smtClean="0"/>
              <a:t>Elisabeth</a:t>
            </a:r>
            <a:r>
              <a:rPr lang="fr-CA" sz="1000" i="1" dirty="0" smtClean="0"/>
              <a:t> , 2015. QUAND </a:t>
            </a:r>
            <a:r>
              <a:rPr lang="fr-CA" sz="1000" i="1" dirty="0"/>
              <a:t>DOIT-ON ÉVALUER L’APTITUDE À CONDUIRE CHEZ LE PATIENT </a:t>
            </a:r>
            <a:r>
              <a:rPr lang="fr-CA" sz="1000" i="1" dirty="0" smtClean="0"/>
              <a:t>DÉMENT?, Tronc commun de formation provinciale, Projets d’implantation ciblés en 1ere ligne: Maladie d’Alzheimer et maladies apparentées.</a:t>
            </a:r>
            <a:endParaRPr lang="fr-CA" sz="1000" i="1" dirty="0"/>
          </a:p>
        </p:txBody>
      </p:sp>
      <p:sp>
        <p:nvSpPr>
          <p:cNvPr id="3" name="ZoneTexte 2"/>
          <p:cNvSpPr txBox="1"/>
          <p:nvPr/>
        </p:nvSpPr>
        <p:spPr>
          <a:xfrm>
            <a:off x="76186" y="6472832"/>
            <a:ext cx="72817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/>
              <a:t>Image: https://clipground.com/image-post/81488-new-drives-clipart-19.jpg.html#overlayGallery_post_81488_new-drives-clipart-19.jpg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1560" y="92365"/>
            <a:ext cx="2829867" cy="213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6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955" b="20411"/>
          <a:stretch/>
        </p:blipFill>
        <p:spPr>
          <a:xfrm>
            <a:off x="467100" y="240134"/>
            <a:ext cx="9469563" cy="54327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1174" y="5896776"/>
            <a:ext cx="70274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200" i="1" dirty="0"/>
              <a:t>Source: </a:t>
            </a:r>
            <a:r>
              <a:rPr lang="fr-CA" sz="1200" i="1" dirty="0" err="1"/>
              <a:t>Azuelos</a:t>
            </a:r>
            <a:r>
              <a:rPr lang="fr-CA" sz="1200" i="1" dirty="0"/>
              <a:t>, </a:t>
            </a:r>
            <a:r>
              <a:rPr lang="fr-CA" sz="1200" i="1" dirty="0" err="1"/>
              <a:t>Elisabeth</a:t>
            </a:r>
            <a:r>
              <a:rPr lang="fr-CA" sz="1200" i="1" dirty="0"/>
              <a:t> , 2015. QUAND DOIT-ON ÉVALUER L’APTITUDE À CONDUIRE CHEZ LE PATIENT DÉMENT?, Tronc commun de formation provinciale, Projets </a:t>
            </a:r>
            <a:r>
              <a:rPr lang="fr-CA" sz="1200" i="1" dirty="0" smtClean="0"/>
              <a:t>d’implantation </a:t>
            </a:r>
            <a:r>
              <a:rPr lang="fr-CA" sz="1200" i="1" dirty="0"/>
              <a:t>ciblés en 1ere ligne: Maladie d’Alzheimer et maladies apparentées.</a:t>
            </a:r>
          </a:p>
        </p:txBody>
      </p:sp>
    </p:spTree>
    <p:extLst>
      <p:ext uri="{BB962C8B-B14F-4D97-AF65-F5344CB8AC3E}">
        <p14:creationId xmlns:p14="http://schemas.microsoft.com/office/powerpoint/2010/main" val="249652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2498" y="274639"/>
            <a:ext cx="5205446" cy="676713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0251" y="274639"/>
            <a:ext cx="2674599" cy="34453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2672" y="2354996"/>
            <a:ext cx="2589141" cy="329088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1286" y="3497277"/>
            <a:ext cx="2537046" cy="329818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3209" y="891335"/>
            <a:ext cx="366285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fr-CA" dirty="0" smtClean="0"/>
          </a:p>
          <a:p>
            <a:pPr algn="ctr"/>
            <a:endParaRPr lang="fr-CA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CA" dirty="0" smtClean="0"/>
              <a:t>No. de permis de conduire </a:t>
            </a:r>
          </a:p>
          <a:p>
            <a:pPr algn="ctr"/>
            <a:r>
              <a:rPr lang="fr-CA" b="1" dirty="0" smtClean="0">
                <a:solidFill>
                  <a:srgbClr val="FF0000"/>
                </a:solidFill>
              </a:rPr>
              <a:t>NON REQUIS</a:t>
            </a:r>
          </a:p>
          <a:p>
            <a:pPr algn="ctr"/>
            <a:endParaRPr lang="fr-CA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CA" dirty="0" smtClean="0"/>
              <a:t>Signature du patient </a:t>
            </a:r>
          </a:p>
          <a:p>
            <a:pPr algn="ctr"/>
            <a:r>
              <a:rPr lang="fr-CA" b="1" dirty="0" smtClean="0">
                <a:solidFill>
                  <a:srgbClr val="FF0000"/>
                </a:solidFill>
              </a:rPr>
              <a:t>NON REQUISE</a:t>
            </a:r>
          </a:p>
          <a:p>
            <a:pPr algn="ctr"/>
            <a:r>
              <a:rPr lang="fr-CA" sz="1200" dirty="0" smtClean="0"/>
              <a:t>(seulement si on veut que la SAAQ communique avec le md suite au signalement)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  <a:p>
            <a:endParaRPr lang="fr-C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smtClean="0"/>
              <a:t>Préciser le diagnostic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smtClean="0"/>
              <a:t>Détailler les limitations de la personne à conduire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smtClean="0"/>
              <a:t>Joindre liste de médicaments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95364" y="2486826"/>
            <a:ext cx="4779713" cy="435835"/>
          </a:xfrm>
          <a:prstGeom prst="rect">
            <a:avLst/>
          </a:prstGeom>
          <a:solidFill>
            <a:schemeClr val="accent4">
              <a:lumMod val="40000"/>
              <a:lumOff val="60000"/>
              <a:alpha val="1686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Rectangle 10"/>
          <p:cNvSpPr/>
          <p:nvPr/>
        </p:nvSpPr>
        <p:spPr>
          <a:xfrm>
            <a:off x="4879650" y="1844467"/>
            <a:ext cx="1401510" cy="435835"/>
          </a:xfrm>
          <a:prstGeom prst="rect">
            <a:avLst/>
          </a:prstGeom>
          <a:solidFill>
            <a:schemeClr val="accent4">
              <a:lumMod val="40000"/>
              <a:lumOff val="60000"/>
              <a:alpha val="1686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Flèche droite rayée 11"/>
          <p:cNvSpPr/>
          <p:nvPr/>
        </p:nvSpPr>
        <p:spPr>
          <a:xfrm>
            <a:off x="3093578" y="1737741"/>
            <a:ext cx="668493" cy="408511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Flèche droite rayée 12"/>
          <p:cNvSpPr/>
          <p:nvPr/>
        </p:nvSpPr>
        <p:spPr>
          <a:xfrm>
            <a:off x="3134909" y="2558692"/>
            <a:ext cx="668493" cy="408511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5780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72" y="147711"/>
            <a:ext cx="11378329" cy="54842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02482" y="491944"/>
            <a:ext cx="1374070" cy="394530"/>
          </a:xfrm>
          <a:prstGeom prst="rect">
            <a:avLst/>
          </a:prstGeom>
          <a:solidFill>
            <a:schemeClr val="accent4">
              <a:lumMod val="40000"/>
              <a:lumOff val="60000"/>
              <a:alpha val="1686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Rectangle 7"/>
          <p:cNvSpPr/>
          <p:nvPr/>
        </p:nvSpPr>
        <p:spPr>
          <a:xfrm>
            <a:off x="4144712" y="484936"/>
            <a:ext cx="1461329" cy="415894"/>
          </a:xfrm>
          <a:prstGeom prst="rect">
            <a:avLst/>
          </a:prstGeom>
          <a:solidFill>
            <a:schemeClr val="accent4">
              <a:lumMod val="40000"/>
              <a:lumOff val="60000"/>
              <a:alpha val="1686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Rectangle 8"/>
          <p:cNvSpPr/>
          <p:nvPr/>
        </p:nvSpPr>
        <p:spPr>
          <a:xfrm>
            <a:off x="711103" y="2889859"/>
            <a:ext cx="9663490" cy="1451406"/>
          </a:xfrm>
          <a:prstGeom prst="rect">
            <a:avLst/>
          </a:prstGeom>
          <a:solidFill>
            <a:schemeClr val="accent4">
              <a:lumMod val="40000"/>
              <a:lumOff val="60000"/>
              <a:alpha val="1686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Flèche droite rayée 10"/>
          <p:cNvSpPr/>
          <p:nvPr/>
        </p:nvSpPr>
        <p:spPr>
          <a:xfrm>
            <a:off x="0" y="3932754"/>
            <a:ext cx="588501" cy="408511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1597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424113" y="1930401"/>
            <a:ext cx="7269162" cy="1470025"/>
          </a:xfrm>
        </p:spPr>
        <p:txBody>
          <a:bodyPr/>
          <a:lstStyle/>
          <a:p>
            <a:pPr algn="ctr">
              <a:defRPr/>
            </a:pPr>
            <a:r>
              <a:rPr lang="fr-CA" b="0" dirty="0" smtClean="0"/>
              <a:t>Réseau local de services</a:t>
            </a:r>
            <a:endParaRPr lang="fr-CA" b="0" dirty="0"/>
          </a:p>
        </p:txBody>
      </p:sp>
    </p:spTree>
    <p:extLst>
      <p:ext uri="{BB962C8B-B14F-4D97-AF65-F5344CB8AC3E}">
        <p14:creationId xmlns:p14="http://schemas.microsoft.com/office/powerpoint/2010/main" val="270029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A" sz="3600" dirty="0" smtClean="0"/>
              <a:t>Faire une r</a:t>
            </a:r>
            <a:r>
              <a:rPr lang="fr-CA" sz="3600" b="1" dirty="0" smtClean="0"/>
              <a:t>éférence efficace </a:t>
            </a:r>
            <a:r>
              <a:rPr lang="fr-CA" sz="3600" b="1" dirty="0"/>
              <a:t>au SAPA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lvl="1">
              <a:buClr>
                <a:schemeClr val="accent1"/>
              </a:buClr>
            </a:pPr>
            <a:r>
              <a:rPr lang="fr-CA" dirty="0" smtClean="0"/>
              <a:t>Formulaires de référence inter-établissement</a:t>
            </a:r>
          </a:p>
          <a:p>
            <a:pPr marL="342900" lvl="1">
              <a:buClr>
                <a:schemeClr val="accent1"/>
              </a:buClr>
            </a:pPr>
            <a:r>
              <a:rPr lang="fr-CA" dirty="0" smtClean="0"/>
              <a:t>Signature du médecin </a:t>
            </a:r>
          </a:p>
          <a:p>
            <a:pPr marL="342900" lvl="1">
              <a:buClr>
                <a:schemeClr val="accent1"/>
              </a:buClr>
            </a:pPr>
            <a:r>
              <a:rPr lang="fr-CA" dirty="0" smtClean="0"/>
              <a:t>Détailler la situation le plus possible</a:t>
            </a:r>
          </a:p>
          <a:p>
            <a:pPr marL="342900" lvl="1">
              <a:buClr>
                <a:schemeClr val="accent1"/>
              </a:buClr>
            </a:pPr>
            <a:r>
              <a:rPr lang="fr-CA" dirty="0" smtClean="0"/>
              <a:t>Détailler +++ </a:t>
            </a:r>
            <a:r>
              <a:rPr lang="fr-CA" b="1" dirty="0" smtClean="0"/>
              <a:t>les risques </a:t>
            </a:r>
            <a:r>
              <a:rPr lang="fr-CA" dirty="0" smtClean="0"/>
              <a:t>potentiels à domicile</a:t>
            </a:r>
          </a:p>
          <a:p>
            <a:pPr marL="342900" lvl="1">
              <a:buClr>
                <a:schemeClr val="accent1"/>
              </a:buClr>
            </a:pPr>
            <a:endParaRPr lang="fr-CA" dirty="0" smtClean="0"/>
          </a:p>
          <a:p>
            <a:pPr marL="514350" lvl="2" indent="0">
              <a:buClr>
                <a:schemeClr val="accent1"/>
              </a:buClr>
              <a:buNone/>
            </a:pPr>
            <a:r>
              <a:rPr lang="fr-CA" dirty="0" smtClean="0"/>
              <a:t>EX: - risque de surdosage de médication d’insuline</a:t>
            </a:r>
          </a:p>
          <a:p>
            <a:pPr marL="514350" lvl="2" indent="0">
              <a:buClr>
                <a:schemeClr val="accent1"/>
              </a:buClr>
              <a:buNone/>
            </a:pPr>
            <a:r>
              <a:rPr lang="fr-CA" dirty="0"/>
              <a:t>	</a:t>
            </a:r>
            <a:r>
              <a:rPr lang="fr-CA" dirty="0" smtClean="0"/>
              <a:t>- risque d’épuisement de l’aidant</a:t>
            </a:r>
          </a:p>
          <a:p>
            <a:pPr marL="514350" lvl="2" indent="0">
              <a:buClr>
                <a:schemeClr val="accent1"/>
              </a:buClr>
              <a:buNone/>
            </a:pPr>
            <a:r>
              <a:rPr lang="fr-CA" dirty="0"/>
              <a:t>	</a:t>
            </a:r>
            <a:r>
              <a:rPr lang="fr-CA" dirty="0" smtClean="0"/>
              <a:t>- risque de chute</a:t>
            </a:r>
          </a:p>
          <a:p>
            <a:pPr marL="514350" lvl="2" indent="0">
              <a:buClr>
                <a:schemeClr val="accent1"/>
              </a:buClr>
              <a:buNone/>
            </a:pPr>
            <a:r>
              <a:rPr lang="fr-CA" dirty="0"/>
              <a:t>	</a:t>
            </a:r>
            <a:r>
              <a:rPr lang="fr-CA" dirty="0" smtClean="0"/>
              <a:t>- risque de déconditionnement secondaire à manque de stimulation</a:t>
            </a:r>
          </a:p>
          <a:p>
            <a:pPr marL="514350" lvl="2" indent="0">
              <a:buClr>
                <a:schemeClr val="accent1"/>
              </a:buClr>
              <a:buNone/>
            </a:pPr>
            <a:r>
              <a:rPr lang="fr-CA" dirty="0"/>
              <a:t>	</a:t>
            </a:r>
            <a:r>
              <a:rPr lang="fr-CA" dirty="0" smtClean="0"/>
              <a:t>- risque de conduite automobile dangereuse, malgré retrait du permis par la SAAQ</a:t>
            </a:r>
          </a:p>
          <a:p>
            <a:pPr marL="514350" lvl="2" indent="0">
              <a:buClr>
                <a:schemeClr val="accent1"/>
              </a:buClr>
              <a:buNone/>
            </a:pPr>
            <a:r>
              <a:rPr lang="fr-CA" dirty="0" smtClean="0"/>
              <a:t>	- risque de d’abus/maltraitance par PA</a:t>
            </a:r>
          </a:p>
          <a:p>
            <a:pPr marL="514350" lvl="2" indent="0">
              <a:buClr>
                <a:schemeClr val="accent1"/>
              </a:buClr>
              <a:buNone/>
            </a:pPr>
            <a:r>
              <a:rPr lang="fr-CA" dirty="0" smtClean="0"/>
              <a:t> </a:t>
            </a:r>
          </a:p>
          <a:p>
            <a:pPr marL="342900" lvl="1">
              <a:buClr>
                <a:schemeClr val="accent1"/>
              </a:buClr>
            </a:pPr>
            <a:r>
              <a:rPr lang="fr-CA" dirty="0" smtClean="0"/>
              <a:t>Formulaire de DSIE p1  </a:t>
            </a:r>
            <a:r>
              <a:rPr lang="fr-CA" dirty="0"/>
              <a:t>(</a:t>
            </a:r>
            <a:r>
              <a:rPr lang="fr-CA" dirty="0" smtClean="0"/>
              <a:t>-p2 facultative)</a:t>
            </a:r>
          </a:p>
          <a:p>
            <a:pPr marL="342900" lvl="1">
              <a:buClr>
                <a:schemeClr val="accent1"/>
              </a:buClr>
            </a:pPr>
            <a:endParaRPr lang="fr-CA" dirty="0" smtClean="0"/>
          </a:p>
          <a:p>
            <a:pPr marL="57150" lvl="1" indent="0">
              <a:buClr>
                <a:schemeClr val="accent1"/>
              </a:buClr>
              <a:buNone/>
            </a:pPr>
            <a:endParaRPr lang="fr-CA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fr-CA" b="1" dirty="0" smtClean="0">
                <a:solidFill>
                  <a:srgbClr val="FF0000"/>
                </a:solidFill>
              </a:rPr>
              <a:t>DÉMONTRER CE QUE VOUS AVEZ FAIT ET EN QUOI LA SITUATION REQUIERT LE SAD</a:t>
            </a:r>
            <a:endParaRPr lang="fr-C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76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-64340" y="-97576"/>
            <a:ext cx="10716426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 smtClean="0"/>
              <a:t>Mme G</a:t>
            </a:r>
            <a:r>
              <a:rPr lang="fr-CA" sz="1600" dirty="0" smtClean="0"/>
              <a:t>, 84 ans, unilingue grec, quelques mots d’anglais, propriétaire de restaurant x 40 ans, a été PA de son mari maintenant hébergé pour Alzheimer.</a:t>
            </a:r>
          </a:p>
          <a:p>
            <a:r>
              <a:rPr lang="fr-CA" sz="1600" dirty="0" smtClean="0"/>
              <a:t>Possède un triplex, habite seule au RDC.</a:t>
            </a:r>
          </a:p>
          <a:p>
            <a:r>
              <a:rPr lang="fr-CA" sz="1600" b="1" dirty="0"/>
              <a:t>F</a:t>
            </a:r>
            <a:r>
              <a:rPr lang="fr-CA" sz="1600" b="1" dirty="0" smtClean="0"/>
              <a:t>ils</a:t>
            </a:r>
            <a:r>
              <a:rPr lang="fr-CA" sz="1600" dirty="0" smtClean="0"/>
              <a:t> habite le 2</a:t>
            </a:r>
            <a:r>
              <a:rPr lang="fr-CA" sz="1600" baseline="30000" dirty="0" smtClean="0"/>
              <a:t>e</a:t>
            </a:r>
            <a:r>
              <a:rPr lang="fr-CA" sz="1600" dirty="0" smtClean="0"/>
              <a:t> étage: épileptique, consommateur de cannabis et autres drogues, impliqué/disparaît par moments, troubles de personnalité? Jugement ? S’occupe des courses, cuisine parfois ou achète du resto. Sert de traducteur aux rdv.</a:t>
            </a:r>
          </a:p>
          <a:p>
            <a:r>
              <a:rPr lang="fr-CA" sz="1600" b="1" dirty="0"/>
              <a:t>F</a:t>
            </a:r>
            <a:r>
              <a:rPr lang="fr-CA" sz="1600" b="1" dirty="0" smtClean="0"/>
              <a:t>ille </a:t>
            </a:r>
            <a:r>
              <a:rPr lang="fr-CA" sz="1600" dirty="0" smtClean="0"/>
              <a:t>habite aux USA, 3 jeunes enfants, téléphone à </a:t>
            </a:r>
            <a:r>
              <a:rPr lang="fr-CA" sz="1600" dirty="0" err="1" smtClean="0"/>
              <a:t>pte</a:t>
            </a:r>
            <a:r>
              <a:rPr lang="fr-CA" sz="1600" dirty="0" smtClean="0"/>
              <a:t> die, sert de traductrice au téléphone si fils n’est pas présent. Culturellement, </a:t>
            </a:r>
            <a:r>
              <a:rPr lang="fr-CA" sz="1600" dirty="0" err="1" smtClean="0"/>
              <a:t>pte</a:t>
            </a:r>
            <a:r>
              <a:rPr lang="fr-CA" sz="1600" dirty="0" smtClean="0"/>
              <a:t> refuse implication de sa fille dans les décisions majeures.</a:t>
            </a:r>
          </a:p>
          <a:p>
            <a:endParaRPr lang="fr-CA" sz="1600" dirty="0"/>
          </a:p>
          <a:p>
            <a:r>
              <a:rPr lang="fr-CA" sz="1600" dirty="0" err="1" smtClean="0"/>
              <a:t>Dx</a:t>
            </a:r>
            <a:r>
              <a:rPr lang="fr-CA" sz="1600" dirty="0" smtClean="0"/>
              <a:t>: </a:t>
            </a:r>
            <a:r>
              <a:rPr lang="fr-CA" sz="1600" b="1" dirty="0" smtClean="0"/>
              <a:t>TNCM Alzheimer </a:t>
            </a:r>
            <a:r>
              <a:rPr lang="fr-CA" sz="1600" dirty="0" smtClean="0"/>
              <a:t>stade modéré à avancé, </a:t>
            </a:r>
            <a:r>
              <a:rPr lang="fr-CA" sz="1600" b="1" dirty="0" smtClean="0"/>
              <a:t>diabétique</a:t>
            </a:r>
            <a:r>
              <a:rPr lang="fr-CA" sz="1600" dirty="0" smtClean="0"/>
              <a:t>, HTA, nodules </a:t>
            </a:r>
            <a:r>
              <a:rPr lang="fr-CA" sz="1600" dirty="0" err="1" smtClean="0"/>
              <a:t>thyroidiens</a:t>
            </a:r>
            <a:endParaRPr lang="fr-CA" sz="1600" dirty="0"/>
          </a:p>
          <a:p>
            <a:endParaRPr lang="fr-CA" sz="1600" dirty="0" smtClean="0"/>
          </a:p>
          <a:p>
            <a:pPr lvl="1"/>
            <a:r>
              <a:rPr lang="fr-CA" sz="1600" dirty="0"/>
              <a:t>-</a:t>
            </a:r>
            <a:r>
              <a:rPr lang="fr-CA" sz="1600" b="1" dirty="0" smtClean="0"/>
              <a:t>refuse médication </a:t>
            </a:r>
            <a:r>
              <a:rPr lang="fr-CA" sz="1600" dirty="0" smtClean="0"/>
              <a:t>en général, dit </a:t>
            </a:r>
            <a:r>
              <a:rPr lang="fr-CA" sz="1600" dirty="0"/>
              <a:t>qu’elle n’est pas malade, autocritique pauvre</a:t>
            </a:r>
            <a:endParaRPr lang="fr-CA" sz="1600" dirty="0" smtClean="0"/>
          </a:p>
          <a:p>
            <a:pPr lvl="1"/>
            <a:r>
              <a:rPr lang="fr-CA" sz="1600" dirty="0" smtClean="0"/>
              <a:t>-</a:t>
            </a:r>
            <a:r>
              <a:rPr lang="fr-CA" sz="1600" b="1" dirty="0"/>
              <a:t>3 chutes </a:t>
            </a:r>
            <a:r>
              <a:rPr lang="fr-CA" sz="1600" dirty="0"/>
              <a:t>dans le dernier mois : refuse aide à la mobilité, a refusé d’aller à l’urgence</a:t>
            </a:r>
          </a:p>
          <a:p>
            <a:pPr lvl="1"/>
            <a:r>
              <a:rPr lang="fr-CA" sz="1600" dirty="0" smtClean="0"/>
              <a:t>-</a:t>
            </a:r>
            <a:r>
              <a:rPr lang="fr-CA" sz="1600" b="1" dirty="0" smtClean="0"/>
              <a:t>incontinente urinaire</a:t>
            </a:r>
            <a:r>
              <a:rPr lang="fr-CA" sz="1600" dirty="0" smtClean="0"/>
              <a:t>: refuse service d’aide à l’hygiène </a:t>
            </a:r>
          </a:p>
          <a:p>
            <a:pPr lvl="1"/>
            <a:r>
              <a:rPr lang="fr-CA" sz="1600" dirty="0" smtClean="0"/>
              <a:t>-troubles </a:t>
            </a:r>
            <a:r>
              <a:rPr lang="fr-CA" sz="1600" b="1" dirty="0" smtClean="0"/>
              <a:t>d’accumulation, d’insalubrité, de vermine</a:t>
            </a:r>
            <a:r>
              <a:rPr lang="fr-CA" sz="1600" dirty="0" smtClean="0"/>
              <a:t>: refuse service de nettoyage. </a:t>
            </a:r>
          </a:p>
          <a:p>
            <a:pPr lvl="1"/>
            <a:r>
              <a:rPr lang="fr-CA" sz="1600" dirty="0" smtClean="0"/>
              <a:t>-refuse de déménager ou de vendre son triplex, travaux </a:t>
            </a:r>
            <a:r>
              <a:rPr lang="fr-CA" sz="1600" b="1" dirty="0" smtClean="0"/>
              <a:t>d’entretien majeurs non faits </a:t>
            </a:r>
          </a:p>
          <a:p>
            <a:pPr lvl="1"/>
            <a:r>
              <a:rPr lang="fr-CA" sz="1600" dirty="0" smtClean="0"/>
              <a:t>-</a:t>
            </a:r>
            <a:r>
              <a:rPr lang="fr-CA" sz="1600" b="1" dirty="0" smtClean="0"/>
              <a:t>refuse hébergement </a:t>
            </a:r>
            <a:r>
              <a:rPr lang="fr-CA" sz="1600" dirty="0" smtClean="0"/>
              <a:t>(avec son mari ou non selon dispo des lits) </a:t>
            </a:r>
          </a:p>
          <a:p>
            <a:pPr lvl="1"/>
            <a:r>
              <a:rPr lang="fr-CA" sz="1600" dirty="0" smtClean="0"/>
              <a:t>-</a:t>
            </a:r>
            <a:r>
              <a:rPr lang="fr-CA" sz="1600" b="1" dirty="0" smtClean="0"/>
              <a:t>pas de mandat d’inaptitude </a:t>
            </a:r>
            <a:r>
              <a:rPr lang="fr-CA" sz="1600" dirty="0" smtClean="0"/>
              <a:t>ni de procuration générale ou bancaire</a:t>
            </a:r>
          </a:p>
          <a:p>
            <a:pPr lvl="1"/>
            <a:endParaRPr lang="fr-CA" sz="1600" dirty="0" smtClean="0"/>
          </a:p>
          <a:p>
            <a:pPr lvl="1"/>
            <a:endParaRPr lang="fr-CA" sz="1600" dirty="0"/>
          </a:p>
          <a:p>
            <a:pPr lvl="1"/>
            <a:r>
              <a:rPr lang="fr-CA" sz="1600" dirty="0"/>
              <a:t>-relation de confiance depuis plusieurs années avec son md de famille au GMF.</a:t>
            </a:r>
          </a:p>
          <a:p>
            <a:pPr lvl="1"/>
            <a:r>
              <a:rPr lang="fr-CA" sz="1600" dirty="0"/>
              <a:t>-refuse les services SAD mais a confiance en la TS SAD de son mari qui est </a:t>
            </a:r>
            <a:endParaRPr lang="fr-CA" sz="1600" dirty="0" smtClean="0"/>
          </a:p>
          <a:p>
            <a:pPr lvl="1"/>
            <a:r>
              <a:rPr lang="fr-CA" sz="1600" dirty="0" smtClean="0"/>
              <a:t>encore impliquée</a:t>
            </a:r>
            <a:endParaRPr lang="fr-CA" sz="1600" dirty="0"/>
          </a:p>
          <a:p>
            <a:pPr lvl="1"/>
            <a:endParaRPr lang="fr-CA" dirty="0"/>
          </a:p>
        </p:txBody>
      </p:sp>
      <p:sp>
        <p:nvSpPr>
          <p:cNvPr id="5" name="ZoneTexte 4"/>
          <p:cNvSpPr txBox="1"/>
          <p:nvPr/>
        </p:nvSpPr>
        <p:spPr>
          <a:xfrm>
            <a:off x="10878796" y="2769989"/>
            <a:ext cx="9400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A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7567246" y="1469878"/>
            <a:ext cx="4624754" cy="4218746"/>
          </a:xfrm>
          <a:prstGeom prst="rect">
            <a:avLst/>
          </a:prstGeom>
          <a:solidFill>
            <a:srgbClr val="C1F7FF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Clr>
                <a:schemeClr val="accent3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SzPct val="5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ts val="0"/>
              </a:spcBef>
              <a:buClr>
                <a:schemeClr val="accent3"/>
              </a:buClr>
              <a:buSzPct val="5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None/>
            </a:pPr>
            <a:r>
              <a:rPr lang="fr-CA" sz="2000" dirty="0" smtClean="0"/>
              <a:t>-Besoin d’administration des </a:t>
            </a:r>
            <a:r>
              <a:rPr lang="fr-CA" sz="2000" dirty="0" err="1" smtClean="0"/>
              <a:t>Rx</a:t>
            </a:r>
            <a:r>
              <a:rPr lang="fr-CA" sz="2000" dirty="0" smtClean="0"/>
              <a:t>: diabète débalancé</a:t>
            </a:r>
          </a:p>
          <a:p>
            <a:pPr marL="0" indent="0">
              <a:buClr>
                <a:schemeClr val="accent1"/>
              </a:buClr>
              <a:buNone/>
            </a:pPr>
            <a:r>
              <a:rPr lang="fr-CA" sz="2000" dirty="0" smtClean="0"/>
              <a:t>-Besoin de soutien à la nutrition: alimentation erratique et risque, d’intoxication et dénutrition</a:t>
            </a:r>
          </a:p>
          <a:p>
            <a:pPr marL="0" indent="0">
              <a:buClr>
                <a:schemeClr val="accent1"/>
              </a:buClr>
              <a:buNone/>
            </a:pPr>
            <a:r>
              <a:rPr lang="fr-CA" sz="2000" dirty="0" smtClean="0"/>
              <a:t>-Besoin de soutien pour insalubrité/vermine: risque de contamination</a:t>
            </a:r>
            <a:endParaRPr lang="fr-CA" sz="2000" dirty="0"/>
          </a:p>
          <a:p>
            <a:pPr marL="0" indent="0">
              <a:buClr>
                <a:schemeClr val="accent1"/>
              </a:buClr>
              <a:buNone/>
            </a:pPr>
            <a:r>
              <a:rPr lang="fr-CA" sz="2000" dirty="0" smtClean="0"/>
              <a:t>- ATCD </a:t>
            </a:r>
            <a:r>
              <a:rPr lang="fr-CA" sz="2000" dirty="0"/>
              <a:t>de </a:t>
            </a:r>
            <a:r>
              <a:rPr lang="fr-CA" sz="2000" dirty="0" smtClean="0"/>
              <a:t>chutes x 3 en 1 mois</a:t>
            </a:r>
            <a:endParaRPr lang="fr-CA" sz="2000" dirty="0"/>
          </a:p>
          <a:p>
            <a:pPr marL="0" indent="-285750">
              <a:buClr>
                <a:schemeClr val="accent1"/>
              </a:buClr>
              <a:buNone/>
            </a:pPr>
            <a:r>
              <a:rPr lang="fr-CA" sz="2000" dirty="0" smtClean="0"/>
              <a:t>-risque </a:t>
            </a:r>
            <a:r>
              <a:rPr lang="fr-CA" sz="2000" dirty="0"/>
              <a:t>de </a:t>
            </a:r>
            <a:r>
              <a:rPr lang="fr-CA" sz="2000" dirty="0" smtClean="0"/>
              <a:t>déconditionnement, manque de stimulation</a:t>
            </a:r>
          </a:p>
          <a:p>
            <a:pPr marL="0" indent="-285750">
              <a:buClr>
                <a:schemeClr val="accent1"/>
              </a:buClr>
              <a:buNone/>
            </a:pPr>
            <a:r>
              <a:rPr lang="fr-CA" sz="2000" dirty="0"/>
              <a:t>-</a:t>
            </a:r>
            <a:r>
              <a:rPr lang="fr-CA" sz="2000" dirty="0" smtClean="0"/>
              <a:t>risque </a:t>
            </a:r>
            <a:r>
              <a:rPr lang="fr-CA" sz="2000" dirty="0"/>
              <a:t>de d’abus/maltraitance par </a:t>
            </a:r>
            <a:r>
              <a:rPr lang="fr-CA" sz="2000" dirty="0" smtClean="0"/>
              <a:t>PA</a:t>
            </a:r>
          </a:p>
          <a:p>
            <a:pPr marL="0" indent="-285750">
              <a:buClr>
                <a:schemeClr val="accent1"/>
              </a:buClr>
              <a:buNone/>
            </a:pPr>
            <a:r>
              <a:rPr lang="fr-CA" sz="2000" dirty="0" smtClean="0"/>
              <a:t>-risque de perte de dégradation patrimoine</a:t>
            </a:r>
          </a:p>
          <a:p>
            <a:pPr marL="0" indent="-285750">
              <a:buClr>
                <a:schemeClr val="accent1"/>
              </a:buClr>
              <a:buNone/>
            </a:pPr>
            <a:r>
              <a:rPr lang="fr-CA" sz="2000" dirty="0" smtClean="0"/>
              <a:t>-besoin ouverture de régime de protection</a:t>
            </a:r>
          </a:p>
          <a:p>
            <a:pPr marL="0" indent="-285750">
              <a:buClr>
                <a:schemeClr val="accent1"/>
              </a:buClr>
              <a:buNone/>
            </a:pPr>
            <a:r>
              <a:rPr lang="fr-CA" sz="2000" dirty="0"/>
              <a:t>-Besoin encadrement du </a:t>
            </a:r>
            <a:r>
              <a:rPr lang="fr-CA" sz="2000" dirty="0" smtClean="0"/>
              <a:t>PA</a:t>
            </a:r>
          </a:p>
          <a:p>
            <a:pPr marL="0" indent="-285750">
              <a:buClr>
                <a:schemeClr val="accent1"/>
              </a:buClr>
              <a:buNone/>
            </a:pPr>
            <a:r>
              <a:rPr lang="fr-CA" sz="2000" dirty="0"/>
              <a:t>-Risque d’épuisement de </a:t>
            </a:r>
            <a:r>
              <a:rPr lang="fr-CA" sz="2000" dirty="0" smtClean="0"/>
              <a:t>l’aidant</a:t>
            </a:r>
            <a:endParaRPr lang="fr-CA" sz="2000" dirty="0"/>
          </a:p>
          <a:p>
            <a:pPr marL="0" indent="-285750">
              <a:buClr>
                <a:schemeClr val="accent1"/>
              </a:buClr>
              <a:buNone/>
            </a:pPr>
            <a:r>
              <a:rPr lang="fr-CA" sz="2000" dirty="0" smtClean="0"/>
              <a:t>-</a:t>
            </a:r>
            <a:r>
              <a:rPr lang="fr-CA" sz="2000" dirty="0"/>
              <a:t>C</a:t>
            </a:r>
            <a:r>
              <a:rPr lang="fr-CA" sz="2000" dirty="0" smtClean="0"/>
              <a:t>onsidérer relocalisation</a:t>
            </a:r>
          </a:p>
          <a:p>
            <a:pPr marL="0" indent="-285750">
              <a:buClr>
                <a:schemeClr val="accent1"/>
              </a:buClr>
              <a:buNone/>
            </a:pPr>
            <a:r>
              <a:rPr lang="fr-CA" sz="2000" dirty="0" smtClean="0"/>
              <a:t>-</a:t>
            </a:r>
            <a:r>
              <a:rPr lang="fr-CA" sz="2000" dirty="0"/>
              <a:t>A</a:t>
            </a:r>
            <a:r>
              <a:rPr lang="fr-CA" sz="2000" dirty="0" smtClean="0"/>
              <a:t>utocritique pauvre</a:t>
            </a:r>
            <a:endParaRPr lang="fr-CA" sz="2000" dirty="0"/>
          </a:p>
        </p:txBody>
      </p:sp>
    </p:spTree>
    <p:extLst>
      <p:ext uri="{BB962C8B-B14F-4D97-AF65-F5344CB8AC3E}">
        <p14:creationId xmlns:p14="http://schemas.microsoft.com/office/powerpoint/2010/main" val="91386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Formulaire CIUSSS - Guichet D’accès SAPA</a:t>
            </a:r>
            <a:endParaRPr lang="fr-CA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330" y="1179639"/>
            <a:ext cx="3498079" cy="453548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409" y="941768"/>
            <a:ext cx="3672407" cy="477335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063" y="893203"/>
            <a:ext cx="3747133" cy="487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65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Titr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/>
            </a:r>
            <a:br/>
            <a:endParaRPr/>
          </a:p>
        </p:txBody>
      </p:sp>
      <p:sp>
        <p:nvSpPr>
          <p:cNvPr id="404" name="Espace réservé du contenu 2"/>
          <p:cNvSpPr txBox="1">
            <a:spLocks noGrp="1"/>
          </p:cNvSpPr>
          <p:nvPr>
            <p:ph type="body" idx="1"/>
          </p:nvPr>
        </p:nvSpPr>
        <p:spPr>
          <a:xfrm>
            <a:off x="290945" y="973667"/>
            <a:ext cx="11554691" cy="588433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1000"/>
              </a:lnSpc>
              <a:buSzTx/>
              <a:buNone/>
              <a:defRPr sz="3200"/>
            </a:pPr>
            <a:endParaRPr/>
          </a:p>
          <a:p>
            <a:pPr marL="0" indent="0">
              <a:lnSpc>
                <a:spcPct val="81000"/>
              </a:lnSpc>
              <a:buSzTx/>
              <a:buNone/>
              <a:defRPr sz="3200"/>
            </a:pPr>
            <a:endParaRPr/>
          </a:p>
          <a:p>
            <a:pPr>
              <a:lnSpc>
                <a:spcPct val="81000"/>
              </a:lnSpc>
              <a:defRPr sz="2900"/>
            </a:pPr>
            <a:r>
              <a:t>Oublis bénins </a:t>
            </a:r>
            <a:endParaRPr sz="3200"/>
          </a:p>
          <a:p>
            <a:pPr>
              <a:lnSpc>
                <a:spcPct val="81000"/>
              </a:lnSpc>
              <a:defRPr sz="3200"/>
            </a:pPr>
            <a:endParaRPr sz="3200"/>
          </a:p>
          <a:p>
            <a:pPr>
              <a:lnSpc>
                <a:spcPct val="81000"/>
              </a:lnSpc>
              <a:defRPr sz="2900"/>
            </a:pPr>
            <a:r>
              <a:t>Baisse d’attention divisée (plusieurs choses à la fois)</a:t>
            </a:r>
            <a:endParaRPr sz="2500"/>
          </a:p>
          <a:p>
            <a:pPr>
              <a:lnSpc>
                <a:spcPct val="81000"/>
              </a:lnSpc>
              <a:defRPr sz="3200"/>
            </a:pPr>
            <a:endParaRPr sz="2500"/>
          </a:p>
          <a:p>
            <a:pPr>
              <a:lnSpc>
                <a:spcPct val="81000"/>
              </a:lnSpc>
              <a:defRPr sz="2900"/>
            </a:pPr>
            <a:r>
              <a:t>Ralentissement du temps de réaction</a:t>
            </a:r>
            <a:endParaRPr sz="2500"/>
          </a:p>
          <a:p>
            <a:pPr>
              <a:lnSpc>
                <a:spcPct val="81000"/>
              </a:lnSpc>
              <a:defRPr sz="3200"/>
            </a:pPr>
            <a:endParaRPr sz="2500"/>
          </a:p>
          <a:p>
            <a:pPr>
              <a:lnSpc>
                <a:spcPct val="81000"/>
              </a:lnSpc>
              <a:defRPr sz="2900"/>
            </a:pPr>
            <a:r>
              <a:t>Difficulté à retenir beaucoup d'infos sur une courte période</a:t>
            </a:r>
            <a:endParaRPr sz="2500"/>
          </a:p>
          <a:p>
            <a:pPr marL="0" indent="0">
              <a:lnSpc>
                <a:spcPct val="81000"/>
              </a:lnSpc>
              <a:buSzTx/>
              <a:buNone/>
              <a:defRPr sz="3200"/>
            </a:pPr>
            <a:endParaRPr sz="2500"/>
          </a:p>
          <a:p>
            <a:pPr marL="0" indent="0" algn="ctr">
              <a:lnSpc>
                <a:spcPct val="81000"/>
              </a:lnSpc>
              <a:buSzTx/>
              <a:buNone/>
              <a:defRPr sz="2900" b="1">
                <a:solidFill>
                  <a:srgbClr val="FF0000"/>
                </a:solidFill>
              </a:defRPr>
            </a:pPr>
            <a:r>
              <a:t>la personne en santé s'adapte à ce déclin</a:t>
            </a:r>
          </a:p>
        </p:txBody>
      </p:sp>
      <p:sp>
        <p:nvSpPr>
          <p:cNvPr id="405" name="Espace réservé du numéro de diapositive 3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grpSp>
        <p:nvGrpSpPr>
          <p:cNvPr id="408" name="Titre 1"/>
          <p:cNvGrpSpPr/>
          <p:nvPr/>
        </p:nvGrpSpPr>
        <p:grpSpPr>
          <a:xfrm>
            <a:off x="457199" y="274638"/>
            <a:ext cx="11177338" cy="562074"/>
            <a:chOff x="0" y="0"/>
            <a:chExt cx="11177337" cy="562073"/>
          </a:xfrm>
        </p:grpSpPr>
        <p:sp>
          <p:nvSpPr>
            <p:cNvPr id="406" name="Rectangle"/>
            <p:cNvSpPr/>
            <p:nvPr/>
          </p:nvSpPr>
          <p:spPr>
            <a:xfrm>
              <a:off x="0" y="0"/>
              <a:ext cx="11177338" cy="562074"/>
            </a:xfrm>
            <a:prstGeom prst="rect">
              <a:avLst/>
            </a:prstGeom>
            <a:gradFill flip="none" rotWithShape="1">
              <a:gsLst>
                <a:gs pos="0">
                  <a:srgbClr val="F7FAFD"/>
                </a:gs>
                <a:gs pos="74000">
                  <a:srgbClr val="B5D2EC"/>
                </a:gs>
                <a:gs pos="83000">
                  <a:srgbClr val="B5D2EC"/>
                </a:gs>
                <a:gs pos="100000">
                  <a:srgbClr val="CEE1F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72000"/>
                </a:lnSpc>
                <a:defRPr sz="3600"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407" name="Vieillissement cognitif normal"/>
            <p:cNvSpPr txBox="1"/>
            <p:nvPr/>
          </p:nvSpPr>
          <p:spPr>
            <a:xfrm>
              <a:off x="45720" y="0"/>
              <a:ext cx="11085898" cy="5620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rmAutofit/>
            </a:bodyPr>
            <a:lstStyle>
              <a:lvl1pPr algn="ctr" defTabSz="886968">
                <a:lnSpc>
                  <a:spcPct val="72000"/>
                </a:lnSpc>
                <a:defRPr sz="3783">
                  <a:latin typeface="Calibri Light"/>
                  <a:ea typeface="Calibri Light"/>
                  <a:cs typeface="Calibri Light"/>
                  <a:sym typeface="Calibri Light"/>
                </a:defRPr>
              </a:lvl1pPr>
            </a:lstStyle>
            <a:p>
              <a:r>
                <a:t>Vieillissement cognitif normal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124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1645022" y="128187"/>
            <a:ext cx="8929687" cy="59944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fr-CA" altLang="fr-FR" sz="1600" b="1" u="sng" dirty="0" smtClean="0">
                <a:solidFill>
                  <a:srgbClr val="2D2926"/>
                </a:solidFill>
                <a:ea typeface="+mj-ea"/>
                <a:cs typeface="+mj-cs"/>
              </a:rPr>
              <a:t>L’hébergement</a:t>
            </a:r>
          </a:p>
          <a:p>
            <a:pPr marL="0" indent="0" algn="ctr">
              <a:buNone/>
              <a:defRPr/>
            </a:pPr>
            <a:endParaRPr lang="fr-CA" sz="1600" dirty="0"/>
          </a:p>
          <a:p>
            <a:pPr>
              <a:buFont typeface="Symbol" panose="05050102010706020507" pitchFamily="18" charset="2"/>
              <a:buChar char="®"/>
              <a:defRPr/>
            </a:pPr>
            <a:r>
              <a:rPr lang="fr-CA" sz="1500" dirty="0"/>
              <a:t>Est un continuum selon le niveau </a:t>
            </a:r>
            <a:r>
              <a:rPr lang="fr-CA" sz="1500" dirty="0" smtClean="0"/>
              <a:t>d’aide à domicile requise</a:t>
            </a:r>
            <a:endParaRPr lang="fr-CA" sz="1500" dirty="0"/>
          </a:p>
          <a:p>
            <a:pPr>
              <a:buFont typeface="Symbol" panose="05050102010706020507" pitchFamily="18" charset="2"/>
              <a:buChar char="®"/>
              <a:defRPr/>
            </a:pPr>
            <a:r>
              <a:rPr lang="fr-CA" sz="1500" dirty="0"/>
              <a:t>L’orientation peut être privée ou publique selon les vulnérabilités et les moyens financiers de la </a:t>
            </a:r>
            <a:r>
              <a:rPr lang="fr-CA" sz="1500" dirty="0" smtClean="0"/>
              <a:t>personne</a:t>
            </a:r>
          </a:p>
          <a:p>
            <a:pPr>
              <a:buFont typeface="Symbol" panose="05050102010706020507" pitchFamily="18" charset="2"/>
              <a:buChar char="®"/>
              <a:defRPr/>
            </a:pPr>
            <a:r>
              <a:rPr lang="fr-CA" sz="1500" dirty="0" smtClean="0"/>
              <a:t>Des conseillers à l’hébergement peuvent assister pour le choix de la résidence privée</a:t>
            </a:r>
          </a:p>
          <a:p>
            <a:pPr>
              <a:buFont typeface="Symbol" panose="05050102010706020507" pitchFamily="18" charset="2"/>
              <a:buChar char="®"/>
              <a:defRPr/>
            </a:pPr>
            <a:endParaRPr lang="fr-CA" sz="1500" dirty="0" smtClean="0"/>
          </a:p>
          <a:p>
            <a:pPr marL="0" indent="0">
              <a:buNone/>
              <a:defRPr/>
            </a:pPr>
            <a:r>
              <a:rPr lang="fr-CA" sz="1600" b="1" u="sng" dirty="0" smtClean="0"/>
              <a:t>Demande d’hébergement publique</a:t>
            </a:r>
            <a:endParaRPr lang="fr-CA" sz="1600" b="1" u="sng" dirty="0"/>
          </a:p>
          <a:p>
            <a:pPr>
              <a:buFont typeface="Symbol" panose="05050102010706020507" pitchFamily="18" charset="2"/>
              <a:buChar char="®"/>
              <a:defRPr/>
            </a:pPr>
            <a:r>
              <a:rPr lang="fr-CA" sz="1500" dirty="0"/>
              <a:t>Est une collaboration md/TS  tout en prenant en compte les observations et les impressions cliniques des autres professionnels </a:t>
            </a:r>
            <a:r>
              <a:rPr lang="fr-CA" sz="1500" dirty="0" smtClean="0"/>
              <a:t>impliqués</a:t>
            </a:r>
          </a:p>
          <a:p>
            <a:pPr>
              <a:buFont typeface="Symbol" panose="05050102010706020507" pitchFamily="18" charset="2"/>
              <a:buChar char="®"/>
              <a:defRPr/>
            </a:pPr>
            <a:r>
              <a:rPr lang="fr-CA" sz="1500" dirty="0" smtClean="0"/>
              <a:t>Évaluation médicale par md CTMSP</a:t>
            </a:r>
            <a:endParaRPr lang="fr-CA" sz="1500" dirty="0"/>
          </a:p>
          <a:p>
            <a:pPr>
              <a:buFont typeface="Symbol" panose="05050102010706020507" pitchFamily="18" charset="2"/>
              <a:buChar char="®"/>
              <a:defRPr/>
            </a:pPr>
            <a:r>
              <a:rPr lang="fr-CA" sz="1500" dirty="0" smtClean="0"/>
              <a:t>Évaluation </a:t>
            </a:r>
            <a:r>
              <a:rPr lang="fr-CA" sz="1500" dirty="0"/>
              <a:t>des besoins est faite par un TS dans le milieu de vie de la </a:t>
            </a:r>
            <a:r>
              <a:rPr lang="fr-CA" sz="1500" dirty="0" smtClean="0"/>
              <a:t>personne (profil Iso-</a:t>
            </a:r>
            <a:r>
              <a:rPr lang="fr-CA" sz="1500" dirty="0" err="1" smtClean="0"/>
              <a:t>Smaf</a:t>
            </a:r>
            <a:r>
              <a:rPr lang="fr-CA" sz="1500" dirty="0" smtClean="0"/>
              <a:t>)</a:t>
            </a:r>
          </a:p>
          <a:p>
            <a:pPr>
              <a:buFont typeface="Symbol" panose="05050102010706020507" pitchFamily="18" charset="2"/>
              <a:buChar char="®"/>
              <a:defRPr/>
            </a:pPr>
            <a:endParaRPr lang="fr-CA" sz="1500" dirty="0"/>
          </a:p>
          <a:p>
            <a:pPr marL="0" indent="0">
              <a:buNone/>
              <a:defRPr/>
            </a:pPr>
            <a:r>
              <a:rPr lang="fr-CA" sz="1500" b="1" u="sng" dirty="0" smtClean="0"/>
              <a:t>Milieu de vie selon le profil Iso-</a:t>
            </a:r>
            <a:r>
              <a:rPr lang="fr-CA" sz="1500" b="1" u="sng" dirty="0" err="1" smtClean="0"/>
              <a:t>Smaf</a:t>
            </a:r>
            <a:endParaRPr lang="fr-CA" sz="1500" b="1" u="sng" dirty="0" smtClean="0"/>
          </a:p>
          <a:p>
            <a:pPr marL="0" indent="0">
              <a:buNone/>
              <a:defRPr/>
            </a:pPr>
            <a:endParaRPr lang="fr-CA" sz="1500" b="1" u="sng" dirty="0"/>
          </a:p>
          <a:p>
            <a:pPr marL="0" indent="0">
              <a:buNone/>
              <a:defRPr/>
            </a:pPr>
            <a:r>
              <a:rPr lang="fr-CA" sz="1500" b="1" dirty="0" smtClean="0"/>
              <a:t>1-----------------------------------------------------------------------------------------------------------------------------------------14</a:t>
            </a:r>
          </a:p>
          <a:p>
            <a:pPr marL="0" indent="0">
              <a:buNone/>
              <a:defRPr/>
            </a:pPr>
            <a:endParaRPr lang="fr-CA" sz="1500" b="1" u="sng" dirty="0"/>
          </a:p>
          <a:p>
            <a:pPr marL="0" indent="0">
              <a:buNone/>
              <a:defRPr/>
            </a:pPr>
            <a:endParaRPr lang="fr-CA" sz="1500" b="1" u="sng" dirty="0" smtClean="0"/>
          </a:p>
          <a:p>
            <a:pPr marL="0" indent="0">
              <a:buNone/>
              <a:defRPr/>
            </a:pPr>
            <a:endParaRPr lang="fr-CA" sz="1500" b="1" dirty="0"/>
          </a:p>
          <a:p>
            <a:pPr marL="0" indent="0">
              <a:buNone/>
              <a:defRPr/>
            </a:pPr>
            <a:endParaRPr lang="fr-CA" sz="1500" b="1" u="sng" dirty="0" smtClean="0"/>
          </a:p>
          <a:p>
            <a:pPr marL="0" indent="0">
              <a:buNone/>
              <a:defRPr/>
            </a:pPr>
            <a:r>
              <a:rPr lang="fr-CA" sz="1500" b="1" u="sng" dirty="0" smtClean="0"/>
              <a:t>À SAVOIR:</a:t>
            </a:r>
          </a:p>
          <a:p>
            <a:pPr marL="0" indent="0">
              <a:buNone/>
              <a:defRPr/>
            </a:pPr>
            <a:endParaRPr lang="fr-CA" sz="1500" b="1" u="sng" dirty="0"/>
          </a:p>
        </p:txBody>
      </p:sp>
      <p:pic>
        <p:nvPicPr>
          <p:cNvPr id="109571" name="Imag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358" y="3604922"/>
            <a:ext cx="151130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Imag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653" y="3898221"/>
            <a:ext cx="563563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3" name="Imag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184" y="3786398"/>
            <a:ext cx="2417763" cy="323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4" name="Imag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271" y="3642184"/>
            <a:ext cx="24939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5" name="Imag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536" y="3920543"/>
            <a:ext cx="560387" cy="14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6" name="Image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546" y="4996123"/>
            <a:ext cx="4049693" cy="149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8" name="Image 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20" y="4584787"/>
            <a:ext cx="3148284" cy="201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0" name="Image 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38" y="5062093"/>
            <a:ext cx="3185144" cy="136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553768" y="3821908"/>
            <a:ext cx="966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/>
              <a:t>D</a:t>
            </a:r>
            <a:r>
              <a:rPr lang="fr-CA" sz="1600" dirty="0" smtClean="0"/>
              <a:t>omicile</a:t>
            </a:r>
            <a:endParaRPr lang="fr-CA" sz="1600" dirty="0"/>
          </a:p>
        </p:txBody>
      </p:sp>
      <p:pic>
        <p:nvPicPr>
          <p:cNvPr id="15" name="Image 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560" y="3927933"/>
            <a:ext cx="563563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92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125664" y="9526"/>
            <a:ext cx="8002587" cy="417513"/>
          </a:xfrm>
        </p:spPr>
        <p:txBody>
          <a:bodyPr>
            <a:normAutofit fontScale="90000"/>
          </a:bodyPr>
          <a:lstStyle/>
          <a:p>
            <a:pPr algn="ctr"/>
            <a:r>
              <a:rPr lang="fr-FR" altLang="fr-FR" sz="2400" dirty="0"/>
              <a:t>Programmes et Réseau local de services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125664" y="476250"/>
            <a:ext cx="8002587" cy="5257006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fr-CA" sz="3200" dirty="0"/>
              <a:t>CIUSSS: 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fr-CA" sz="3200" dirty="0"/>
              <a:t>Soutien à domicile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fr-CA" sz="3200" dirty="0"/>
              <a:t>Centre de jour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fr-CA" sz="3200" dirty="0"/>
              <a:t>SARCA/Hôpital de jour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fr-CA" sz="3200" dirty="0"/>
              <a:t>UTRF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fr-CA" sz="3200" dirty="0"/>
              <a:t>Ressources d’hébergement</a:t>
            </a:r>
          </a:p>
          <a:p>
            <a:pPr>
              <a:defRPr/>
            </a:pPr>
            <a:r>
              <a:rPr lang="fr-CA" sz="3200" dirty="0"/>
              <a:t>IUGM: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fr-CA" sz="3200" dirty="0"/>
              <a:t>Unité de courte durée gériatrique (UCDG)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fr-CA" sz="3200" dirty="0"/>
              <a:t>URFI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fr-CA" sz="3200" dirty="0"/>
              <a:t>Hôpital de jour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fr-CA" sz="3200" dirty="0"/>
              <a:t>Centre de jour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fr-CA" sz="3200" dirty="0"/>
              <a:t>Cliniques spécialisées dont: cognition, évaluation gériatrique, gestion de la douleur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fr-CA" sz="3200" dirty="0"/>
              <a:t>Séances de téléconsultations en </a:t>
            </a:r>
            <a:r>
              <a:rPr lang="fr-CA" sz="3200" dirty="0" err="1"/>
              <a:t>gérontopsychiatrie</a:t>
            </a:r>
            <a:r>
              <a:rPr lang="fr-CA" sz="3200" dirty="0"/>
              <a:t> sur référence médicale (gestion SCPD)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fr-CA" sz="3200" dirty="0"/>
              <a:t>PHPE</a:t>
            </a:r>
          </a:p>
          <a:p>
            <a:pPr>
              <a:defRPr/>
            </a:pPr>
            <a:r>
              <a:rPr lang="fr-CA" sz="3200" dirty="0"/>
              <a:t>CHUM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fr-CA" sz="3200" dirty="0"/>
              <a:t>Unité de gériatrie d’un jour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fr-CA" sz="3200" dirty="0"/>
              <a:t>Clinique externe de gériatrie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fr-CA" sz="3200" dirty="0"/>
              <a:t>Clinique externe gériatrique de la mémoire et neurologique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fr-CA" sz="3200" dirty="0" err="1"/>
              <a:t>Onco</a:t>
            </a:r>
            <a:r>
              <a:rPr lang="fr-CA" sz="3200" dirty="0"/>
              <a:t>-gériatrie</a:t>
            </a:r>
          </a:p>
          <a:p>
            <a:pPr marL="0" indent="0">
              <a:buNone/>
              <a:defRPr/>
            </a:pPr>
            <a:endParaRPr lang="fr-CA" sz="3200" dirty="0"/>
          </a:p>
          <a:p>
            <a:pPr>
              <a:defRPr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7830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19536" y="1988840"/>
            <a:ext cx="7620000" cy="1656184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fr-C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QUESTIONS</a:t>
            </a:r>
          </a:p>
        </p:txBody>
      </p:sp>
      <p:pic>
        <p:nvPicPr>
          <p:cNvPr id="1026" name="Picture 2" descr="C:\Users\sigjul01\AppData\Local\Microsoft\Windows\Temporary Internet Files\Content.IE5\41F7E1JN\three_questions_small_business_health_insuarnce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2924944"/>
            <a:ext cx="22860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30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69545"/>
          </a:xfrm>
        </p:spPr>
        <p:txBody>
          <a:bodyPr>
            <a:normAutofit/>
          </a:bodyPr>
          <a:lstStyle/>
          <a:p>
            <a:pPr algn="ctr"/>
            <a:r>
              <a:rPr lang="fr-CA" b="1" dirty="0" smtClean="0"/>
              <a:t>VRAI ou FAUX</a:t>
            </a:r>
            <a:endParaRPr lang="fr-CA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769546"/>
            <a:ext cx="10515600" cy="5725258"/>
          </a:xfrm>
        </p:spPr>
        <p:txBody>
          <a:bodyPr>
            <a:noAutofit/>
          </a:bodyPr>
          <a:lstStyle/>
          <a:p>
            <a:r>
              <a:rPr lang="fr-CA" sz="1800" dirty="0" smtClean="0"/>
              <a:t>Le diagnostic précoce d’un TNCM est souhaitable. </a:t>
            </a:r>
            <a:r>
              <a:rPr lang="fr-CA" sz="1800" b="1" dirty="0" smtClean="0">
                <a:solidFill>
                  <a:srgbClr val="C00000"/>
                </a:solidFill>
              </a:rPr>
              <a:t>VRAI</a:t>
            </a:r>
          </a:p>
          <a:p>
            <a:pPr marL="0" indent="0">
              <a:buNone/>
            </a:pPr>
            <a:r>
              <a:rPr lang="fr-CA" sz="1800" b="1" dirty="0" smtClean="0">
                <a:solidFill>
                  <a:srgbClr val="C00000"/>
                </a:solidFill>
              </a:rPr>
              <a:t>Il permet, entre autres, à la personne de planifier son futur en prévoyant l’avancée de la maladies et à ses aidants de se préparer à la perte d’autonomie de la personne.</a:t>
            </a:r>
          </a:p>
          <a:p>
            <a:pPr marL="0" indent="0">
              <a:buNone/>
            </a:pPr>
            <a:endParaRPr lang="fr-CA" sz="1800" b="1" dirty="0" smtClean="0">
              <a:solidFill>
                <a:srgbClr val="C00000"/>
              </a:solidFill>
            </a:endParaRPr>
          </a:p>
          <a:p>
            <a:r>
              <a:rPr lang="fr-CA" sz="1800" dirty="0" smtClean="0">
                <a:solidFill>
                  <a:prstClr val="black"/>
                </a:solidFill>
              </a:rPr>
              <a:t>Une situation de maltraitance envers une personne âgée est toujours causée par une personne mal intentionnée. </a:t>
            </a:r>
            <a:r>
              <a:rPr lang="fr-CA" sz="1800" b="1" dirty="0" smtClean="0">
                <a:solidFill>
                  <a:srgbClr val="C00000"/>
                </a:solidFill>
              </a:rPr>
              <a:t>FAUX</a:t>
            </a:r>
            <a:endParaRPr lang="fr-CA" sz="18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fr-CA" sz="1800" b="1" dirty="0" smtClean="0">
                <a:solidFill>
                  <a:srgbClr val="C00000"/>
                </a:solidFill>
              </a:rPr>
              <a:t>La maltraitance peut être intentionnelle ou non.</a:t>
            </a:r>
          </a:p>
          <a:p>
            <a:pPr marL="0" lvl="0" indent="0">
              <a:buNone/>
            </a:pPr>
            <a:endParaRPr lang="fr-CA" sz="1800" b="1" dirty="0" smtClean="0">
              <a:solidFill>
                <a:srgbClr val="C00000"/>
              </a:solidFill>
            </a:endParaRPr>
          </a:p>
          <a:p>
            <a:r>
              <a:rPr lang="fr-CA" sz="1800" dirty="0" smtClean="0"/>
              <a:t>Le médecin du GMF doit retirer le permis de conduire à toute personne nouvellement diagnostiquée avec un TNCM. </a:t>
            </a:r>
            <a:r>
              <a:rPr lang="fr-CA" sz="1800" b="1" dirty="0" smtClean="0">
                <a:solidFill>
                  <a:srgbClr val="C00000"/>
                </a:solidFill>
              </a:rPr>
              <a:t>FAUX</a:t>
            </a:r>
          </a:p>
          <a:p>
            <a:pPr marL="0" indent="0">
              <a:buNone/>
            </a:pPr>
            <a:r>
              <a:rPr lang="fr-CA" sz="1800" b="1" dirty="0" smtClean="0">
                <a:solidFill>
                  <a:srgbClr val="C00000"/>
                </a:solidFill>
              </a:rPr>
              <a:t>Seule la SAAQ peut retirer le privilège de conduire à une personne. </a:t>
            </a:r>
            <a:r>
              <a:rPr lang="fr-CA" sz="1800" b="1" u="sng" dirty="0" smtClean="0">
                <a:solidFill>
                  <a:srgbClr val="C00000"/>
                </a:solidFill>
              </a:rPr>
              <a:t>Le md de GMF doit déclarer toute condition médicale pouvant altérer la conduite </a:t>
            </a:r>
            <a:r>
              <a:rPr lang="fr-CA" sz="1800" b="1" dirty="0" smtClean="0">
                <a:solidFill>
                  <a:srgbClr val="C00000"/>
                </a:solidFill>
              </a:rPr>
              <a:t>(comme un TNCM) à l’aide du formulaire M-28 pour que la SAAQ réévalue la capacité de conduire de la personne.</a:t>
            </a:r>
          </a:p>
          <a:p>
            <a:pPr marL="0" lvl="0" indent="0">
              <a:buNone/>
            </a:pPr>
            <a:endParaRPr lang="fr-CA" sz="1800" b="1" dirty="0" smtClean="0">
              <a:solidFill>
                <a:srgbClr val="C00000"/>
              </a:solidFill>
            </a:endParaRPr>
          </a:p>
          <a:p>
            <a:r>
              <a:rPr lang="fr-CA" sz="1800" dirty="0" smtClean="0">
                <a:solidFill>
                  <a:prstClr val="black"/>
                </a:solidFill>
              </a:rPr>
              <a:t>Le tribunal peut déclarer une personne légalement inapte en se basant sur 2 rapports:  l’évaluation médicale du md et l’évaluation psychosociale de la TS. </a:t>
            </a:r>
            <a:r>
              <a:rPr lang="fr-CA" sz="1800" b="1" dirty="0" smtClean="0">
                <a:solidFill>
                  <a:srgbClr val="C00000"/>
                </a:solidFill>
              </a:rPr>
              <a:t>VRAI </a:t>
            </a:r>
            <a:endParaRPr lang="fr-CA" sz="18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fr-CA" sz="1800" b="1" dirty="0" smtClean="0">
                <a:solidFill>
                  <a:srgbClr val="C00000"/>
                </a:solidFill>
              </a:rPr>
              <a:t>L’évaluation médicale atteste de l’inaptitude clinique et l’évaluation psychosociale atteste du besoin de protection de la personne.</a:t>
            </a:r>
          </a:p>
          <a:p>
            <a:pPr marL="0" indent="0">
              <a:buNone/>
            </a:pPr>
            <a:endParaRPr lang="fr-CA" sz="20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fr-CA" sz="2400" b="1" dirty="0"/>
          </a:p>
          <a:p>
            <a:pPr marL="0" indent="0" algn="ctr">
              <a:buNone/>
            </a:pPr>
            <a:endParaRPr lang="fr-CA" sz="2400" b="1" dirty="0" smtClean="0"/>
          </a:p>
          <a:p>
            <a:pPr marL="0" indent="0" algn="ctr">
              <a:buNone/>
            </a:pPr>
            <a:endParaRPr lang="fr-CA" sz="2400" b="1" dirty="0"/>
          </a:p>
          <a:p>
            <a:pPr marL="0" indent="0" algn="ctr">
              <a:buNone/>
            </a:pPr>
            <a:endParaRPr lang="fr-CA" sz="2000" dirty="0">
              <a:solidFill>
                <a:srgbClr val="C00000"/>
              </a:solidFill>
            </a:endParaRPr>
          </a:p>
          <a:p>
            <a:endParaRPr lang="fr-CA" sz="2000" dirty="0"/>
          </a:p>
        </p:txBody>
      </p:sp>
      <p:pic>
        <p:nvPicPr>
          <p:cNvPr id="4" name="Image 3" descr="&lt;strong&gt;Question mark&lt;/strong&gt; 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095" y="0"/>
            <a:ext cx="2020019" cy="120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088257" y="1265206"/>
            <a:ext cx="6124755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 smtClean="0">
                <a:solidFill>
                  <a:schemeClr val="tx2">
                    <a:lumMod val="75000"/>
                  </a:schemeClr>
                </a:solidFill>
              </a:rPr>
              <a:t>SVP remettre votre évaluation de la formation</a:t>
            </a:r>
            <a:endParaRPr lang="fr-CA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72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992313" y="115888"/>
            <a:ext cx="8229600" cy="360362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fr-CA" altLang="fr-FR" sz="2400" dirty="0"/>
              <a:t>Références</a:t>
            </a:r>
          </a:p>
        </p:txBody>
      </p:sp>
      <p:sp>
        <p:nvSpPr>
          <p:cNvPr id="263171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 bwMode="auto">
          <a:xfrm>
            <a:off x="324740" y="730250"/>
            <a:ext cx="11442819" cy="5071110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buClr>
                <a:srgbClr val="00AEC7"/>
              </a:buClr>
              <a:defRPr/>
            </a:pPr>
            <a:r>
              <a:rPr lang="fr-CA" sz="2000" dirty="0"/>
              <a:t>American </a:t>
            </a:r>
            <a:r>
              <a:rPr lang="fr-CA" sz="2000" dirty="0" err="1"/>
              <a:t>Geriatrics</a:t>
            </a:r>
            <a:r>
              <a:rPr lang="fr-CA" sz="2000" dirty="0"/>
              <a:t> Society 2015 </a:t>
            </a:r>
            <a:r>
              <a:rPr lang="fr-CA" sz="2000" dirty="0" err="1"/>
              <a:t>Updated</a:t>
            </a:r>
            <a:r>
              <a:rPr lang="fr-CA" sz="2000" dirty="0"/>
              <a:t> </a:t>
            </a:r>
            <a:r>
              <a:rPr lang="fr-CA" sz="2000" dirty="0" err="1"/>
              <a:t>Beers</a:t>
            </a:r>
            <a:r>
              <a:rPr lang="fr-CA" sz="2000" dirty="0"/>
              <a:t> </a:t>
            </a:r>
            <a:r>
              <a:rPr lang="fr-CA" sz="2000" dirty="0" err="1"/>
              <a:t>Criteria</a:t>
            </a:r>
            <a:r>
              <a:rPr lang="fr-CA" sz="2000" dirty="0"/>
              <a:t> for </a:t>
            </a:r>
            <a:r>
              <a:rPr lang="fr-CA" sz="2000" dirty="0" err="1"/>
              <a:t>Potentially</a:t>
            </a:r>
            <a:r>
              <a:rPr lang="fr-CA" sz="2000" dirty="0"/>
              <a:t> </a:t>
            </a:r>
            <a:r>
              <a:rPr lang="fr-CA" sz="2000" dirty="0" err="1"/>
              <a:t>Inappropriate</a:t>
            </a:r>
            <a:r>
              <a:rPr lang="fr-CA" sz="2000" dirty="0"/>
              <a:t> </a:t>
            </a:r>
            <a:r>
              <a:rPr lang="fr-CA" sz="2000" dirty="0" err="1"/>
              <a:t>Medication</a:t>
            </a:r>
            <a:r>
              <a:rPr lang="fr-CA" sz="2000" dirty="0"/>
              <a:t> Use in </a:t>
            </a:r>
            <a:r>
              <a:rPr lang="fr-CA" sz="2000" dirty="0" err="1"/>
              <a:t>Older</a:t>
            </a:r>
            <a:r>
              <a:rPr lang="fr-CA" sz="2000" dirty="0"/>
              <a:t> </a:t>
            </a:r>
            <a:r>
              <a:rPr lang="fr-CA" sz="2000" dirty="0" err="1"/>
              <a:t>Adults</a:t>
            </a:r>
            <a:r>
              <a:rPr lang="fr-CA" sz="2000" dirty="0"/>
              <a:t>, </a:t>
            </a:r>
            <a:r>
              <a:rPr lang="fr-CA" sz="2000" i="1" dirty="0"/>
              <a:t>Journal of the American </a:t>
            </a:r>
            <a:r>
              <a:rPr lang="fr-CA" sz="2000" i="1" dirty="0" err="1"/>
              <a:t>Geriatrics</a:t>
            </a:r>
            <a:r>
              <a:rPr lang="fr-CA" sz="2000" i="1" dirty="0"/>
              <a:t> Society</a:t>
            </a:r>
            <a:r>
              <a:rPr lang="fr-CA" sz="2000" dirty="0"/>
              <a:t>, 63(11), nov. 2015, 2227-2246</a:t>
            </a:r>
            <a:r>
              <a:rPr lang="fr-CA" sz="2000" dirty="0" smtClean="0"/>
              <a:t>.</a:t>
            </a:r>
            <a:endParaRPr lang="en-US" sz="2000" dirty="0" smtClean="0"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dirty="0" smtClean="0"/>
              <a:t>American </a:t>
            </a:r>
            <a:r>
              <a:rPr lang="en-US" sz="2000" dirty="0"/>
              <a:t>Psychiatric Association. (2013). </a:t>
            </a:r>
            <a:r>
              <a:rPr lang="en-US" sz="2000" i="1" dirty="0"/>
              <a:t>Diagnostic and statistical manual of mental disorders: DSM-5</a:t>
            </a:r>
            <a:r>
              <a:rPr lang="en-US" sz="2000" dirty="0"/>
              <a:t>. Washington, D.C: American Psychiatric </a:t>
            </a:r>
            <a:r>
              <a:rPr lang="en-US" sz="2000" dirty="0" smtClean="0"/>
              <a:t>Association </a:t>
            </a:r>
            <a:r>
              <a:rPr lang="fr-CA" sz="2000" dirty="0" smtClean="0"/>
              <a:t>Bruneau</a:t>
            </a:r>
            <a:r>
              <a:rPr lang="fr-CA" sz="2000" dirty="0"/>
              <a:t>, Marie-Andrée (2017)</a:t>
            </a:r>
            <a:r>
              <a:rPr lang="fr-CA" sz="2000" i="1" dirty="0">
                <a:ln w="0"/>
              </a:rPr>
              <a:t>. </a:t>
            </a:r>
            <a:r>
              <a:rPr lang="en-US" sz="2000" i="1" dirty="0" err="1">
                <a:ln w="0"/>
              </a:rPr>
              <a:t>L’évaluation</a:t>
            </a:r>
            <a:r>
              <a:rPr lang="en-US" sz="2000" i="1" dirty="0">
                <a:ln w="0"/>
              </a:rPr>
              <a:t> et la </a:t>
            </a:r>
            <a:r>
              <a:rPr lang="en-US" sz="2000" i="1" dirty="0" err="1">
                <a:ln w="0"/>
              </a:rPr>
              <a:t>prise</a:t>
            </a:r>
            <a:r>
              <a:rPr lang="en-US" sz="2000" i="1" dirty="0">
                <a:ln w="0"/>
              </a:rPr>
              <a:t> </a:t>
            </a:r>
            <a:r>
              <a:rPr lang="en-US" sz="2000" i="1" dirty="0" err="1">
                <a:ln w="0"/>
              </a:rPr>
              <a:t>en</a:t>
            </a:r>
            <a:r>
              <a:rPr lang="en-US" sz="2000" i="1" dirty="0">
                <a:ln w="0"/>
              </a:rPr>
              <a:t> charge des </a:t>
            </a:r>
            <a:r>
              <a:rPr lang="en-US" sz="2000" i="1" dirty="0" err="1">
                <a:ln w="0"/>
              </a:rPr>
              <a:t>Symptômes</a:t>
            </a:r>
            <a:r>
              <a:rPr lang="en-US" sz="2000" i="1" dirty="0">
                <a:ln w="0"/>
              </a:rPr>
              <a:t> </a:t>
            </a:r>
            <a:r>
              <a:rPr lang="en-US" sz="2000" i="1" dirty="0" err="1">
                <a:ln w="0"/>
              </a:rPr>
              <a:t>Comportementaux</a:t>
            </a:r>
            <a:r>
              <a:rPr lang="en-US" sz="2000" i="1" dirty="0">
                <a:ln w="0"/>
              </a:rPr>
              <a:t> et </a:t>
            </a:r>
            <a:r>
              <a:rPr lang="en-US" sz="2000" i="1" dirty="0" err="1">
                <a:ln w="0"/>
              </a:rPr>
              <a:t>Psychologiques</a:t>
            </a:r>
            <a:r>
              <a:rPr lang="en-US" sz="2000" i="1" dirty="0">
                <a:ln w="0"/>
              </a:rPr>
              <a:t> de la </a:t>
            </a:r>
            <a:r>
              <a:rPr lang="en-US" sz="2000" i="1" dirty="0" err="1">
                <a:ln w="0"/>
              </a:rPr>
              <a:t>Démence</a:t>
            </a:r>
            <a:r>
              <a:rPr lang="en-US" sz="2000" dirty="0">
                <a:ln w="0"/>
              </a:rPr>
              <a:t>, </a:t>
            </a:r>
            <a:r>
              <a:rPr lang="en-CA" sz="2000" dirty="0">
                <a:ln w="0"/>
              </a:rPr>
              <a:t>IUGM</a:t>
            </a:r>
            <a:r>
              <a:rPr lang="fr-CA" sz="2000" dirty="0">
                <a:ln w="0"/>
              </a:rPr>
              <a:t>, 2017</a:t>
            </a:r>
            <a:r>
              <a:rPr lang="fr-CA" sz="2000" dirty="0" smtClean="0">
                <a:ln w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fr-CA" sz="2000" i="1" dirty="0" err="1"/>
              <a:t>Azuelos</a:t>
            </a:r>
            <a:r>
              <a:rPr lang="fr-CA" sz="2000" i="1" dirty="0"/>
              <a:t>, </a:t>
            </a:r>
            <a:r>
              <a:rPr lang="fr-CA" sz="2000" i="1" dirty="0" err="1"/>
              <a:t>Elisabeth</a:t>
            </a:r>
            <a:r>
              <a:rPr lang="fr-CA" sz="2000" i="1" dirty="0"/>
              <a:t> , 2015. QUAND DOIT-ON ÉVALUER L’APTITUDE À CONDUIRE CHEZ LE PATIENT DÉMENT?, Tronc commun de formation provinciale, Projets d’implantation ciblés en 1ere ligne: Maladie d’Alzheimer et maladies apparentées</a:t>
            </a:r>
            <a:r>
              <a:rPr lang="fr-CA" sz="2000" i="1" dirty="0" smtClean="0"/>
              <a:t>.</a:t>
            </a:r>
            <a:endParaRPr lang="fr-CA" sz="2000" dirty="0"/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00AEC7"/>
              </a:buClr>
              <a:defRPr/>
            </a:pPr>
            <a:r>
              <a:rPr lang="fr-CA" sz="2000" dirty="0" err="1"/>
              <a:t>Camicioli</a:t>
            </a:r>
            <a:r>
              <a:rPr lang="fr-CA" sz="2000" dirty="0"/>
              <a:t>, R. (2006). Distinguer les différents types de démences. </a:t>
            </a:r>
            <a:r>
              <a:rPr lang="fr-CA" sz="2000" i="1" dirty="0"/>
              <a:t>Revue canadienne de la maladie d'Alzheimer et autres démences</a:t>
            </a:r>
            <a:r>
              <a:rPr lang="fr-CA" sz="2000" dirty="0"/>
              <a:t>, vol. 8 (4): 4-11.</a:t>
            </a:r>
            <a:endParaRPr lang="fr-CA" altLang="fr-FR" sz="2000" dirty="0"/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00AEC7"/>
              </a:buClr>
              <a:defRPr/>
            </a:pPr>
            <a:r>
              <a:rPr lang="fr-CA" altLang="fr-FR" sz="2000" dirty="0"/>
              <a:t>Canadian </a:t>
            </a:r>
            <a:r>
              <a:rPr lang="fr-CA" altLang="fr-FR" sz="2000" dirty="0" err="1"/>
              <a:t>Censensus</a:t>
            </a:r>
            <a:r>
              <a:rPr lang="fr-CA" altLang="fr-FR" sz="2000" dirty="0"/>
              <a:t> </a:t>
            </a:r>
            <a:r>
              <a:rPr lang="fr-CA" altLang="fr-FR" sz="2000" dirty="0" err="1"/>
              <a:t>Conference</a:t>
            </a:r>
            <a:r>
              <a:rPr lang="fr-CA" altLang="fr-FR" sz="2000" dirty="0"/>
              <a:t> on the </a:t>
            </a:r>
            <a:r>
              <a:rPr lang="fr-CA" altLang="fr-FR" sz="2000" dirty="0" err="1"/>
              <a:t>Diagnosis</a:t>
            </a:r>
            <a:r>
              <a:rPr lang="fr-CA" altLang="fr-FR" sz="2000" dirty="0"/>
              <a:t> and </a:t>
            </a:r>
            <a:r>
              <a:rPr lang="fr-CA" altLang="fr-FR" sz="2000" dirty="0" err="1"/>
              <a:t>Treatment</a:t>
            </a:r>
            <a:r>
              <a:rPr lang="fr-CA" altLang="fr-FR" sz="2000" dirty="0"/>
              <a:t> of </a:t>
            </a:r>
            <a:r>
              <a:rPr lang="fr-CA" altLang="fr-FR" sz="2000" dirty="0" err="1"/>
              <a:t>Dementia</a:t>
            </a:r>
            <a:r>
              <a:rPr lang="fr-CA" altLang="fr-FR" sz="2000" dirty="0"/>
              <a:t>, 2012.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00AEC7"/>
              </a:buClr>
              <a:defRPr/>
            </a:pPr>
            <a:r>
              <a:rPr lang="fr-CA" altLang="fr-FR" sz="2000" dirty="0" err="1"/>
              <a:t>Careau</a:t>
            </a:r>
            <a:r>
              <a:rPr lang="fr-CA" altLang="fr-FR" sz="2000" dirty="0"/>
              <a:t>, E., N., Houle, N., Dumont, S., </a:t>
            </a:r>
            <a:r>
              <a:rPr lang="fr-CA" altLang="fr-FR" sz="2000" dirty="0" err="1"/>
              <a:t>Maziade</a:t>
            </a:r>
            <a:r>
              <a:rPr lang="fr-CA" altLang="fr-FR" sz="2000" dirty="0"/>
              <a:t>, J., Paré, L., </a:t>
            </a:r>
            <a:r>
              <a:rPr lang="fr-CA" altLang="fr-FR" sz="2000" dirty="0" err="1"/>
              <a:t>Desaulniers</a:t>
            </a:r>
            <a:r>
              <a:rPr lang="fr-CA" altLang="fr-FR" sz="2000" dirty="0"/>
              <a:t>, M., </a:t>
            </a:r>
            <a:r>
              <a:rPr lang="fr-CA" altLang="fr-FR" sz="2000" dirty="0" err="1"/>
              <a:t>Museux</a:t>
            </a:r>
            <a:r>
              <a:rPr lang="fr-CA" altLang="fr-FR" sz="2000" dirty="0"/>
              <a:t>, A.-C. (2014). </a:t>
            </a:r>
            <a:r>
              <a:rPr lang="fr-CA" altLang="fr-FR" sz="2000" i="1" dirty="0"/>
              <a:t>Continuum des pratiques de collaboration interprofessionnelle en santé et services sociaux- Guide explicatif</a:t>
            </a:r>
            <a:r>
              <a:rPr lang="fr-CA" altLang="fr-FR" sz="2000" dirty="0"/>
              <a:t>. Réseau de collaboration sur les pratiques interprofessionnelles en santé et services sociaux (RCPI</a:t>
            </a:r>
            <a:r>
              <a:rPr lang="fr-CA" altLang="fr-FR" sz="2000" dirty="0" smtClean="0"/>
              <a:t>).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00AEC7"/>
              </a:buClr>
              <a:defRPr/>
            </a:pPr>
            <a:r>
              <a:rPr lang="en-US" sz="2000" dirty="0">
                <a:cs typeface="Arial" panose="020B0604020202020204" pitchFamily="34" charset="0"/>
              </a:rPr>
              <a:t>Centre </a:t>
            </a:r>
            <a:r>
              <a:rPr lang="en-US" sz="2000" dirty="0" err="1">
                <a:cs typeface="Arial" panose="020B0604020202020204" pitchFamily="34" charset="0"/>
              </a:rPr>
              <a:t>hospitalier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universitaire</a:t>
            </a:r>
            <a:r>
              <a:rPr lang="en-US" sz="2000" dirty="0">
                <a:cs typeface="Arial" panose="020B0604020202020204" pitchFamily="34" charset="0"/>
              </a:rPr>
              <a:t> de </a:t>
            </a:r>
            <a:r>
              <a:rPr lang="en-US" sz="2000" dirty="0" err="1">
                <a:cs typeface="Arial" panose="020B0604020202020204" pitchFamily="34" charset="0"/>
              </a:rPr>
              <a:t>Sherbrooke</a:t>
            </a:r>
            <a:r>
              <a:rPr lang="en-US" sz="2000" dirty="0">
                <a:cs typeface="Arial" panose="020B0604020202020204" pitchFamily="34" charset="0"/>
              </a:rPr>
              <a:t> (CHUS).(2016). </a:t>
            </a:r>
            <a:r>
              <a:rPr lang="en-US" sz="2000" i="1" dirty="0" err="1">
                <a:cs typeface="Arial" panose="020B0604020202020204" pitchFamily="34" charset="0"/>
              </a:rPr>
              <a:t>L’évaluation</a:t>
            </a:r>
            <a:r>
              <a:rPr lang="en-US" sz="2000" i="1" dirty="0">
                <a:cs typeface="Arial" panose="020B0604020202020204" pitchFamily="34" charset="0"/>
              </a:rPr>
              <a:t> cognitive </a:t>
            </a:r>
            <a:r>
              <a:rPr lang="en-US" sz="2000" i="1" dirty="0" err="1">
                <a:cs typeface="Arial" panose="020B0604020202020204" pitchFamily="34" charset="0"/>
              </a:rPr>
              <a:t>dans</a:t>
            </a:r>
            <a:r>
              <a:rPr lang="en-US" sz="2000" i="1" dirty="0">
                <a:cs typeface="Arial" panose="020B0604020202020204" pitchFamily="34" charset="0"/>
              </a:rPr>
              <a:t> un </a:t>
            </a:r>
            <a:r>
              <a:rPr lang="en-US" sz="2000" i="1" dirty="0" err="1">
                <a:cs typeface="Arial" panose="020B0604020202020204" pitchFamily="34" charset="0"/>
              </a:rPr>
              <a:t>contexte</a:t>
            </a:r>
            <a:r>
              <a:rPr lang="en-US" sz="2000" i="1" dirty="0">
                <a:cs typeface="Arial" panose="020B0604020202020204" pitchFamily="34" charset="0"/>
              </a:rPr>
              <a:t> de </a:t>
            </a:r>
            <a:r>
              <a:rPr lang="en-US" sz="2000" i="1" dirty="0" err="1">
                <a:cs typeface="Arial" panose="020B0604020202020204" pitchFamily="34" charset="0"/>
              </a:rPr>
              <a:t>repérage</a:t>
            </a:r>
            <a:r>
              <a:rPr lang="en-US" sz="2000" i="1" dirty="0">
                <a:cs typeface="Arial" panose="020B0604020202020204" pitchFamily="34" charset="0"/>
              </a:rPr>
              <a:t> </a:t>
            </a:r>
            <a:r>
              <a:rPr lang="en-US" sz="2000" i="1" dirty="0" err="1">
                <a:cs typeface="Arial" panose="020B0604020202020204" pitchFamily="34" charset="0"/>
              </a:rPr>
              <a:t>en</a:t>
            </a:r>
            <a:r>
              <a:rPr lang="en-US" sz="2000" i="1" dirty="0">
                <a:cs typeface="Arial" panose="020B0604020202020204" pitchFamily="34" charset="0"/>
              </a:rPr>
              <a:t> première </a:t>
            </a:r>
            <a:r>
              <a:rPr lang="en-US" sz="2000" i="1" dirty="0" err="1">
                <a:cs typeface="Arial" panose="020B0604020202020204" pitchFamily="34" charset="0"/>
              </a:rPr>
              <a:t>ligne</a:t>
            </a:r>
            <a:r>
              <a:rPr lang="en-US" sz="2000" i="1" dirty="0">
                <a:cs typeface="Arial" panose="020B0604020202020204" pitchFamily="34" charset="0"/>
              </a:rPr>
              <a:t>. </a:t>
            </a:r>
            <a:r>
              <a:rPr lang="en-US" sz="2000" dirty="0">
                <a:cs typeface="Arial" panose="020B0604020202020204" pitchFamily="34" charset="0"/>
              </a:rPr>
              <a:t>Formation </a:t>
            </a:r>
            <a:r>
              <a:rPr lang="en-US" sz="2000" dirty="0" err="1">
                <a:cs typeface="Arial" panose="020B0604020202020204" pitchFamily="34" charset="0"/>
              </a:rPr>
              <a:t>en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ligne</a:t>
            </a:r>
            <a:r>
              <a:rPr lang="en-US" sz="2000" dirty="0" smtClean="0">
                <a:cs typeface="Arial" panose="020B0604020202020204" pitchFamily="34" charset="0"/>
              </a:rPr>
              <a:t>.</a:t>
            </a:r>
            <a:endParaRPr lang="fr-CA" altLang="fr-FR" sz="2000" dirty="0"/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00AEC7"/>
              </a:buClr>
              <a:defRPr/>
            </a:pPr>
            <a:r>
              <a:rPr lang="fr-CA" altLang="fr-FR" sz="2000" dirty="0" err="1"/>
              <a:t>Chertkow</a:t>
            </a:r>
            <a:r>
              <a:rPr lang="fr-CA" altLang="fr-FR" sz="2000" dirty="0"/>
              <a:t>, H. (2006). Le traitement de l’atteinte cognitive légère. </a:t>
            </a:r>
            <a:r>
              <a:rPr lang="fr-CA" altLang="fr-FR" sz="2000" i="1" dirty="0"/>
              <a:t>La Revue canadienne de la maladie d’Alzheimer et autre démence.</a:t>
            </a:r>
            <a:r>
              <a:rPr lang="fr-CA" altLang="fr-FR" sz="2000" dirty="0"/>
              <a:t> </a:t>
            </a:r>
            <a:endParaRPr lang="fr-CA" altLang="fr-FR" sz="2000" dirty="0" smtClean="0"/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00AEC7"/>
              </a:buClr>
              <a:defRPr/>
            </a:pPr>
            <a:r>
              <a:rPr lang="en-US" sz="2000" dirty="0" err="1" smtClean="0"/>
              <a:t>Clerc</a:t>
            </a:r>
            <a:r>
              <a:rPr lang="en-US" sz="2000" dirty="0" smtClean="0"/>
              <a:t>, Doris. (2017). </a:t>
            </a:r>
            <a:r>
              <a:rPr lang="en-US" sz="2000" i="1" dirty="0" err="1"/>
              <a:t>L’évaluation</a:t>
            </a:r>
            <a:r>
              <a:rPr lang="en-US" sz="2000" i="1" dirty="0"/>
              <a:t> de </a:t>
            </a:r>
            <a:r>
              <a:rPr lang="en-US" sz="2000" i="1" dirty="0" err="1"/>
              <a:t>l’aptitude</a:t>
            </a:r>
            <a:r>
              <a:rPr lang="en-US" sz="2000" i="1" dirty="0"/>
              <a:t> </a:t>
            </a:r>
            <a:r>
              <a:rPr lang="en-US" sz="2000" i="1" dirty="0" err="1"/>
              <a:t>en</a:t>
            </a:r>
            <a:r>
              <a:rPr lang="en-US" sz="2000" i="1" dirty="0"/>
              <a:t> </a:t>
            </a:r>
            <a:r>
              <a:rPr lang="en-US" sz="2000" i="1" dirty="0" err="1"/>
              <a:t>gériatrie</a:t>
            </a:r>
            <a:endParaRPr lang="fr-CA" altLang="fr-FR" sz="2000" i="1" dirty="0"/>
          </a:p>
          <a:p>
            <a:pPr>
              <a:lnSpc>
                <a:spcPct val="120000"/>
              </a:lnSpc>
              <a:spcBef>
                <a:spcPts val="600"/>
              </a:spcBef>
              <a:defRPr/>
            </a:pPr>
            <a:r>
              <a:rPr lang="fr-CA" altLang="fr-FR" sz="2000" dirty="0" err="1"/>
              <a:t>Duchesneau</a:t>
            </a:r>
            <a:r>
              <a:rPr lang="fr-CA" altLang="fr-FR" sz="2000" dirty="0"/>
              <a:t> A. A., et </a:t>
            </a:r>
            <a:r>
              <a:rPr lang="fr-CA" altLang="fr-FR" sz="2000" dirty="0" err="1"/>
              <a:t>Dostie</a:t>
            </a:r>
            <a:r>
              <a:rPr lang="fr-CA" altLang="fr-FR" sz="2000" dirty="0"/>
              <a:t> C., (2010). Règle d’or pour prescrire des médicaments aux aînés. </a:t>
            </a:r>
            <a:r>
              <a:rPr lang="fr-CA" altLang="fr-FR" sz="2000" i="1" dirty="0"/>
              <a:t>Le Médecin du Québec</a:t>
            </a:r>
            <a:r>
              <a:rPr lang="fr-CA" altLang="fr-FR" sz="2000" dirty="0"/>
              <a:t>. 45(</a:t>
            </a:r>
            <a:r>
              <a:rPr lang="fr-CA" altLang="fr-FR" sz="2000" i="1" dirty="0"/>
              <a:t>12</a:t>
            </a:r>
            <a:r>
              <a:rPr lang="fr-CA" altLang="fr-FR" sz="2000" dirty="0"/>
              <a:t>). p. 63-66.</a:t>
            </a:r>
          </a:p>
          <a:p>
            <a:pPr>
              <a:lnSpc>
                <a:spcPct val="120000"/>
              </a:lnSpc>
              <a:spcBef>
                <a:spcPts val="600"/>
              </a:spcBef>
              <a:defRPr/>
            </a:pPr>
            <a:r>
              <a:rPr lang="fr-CA" altLang="fr-FR" sz="2000" dirty="0"/>
              <a:t>E-CPS: </a:t>
            </a:r>
            <a:r>
              <a:rPr lang="fr-CA" altLang="fr-FR" sz="2000" dirty="0" err="1"/>
              <a:t>Monagraphies</a:t>
            </a:r>
            <a:r>
              <a:rPr lang="fr-CA" altLang="fr-FR" sz="2000" dirty="0"/>
              <a:t> de </a:t>
            </a:r>
            <a:r>
              <a:rPr lang="fr-CA" altLang="fr-FR" sz="2000" dirty="0" smtClean="0"/>
              <a:t>médicaments</a:t>
            </a:r>
          </a:p>
          <a:p>
            <a:pPr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altLang="fr-FR" sz="2000" dirty="0" err="1"/>
              <a:t>Folstein</a:t>
            </a:r>
            <a:r>
              <a:rPr lang="en-US" altLang="fr-FR" sz="2000" dirty="0"/>
              <a:t>, M. F., </a:t>
            </a:r>
            <a:r>
              <a:rPr lang="en-US" altLang="fr-FR" sz="2000" dirty="0" err="1"/>
              <a:t>Folstein</a:t>
            </a:r>
            <a:r>
              <a:rPr lang="en-US" altLang="fr-FR" sz="2000" dirty="0"/>
              <a:t>, S. E., &amp; McHugh, P. R. (1975). Mini-Mental State A </a:t>
            </a:r>
            <a:r>
              <a:rPr lang="en-US" altLang="fr-FR" sz="2000" dirty="0" err="1"/>
              <a:t>Pratical</a:t>
            </a:r>
            <a:r>
              <a:rPr lang="en-US" altLang="fr-FR" sz="2000" dirty="0"/>
              <a:t> method for Grading the Cognitive State of Patients for Clinician. Journal of psychiatric research, 12,189-198.</a:t>
            </a:r>
          </a:p>
          <a:p>
            <a:pPr>
              <a:lnSpc>
                <a:spcPct val="120000"/>
              </a:lnSpc>
              <a:spcBef>
                <a:spcPts val="600"/>
              </a:spcBef>
              <a:defRPr/>
            </a:pPr>
            <a:endParaRPr lang="fr-CA" altLang="fr-FR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fr-CA" altLang="fr-FR" sz="2000" dirty="0" smtClean="0"/>
          </a:p>
          <a:p>
            <a:pPr marL="0" indent="0">
              <a:lnSpc>
                <a:spcPct val="120000"/>
              </a:lnSpc>
              <a:buClr>
                <a:srgbClr val="00AEC7"/>
              </a:buClr>
              <a:buNone/>
              <a:defRPr/>
            </a:pPr>
            <a:endParaRPr lang="fr-CA" altLang="fr-FR" sz="2000" dirty="0"/>
          </a:p>
        </p:txBody>
      </p:sp>
    </p:spTree>
    <p:extLst>
      <p:ext uri="{BB962C8B-B14F-4D97-AF65-F5344CB8AC3E}">
        <p14:creationId xmlns:p14="http://schemas.microsoft.com/office/powerpoint/2010/main" val="323536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919288" y="-77964"/>
            <a:ext cx="8229600" cy="484364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fr-CA" altLang="fr-FR" sz="2400" dirty="0">
                <a:solidFill>
                  <a:srgbClr val="2D2926"/>
                </a:solidFill>
              </a:rPr>
              <a:t>Références</a:t>
            </a:r>
            <a:endParaRPr lang="fr-CA" altLang="fr-FR" sz="2400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401654" y="406400"/>
            <a:ext cx="11425726" cy="543037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defRPr/>
            </a:pPr>
            <a:r>
              <a:rPr lang="fr-CA" altLang="fr-FR" sz="1400" dirty="0" smtClean="0"/>
              <a:t>Giroux, Dominique, (2015)</a:t>
            </a:r>
            <a:r>
              <a:rPr lang="fr-CA" altLang="fr-FR" sz="1400" i="1" dirty="0" smtClean="0"/>
              <a:t> </a:t>
            </a:r>
            <a:r>
              <a:rPr lang="fr-CA" altLang="fr-FR" sz="1400" i="1" dirty="0"/>
              <a:t>. Aptitude à consentir à un soin, prendre soin de sa personne et gérer ses biens: Enjeux à considérer et évaluation </a:t>
            </a:r>
            <a:r>
              <a:rPr lang="fr-CA" altLang="fr-FR" sz="1400" i="1" dirty="0" smtClean="0"/>
              <a:t>clinique.</a:t>
            </a:r>
            <a:r>
              <a:rPr lang="fr-CA" altLang="fr-FR" sz="1400" dirty="0" smtClean="0"/>
              <a:t> Présentation.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00AEC7"/>
              </a:buClr>
              <a:defRPr/>
            </a:pPr>
            <a:r>
              <a:rPr lang="fr-CA" altLang="fr-FR" sz="1400" dirty="0" smtClean="0">
                <a:solidFill>
                  <a:srgbClr val="2D2926"/>
                </a:solidFill>
              </a:rPr>
              <a:t>Hansen</a:t>
            </a:r>
            <a:r>
              <a:rPr lang="fr-CA" altLang="fr-FR" sz="1400" dirty="0">
                <a:solidFill>
                  <a:srgbClr val="2D2926"/>
                </a:solidFill>
              </a:rPr>
              <a:t>, R.A. &amp; al., (2008). </a:t>
            </a:r>
            <a:r>
              <a:rPr lang="fr-CA" altLang="fr-FR" sz="1400" dirty="0" err="1">
                <a:solidFill>
                  <a:srgbClr val="2D2926"/>
                </a:solidFill>
              </a:rPr>
              <a:t>Efficacy</a:t>
            </a:r>
            <a:r>
              <a:rPr lang="fr-CA" altLang="fr-FR" sz="1400" dirty="0">
                <a:solidFill>
                  <a:srgbClr val="2D2926"/>
                </a:solidFill>
              </a:rPr>
              <a:t> and </a:t>
            </a:r>
            <a:r>
              <a:rPr lang="fr-CA" altLang="fr-FR" sz="1400" dirty="0" err="1">
                <a:solidFill>
                  <a:srgbClr val="2D2926"/>
                </a:solidFill>
              </a:rPr>
              <a:t>safety</a:t>
            </a:r>
            <a:r>
              <a:rPr lang="fr-CA" altLang="fr-FR" sz="1400" dirty="0">
                <a:solidFill>
                  <a:srgbClr val="2D2926"/>
                </a:solidFill>
              </a:rPr>
              <a:t> of </a:t>
            </a:r>
            <a:r>
              <a:rPr lang="fr-CA" altLang="fr-FR" sz="1400" dirty="0" err="1">
                <a:solidFill>
                  <a:srgbClr val="2D2926"/>
                </a:solidFill>
              </a:rPr>
              <a:t>donepezil</a:t>
            </a:r>
            <a:r>
              <a:rPr lang="fr-CA" altLang="fr-FR" sz="1400" dirty="0">
                <a:solidFill>
                  <a:srgbClr val="2D2926"/>
                </a:solidFill>
              </a:rPr>
              <a:t>, </a:t>
            </a:r>
            <a:r>
              <a:rPr lang="fr-CA" altLang="fr-FR" sz="1400" dirty="0" err="1">
                <a:solidFill>
                  <a:srgbClr val="2D2926"/>
                </a:solidFill>
              </a:rPr>
              <a:t>galantamine</a:t>
            </a:r>
            <a:r>
              <a:rPr lang="fr-CA" altLang="fr-FR" sz="1400" dirty="0">
                <a:solidFill>
                  <a:srgbClr val="2D2926"/>
                </a:solidFill>
              </a:rPr>
              <a:t> and </a:t>
            </a:r>
            <a:r>
              <a:rPr lang="fr-CA" altLang="fr-FR" sz="1400" dirty="0" err="1">
                <a:solidFill>
                  <a:srgbClr val="2D2926"/>
                </a:solidFill>
              </a:rPr>
              <a:t>rivastigmine</a:t>
            </a:r>
            <a:r>
              <a:rPr lang="fr-CA" altLang="fr-FR" sz="1400" dirty="0">
                <a:solidFill>
                  <a:srgbClr val="2D2926"/>
                </a:solidFill>
              </a:rPr>
              <a:t> for </a:t>
            </a:r>
            <a:r>
              <a:rPr lang="fr-CA" altLang="fr-FR" sz="1400" dirty="0" err="1">
                <a:solidFill>
                  <a:srgbClr val="2D2926"/>
                </a:solidFill>
              </a:rPr>
              <a:t>treatment</a:t>
            </a:r>
            <a:r>
              <a:rPr lang="fr-CA" altLang="fr-FR" sz="1400" dirty="0">
                <a:solidFill>
                  <a:srgbClr val="2D2926"/>
                </a:solidFill>
              </a:rPr>
              <a:t> of </a:t>
            </a:r>
            <a:r>
              <a:rPr lang="fr-CA" altLang="fr-FR" sz="1400" dirty="0" err="1">
                <a:solidFill>
                  <a:srgbClr val="2D2926"/>
                </a:solidFill>
              </a:rPr>
              <a:t>Alzheimer’s</a:t>
            </a:r>
            <a:r>
              <a:rPr lang="fr-CA" altLang="fr-FR" sz="1400" dirty="0">
                <a:solidFill>
                  <a:srgbClr val="2D2926"/>
                </a:solidFill>
              </a:rPr>
              <a:t> </a:t>
            </a:r>
            <a:r>
              <a:rPr lang="fr-CA" altLang="fr-FR" sz="1400" dirty="0" err="1">
                <a:solidFill>
                  <a:srgbClr val="2D2926"/>
                </a:solidFill>
              </a:rPr>
              <a:t>disease</a:t>
            </a:r>
            <a:r>
              <a:rPr lang="fr-CA" altLang="fr-FR" sz="1400" dirty="0">
                <a:solidFill>
                  <a:srgbClr val="2D2926"/>
                </a:solidFill>
              </a:rPr>
              <a:t>: A </a:t>
            </a:r>
            <a:r>
              <a:rPr lang="fr-CA" altLang="fr-FR" sz="1400" dirty="0" err="1">
                <a:solidFill>
                  <a:srgbClr val="2D2926"/>
                </a:solidFill>
              </a:rPr>
              <a:t>systematic</a:t>
            </a:r>
            <a:r>
              <a:rPr lang="fr-CA" altLang="fr-FR" sz="1400" dirty="0">
                <a:solidFill>
                  <a:srgbClr val="2D2926"/>
                </a:solidFill>
              </a:rPr>
              <a:t> </a:t>
            </a:r>
            <a:r>
              <a:rPr lang="fr-CA" altLang="fr-FR" sz="1400" dirty="0" err="1">
                <a:solidFill>
                  <a:srgbClr val="2D2926"/>
                </a:solidFill>
              </a:rPr>
              <a:t>review</a:t>
            </a:r>
            <a:r>
              <a:rPr lang="fr-CA" altLang="fr-FR" sz="1400" dirty="0">
                <a:solidFill>
                  <a:srgbClr val="2D2926"/>
                </a:solidFill>
              </a:rPr>
              <a:t> and </a:t>
            </a:r>
            <a:r>
              <a:rPr lang="fr-CA" altLang="fr-FR" sz="1400" dirty="0" err="1">
                <a:solidFill>
                  <a:srgbClr val="2D2926"/>
                </a:solidFill>
              </a:rPr>
              <a:t>meta-analysis</a:t>
            </a:r>
            <a:r>
              <a:rPr lang="fr-CA" altLang="fr-FR" sz="1400" dirty="0">
                <a:solidFill>
                  <a:srgbClr val="2D2926"/>
                </a:solidFill>
              </a:rPr>
              <a:t>. </a:t>
            </a:r>
            <a:r>
              <a:rPr lang="fr-CA" altLang="fr-FR" sz="1400" i="1" dirty="0" err="1">
                <a:solidFill>
                  <a:srgbClr val="2D2926"/>
                </a:solidFill>
              </a:rPr>
              <a:t>Clinical</a:t>
            </a:r>
            <a:r>
              <a:rPr lang="fr-CA" altLang="fr-FR" sz="1400" i="1" dirty="0">
                <a:solidFill>
                  <a:srgbClr val="2D2926"/>
                </a:solidFill>
              </a:rPr>
              <a:t> Interventions in </a:t>
            </a:r>
            <a:r>
              <a:rPr lang="fr-CA" altLang="fr-FR" sz="1400" i="1" dirty="0" err="1">
                <a:solidFill>
                  <a:srgbClr val="2D2926"/>
                </a:solidFill>
              </a:rPr>
              <a:t>Aging</a:t>
            </a:r>
            <a:r>
              <a:rPr lang="fr-CA" altLang="fr-FR" sz="1400" dirty="0">
                <a:solidFill>
                  <a:srgbClr val="2D2926"/>
                </a:solidFill>
              </a:rPr>
              <a:t>, 3(2), 211-225.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00AEC7"/>
              </a:buClr>
              <a:defRPr/>
            </a:pPr>
            <a:r>
              <a:rPr lang="fr-CA" altLang="fr-FR" sz="1400" dirty="0">
                <a:solidFill>
                  <a:srgbClr val="2D2926"/>
                </a:solidFill>
              </a:rPr>
              <a:t>Institut national d’excellence en santé et en services sociaux (INESSS). </a:t>
            </a:r>
            <a:r>
              <a:rPr lang="fr-CA" altLang="fr-FR" sz="1400" i="1" dirty="0">
                <a:solidFill>
                  <a:srgbClr val="2D2926"/>
                </a:solidFill>
              </a:rPr>
              <a:t>Repérage et processus menant au diagnostic de la maladie d’Alzheimer et d’autres troubles neurocognitifs</a:t>
            </a:r>
            <a:r>
              <a:rPr lang="fr-CA" altLang="fr-FR" sz="1400" dirty="0">
                <a:solidFill>
                  <a:srgbClr val="2D2926"/>
                </a:solidFill>
              </a:rPr>
              <a:t>. Rapport rédigé par Caroline Colette et Geneviève Robitaille. Québec, </a:t>
            </a:r>
            <a:r>
              <a:rPr lang="fr-CA" altLang="fr-FR" sz="1400" dirty="0" err="1">
                <a:solidFill>
                  <a:srgbClr val="2D2926"/>
                </a:solidFill>
              </a:rPr>
              <a:t>Qc</a:t>
            </a:r>
            <a:r>
              <a:rPr lang="fr-CA" altLang="fr-FR" sz="1400" dirty="0">
                <a:solidFill>
                  <a:srgbClr val="2D2926"/>
                </a:solidFill>
              </a:rPr>
              <a:t> : INESSS; 101p. 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00AEC7"/>
              </a:buClr>
              <a:defRPr/>
            </a:pPr>
            <a:r>
              <a:rPr lang="fr-CA" altLang="fr-FR" sz="1400" dirty="0">
                <a:solidFill>
                  <a:srgbClr val="2D2926"/>
                </a:solidFill>
              </a:rPr>
              <a:t>Jack CR, </a:t>
            </a:r>
            <a:r>
              <a:rPr lang="fr-CA" altLang="fr-FR" sz="1400" dirty="0" err="1">
                <a:solidFill>
                  <a:srgbClr val="2D2926"/>
                </a:solidFill>
              </a:rPr>
              <a:t>Knopman</a:t>
            </a:r>
            <a:r>
              <a:rPr lang="fr-CA" altLang="fr-FR" sz="1400" dirty="0">
                <a:solidFill>
                  <a:srgbClr val="2D2926"/>
                </a:solidFill>
              </a:rPr>
              <a:t> DS, </a:t>
            </a:r>
            <a:r>
              <a:rPr lang="fr-CA" altLang="fr-FR" sz="1400" dirty="0" err="1">
                <a:solidFill>
                  <a:srgbClr val="2D2926"/>
                </a:solidFill>
              </a:rPr>
              <a:t>Jagust</a:t>
            </a:r>
            <a:r>
              <a:rPr lang="fr-CA" altLang="fr-FR" sz="1400" dirty="0">
                <a:solidFill>
                  <a:srgbClr val="2D2926"/>
                </a:solidFill>
              </a:rPr>
              <a:t> WJ, et al. Update on </a:t>
            </a:r>
            <a:r>
              <a:rPr lang="fr-CA" altLang="fr-FR" sz="1400" dirty="0" err="1">
                <a:solidFill>
                  <a:srgbClr val="2D2926"/>
                </a:solidFill>
              </a:rPr>
              <a:t>hypothetical</a:t>
            </a:r>
            <a:r>
              <a:rPr lang="fr-CA" altLang="fr-FR" sz="1400" dirty="0">
                <a:solidFill>
                  <a:srgbClr val="2D2926"/>
                </a:solidFill>
              </a:rPr>
              <a:t> model of </a:t>
            </a:r>
            <a:r>
              <a:rPr lang="fr-CA" altLang="fr-FR" sz="1400" dirty="0" err="1">
                <a:solidFill>
                  <a:srgbClr val="2D2926"/>
                </a:solidFill>
              </a:rPr>
              <a:t>Alzheimer’s</a:t>
            </a:r>
            <a:r>
              <a:rPr lang="fr-CA" altLang="fr-FR" sz="1400" dirty="0">
                <a:solidFill>
                  <a:srgbClr val="2D2926"/>
                </a:solidFill>
              </a:rPr>
              <a:t> </a:t>
            </a:r>
            <a:r>
              <a:rPr lang="fr-CA" altLang="fr-FR" sz="1400" dirty="0" err="1">
                <a:solidFill>
                  <a:srgbClr val="2D2926"/>
                </a:solidFill>
              </a:rPr>
              <a:t>disease</a:t>
            </a:r>
            <a:r>
              <a:rPr lang="fr-CA" altLang="fr-FR" sz="1400" dirty="0">
                <a:solidFill>
                  <a:srgbClr val="2D2926"/>
                </a:solidFill>
              </a:rPr>
              <a:t> </a:t>
            </a:r>
            <a:r>
              <a:rPr lang="fr-CA" altLang="fr-FR" sz="1400" dirty="0" err="1">
                <a:solidFill>
                  <a:srgbClr val="2D2926"/>
                </a:solidFill>
              </a:rPr>
              <a:t>biomarkers</a:t>
            </a:r>
            <a:r>
              <a:rPr lang="fr-CA" altLang="fr-FR" sz="1400" dirty="0">
                <a:solidFill>
                  <a:srgbClr val="2D2926"/>
                </a:solidFill>
              </a:rPr>
              <a:t>. </a:t>
            </a:r>
            <a:r>
              <a:rPr lang="fr-CA" altLang="fr-FR" sz="1400" i="1" dirty="0">
                <a:solidFill>
                  <a:srgbClr val="2D2926"/>
                </a:solidFill>
              </a:rPr>
              <a:t>Lancet </a:t>
            </a:r>
            <a:r>
              <a:rPr lang="fr-CA" altLang="fr-FR" sz="1400" i="1" dirty="0" err="1">
                <a:solidFill>
                  <a:srgbClr val="2D2926"/>
                </a:solidFill>
              </a:rPr>
              <a:t>neurology</a:t>
            </a:r>
            <a:r>
              <a:rPr lang="fr-CA" altLang="fr-FR" sz="1400" dirty="0">
                <a:solidFill>
                  <a:srgbClr val="2D2926"/>
                </a:solidFill>
              </a:rPr>
              <a:t>. 2013;12(2):207-216. </a:t>
            </a:r>
            <a:endParaRPr lang="fr-CA" altLang="fr-FR" sz="1400" dirty="0" smtClean="0">
              <a:solidFill>
                <a:srgbClr val="2D2926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00AEC7"/>
              </a:buClr>
              <a:defRPr/>
            </a:pPr>
            <a:r>
              <a:rPr lang="en-US" sz="1400" dirty="0" err="1">
                <a:cs typeface="Arial" panose="020B0604020202020204" pitchFamily="34" charset="0"/>
              </a:rPr>
              <a:t>Klimova</a:t>
            </a:r>
            <a:r>
              <a:rPr lang="en-US" sz="1400" dirty="0">
                <a:cs typeface="Arial" panose="020B0604020202020204" pitchFamily="34" charset="0"/>
              </a:rPr>
              <a:t>, B., </a:t>
            </a:r>
            <a:r>
              <a:rPr lang="en-US" sz="1400" dirty="0" err="1">
                <a:cs typeface="Arial" panose="020B0604020202020204" pitchFamily="34" charset="0"/>
              </a:rPr>
              <a:t>Valis</a:t>
            </a:r>
            <a:r>
              <a:rPr lang="en-US" sz="1400" dirty="0">
                <a:cs typeface="Arial" panose="020B0604020202020204" pitchFamily="34" charset="0"/>
              </a:rPr>
              <a:t>, M., &amp; </a:t>
            </a:r>
            <a:r>
              <a:rPr lang="en-US" sz="1400" dirty="0" err="1">
                <a:cs typeface="Arial" panose="020B0604020202020204" pitchFamily="34" charset="0"/>
              </a:rPr>
              <a:t>Kuca</a:t>
            </a:r>
            <a:r>
              <a:rPr lang="en-US" sz="1400" dirty="0">
                <a:cs typeface="Arial" panose="020B0604020202020204" pitchFamily="34" charset="0"/>
              </a:rPr>
              <a:t>, K. (2017). Cognitive decline in normal aging and its prevention: a review on non-pharmacological lifestyle strategies. </a:t>
            </a:r>
            <a:r>
              <a:rPr lang="en-US" sz="1400" i="1" dirty="0">
                <a:cs typeface="Arial" panose="020B0604020202020204" pitchFamily="34" charset="0"/>
              </a:rPr>
              <a:t>Clinical interventions in aging</a:t>
            </a:r>
            <a:r>
              <a:rPr lang="en-US" sz="1400" dirty="0">
                <a:cs typeface="Arial" panose="020B0604020202020204" pitchFamily="34" charset="0"/>
              </a:rPr>
              <a:t>, </a:t>
            </a:r>
            <a:r>
              <a:rPr lang="en-US" sz="1400" i="1" dirty="0">
                <a:cs typeface="Arial" panose="020B0604020202020204" pitchFamily="34" charset="0"/>
              </a:rPr>
              <a:t>12</a:t>
            </a:r>
            <a:r>
              <a:rPr lang="en-US" sz="1400" dirty="0">
                <a:cs typeface="Arial" panose="020B0604020202020204" pitchFamily="34" charset="0"/>
              </a:rPr>
              <a:t>, 903</a:t>
            </a:r>
            <a:r>
              <a:rPr lang="en-US" sz="1400" dirty="0" smtClean="0"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00AEC7"/>
              </a:buClr>
              <a:defRPr/>
            </a:pPr>
            <a:r>
              <a:rPr lang="fr-CA" altLang="fr-FR" sz="1400" dirty="0">
                <a:solidFill>
                  <a:srgbClr val="2D2926"/>
                </a:solidFill>
              </a:rPr>
              <a:t>Institut national d’excellence en santé et en services sociaux (INESSS).</a:t>
            </a:r>
            <a:r>
              <a:rPr lang="fr-CA" sz="1400" dirty="0" smtClean="0"/>
              <a:t>(2015) </a:t>
            </a:r>
            <a:r>
              <a:rPr lang="fr-CA" sz="1400" i="1" dirty="0" smtClean="0"/>
              <a:t>La </a:t>
            </a:r>
            <a:r>
              <a:rPr lang="fr-CA" sz="1400" i="1" dirty="0"/>
              <a:t>maladie d’Alzheimer et les autres troubles neurocognitifs (TNC). Document synthèse: repérage, diagnostic, annonce et </a:t>
            </a:r>
            <a:r>
              <a:rPr lang="fr-CA" sz="1400" i="1" dirty="0" smtClean="0"/>
              <a:t>suivi</a:t>
            </a:r>
            <a:r>
              <a:rPr lang="fr-CA" sz="1400" dirty="0" smtClean="0"/>
              <a:t>. 22p.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00AEC7"/>
              </a:buClr>
              <a:defRPr/>
            </a:pPr>
            <a:r>
              <a:rPr lang="fr-CA" altLang="fr-FR" sz="1400" dirty="0" err="1" smtClean="0">
                <a:solidFill>
                  <a:srgbClr val="2D2926"/>
                </a:solidFill>
              </a:rPr>
              <a:t>Lockhart</a:t>
            </a:r>
            <a:r>
              <a:rPr lang="fr-CA" altLang="fr-FR" sz="1400" dirty="0">
                <a:solidFill>
                  <a:srgbClr val="2D2926"/>
                </a:solidFill>
              </a:rPr>
              <a:t>, I.A., Mitchell, S.A. &amp; Kelly, S., (2009). </a:t>
            </a:r>
            <a:r>
              <a:rPr lang="fr-CA" altLang="fr-FR" sz="1400" dirty="0" err="1">
                <a:solidFill>
                  <a:srgbClr val="2D2926"/>
                </a:solidFill>
              </a:rPr>
              <a:t>Safety</a:t>
            </a:r>
            <a:r>
              <a:rPr lang="fr-CA" altLang="fr-FR" sz="1400" dirty="0">
                <a:solidFill>
                  <a:srgbClr val="2D2926"/>
                </a:solidFill>
              </a:rPr>
              <a:t> and </a:t>
            </a:r>
            <a:r>
              <a:rPr lang="fr-CA" altLang="fr-FR" sz="1400" dirty="0" err="1">
                <a:solidFill>
                  <a:srgbClr val="2D2926"/>
                </a:solidFill>
              </a:rPr>
              <a:t>tolerability</a:t>
            </a:r>
            <a:r>
              <a:rPr lang="fr-CA" altLang="fr-FR" sz="1400" dirty="0">
                <a:solidFill>
                  <a:srgbClr val="2D2926"/>
                </a:solidFill>
              </a:rPr>
              <a:t> of </a:t>
            </a:r>
            <a:r>
              <a:rPr lang="fr-CA" altLang="fr-FR" sz="1400" dirty="0" err="1">
                <a:solidFill>
                  <a:srgbClr val="2D2926"/>
                </a:solidFill>
              </a:rPr>
              <a:t>Donepezil</a:t>
            </a:r>
            <a:r>
              <a:rPr lang="fr-CA" altLang="fr-FR" sz="1400" dirty="0">
                <a:solidFill>
                  <a:srgbClr val="2D2926"/>
                </a:solidFill>
              </a:rPr>
              <a:t>, </a:t>
            </a:r>
            <a:r>
              <a:rPr lang="fr-CA" altLang="fr-FR" sz="1400" dirty="0" err="1">
                <a:solidFill>
                  <a:srgbClr val="2D2926"/>
                </a:solidFill>
              </a:rPr>
              <a:t>Rivastigmine</a:t>
            </a:r>
            <a:r>
              <a:rPr lang="fr-CA" altLang="fr-FR" sz="1400" dirty="0">
                <a:solidFill>
                  <a:srgbClr val="2D2926"/>
                </a:solidFill>
              </a:rPr>
              <a:t> and </a:t>
            </a:r>
            <a:r>
              <a:rPr lang="fr-CA" altLang="fr-FR" sz="1400" dirty="0" err="1">
                <a:solidFill>
                  <a:srgbClr val="2D2926"/>
                </a:solidFill>
              </a:rPr>
              <a:t>Galantamine</a:t>
            </a:r>
            <a:r>
              <a:rPr lang="fr-CA" altLang="fr-FR" sz="1400" dirty="0">
                <a:solidFill>
                  <a:srgbClr val="2D2926"/>
                </a:solidFill>
              </a:rPr>
              <a:t> for patients </a:t>
            </a:r>
            <a:r>
              <a:rPr lang="fr-CA" altLang="fr-FR" sz="1400" dirty="0" err="1">
                <a:solidFill>
                  <a:srgbClr val="2D2926"/>
                </a:solidFill>
              </a:rPr>
              <a:t>with</a:t>
            </a:r>
            <a:r>
              <a:rPr lang="fr-CA" altLang="fr-FR" sz="1400" dirty="0">
                <a:solidFill>
                  <a:srgbClr val="2D2926"/>
                </a:solidFill>
              </a:rPr>
              <a:t> </a:t>
            </a:r>
            <a:r>
              <a:rPr lang="fr-CA" altLang="fr-FR" sz="1400" dirty="0" err="1">
                <a:solidFill>
                  <a:srgbClr val="2D2926"/>
                </a:solidFill>
              </a:rPr>
              <a:t>Alzheimer’s</a:t>
            </a:r>
            <a:r>
              <a:rPr lang="fr-CA" altLang="fr-FR" sz="1400" dirty="0">
                <a:solidFill>
                  <a:srgbClr val="2D2926"/>
                </a:solidFill>
              </a:rPr>
              <a:t> </a:t>
            </a:r>
            <a:r>
              <a:rPr lang="fr-CA" altLang="fr-FR" sz="1400" dirty="0" err="1">
                <a:solidFill>
                  <a:srgbClr val="2D2926"/>
                </a:solidFill>
              </a:rPr>
              <a:t>disease</a:t>
            </a:r>
            <a:r>
              <a:rPr lang="fr-CA" altLang="fr-FR" sz="1400" dirty="0">
                <a:solidFill>
                  <a:srgbClr val="2D2926"/>
                </a:solidFill>
              </a:rPr>
              <a:t>: </a:t>
            </a:r>
            <a:r>
              <a:rPr lang="fr-CA" altLang="fr-FR" sz="1400" dirty="0" err="1">
                <a:solidFill>
                  <a:srgbClr val="2D2926"/>
                </a:solidFill>
              </a:rPr>
              <a:t>systematic</a:t>
            </a:r>
            <a:r>
              <a:rPr lang="fr-CA" altLang="fr-FR" sz="1400" dirty="0">
                <a:solidFill>
                  <a:srgbClr val="2D2926"/>
                </a:solidFill>
              </a:rPr>
              <a:t> </a:t>
            </a:r>
            <a:r>
              <a:rPr lang="fr-CA" altLang="fr-FR" sz="1400" dirty="0" err="1">
                <a:solidFill>
                  <a:srgbClr val="2D2926"/>
                </a:solidFill>
              </a:rPr>
              <a:t>review</a:t>
            </a:r>
            <a:r>
              <a:rPr lang="fr-CA" altLang="fr-FR" sz="1400" dirty="0">
                <a:solidFill>
                  <a:srgbClr val="2D2926"/>
                </a:solidFill>
              </a:rPr>
              <a:t>. </a:t>
            </a:r>
            <a:r>
              <a:rPr lang="fr-CA" altLang="fr-FR" sz="1400" i="1" dirty="0" err="1">
                <a:solidFill>
                  <a:srgbClr val="2D2926"/>
                </a:solidFill>
              </a:rPr>
              <a:t>Dementia</a:t>
            </a:r>
            <a:r>
              <a:rPr lang="fr-CA" altLang="fr-FR" sz="1400" i="1" dirty="0">
                <a:solidFill>
                  <a:srgbClr val="2D2926"/>
                </a:solidFill>
              </a:rPr>
              <a:t> and </a:t>
            </a:r>
            <a:r>
              <a:rPr lang="fr-CA" altLang="fr-FR" sz="1400" i="1" dirty="0" err="1">
                <a:solidFill>
                  <a:srgbClr val="2D2926"/>
                </a:solidFill>
              </a:rPr>
              <a:t>geriatric</a:t>
            </a:r>
            <a:r>
              <a:rPr lang="fr-CA" altLang="fr-FR" sz="1400" i="1" dirty="0">
                <a:solidFill>
                  <a:srgbClr val="2D2926"/>
                </a:solidFill>
              </a:rPr>
              <a:t> cognitive </a:t>
            </a:r>
            <a:r>
              <a:rPr lang="fr-CA" altLang="fr-FR" sz="1400" i="1" dirty="0" err="1">
                <a:solidFill>
                  <a:srgbClr val="2D2926"/>
                </a:solidFill>
              </a:rPr>
              <a:t>disorders</a:t>
            </a:r>
            <a:r>
              <a:rPr lang="fr-CA" altLang="fr-FR" sz="1400" dirty="0">
                <a:solidFill>
                  <a:srgbClr val="2D2926"/>
                </a:solidFill>
              </a:rPr>
              <a:t>. 28, </a:t>
            </a:r>
            <a:r>
              <a:rPr lang="fr-CA" altLang="fr-FR" sz="1400" dirty="0" smtClean="0">
                <a:solidFill>
                  <a:srgbClr val="2D2926"/>
                </a:solidFill>
              </a:rPr>
              <a:t>389-403.</a:t>
            </a:r>
            <a:endParaRPr lang="fr-CA" altLang="fr-FR" sz="1400" dirty="0">
              <a:solidFill>
                <a:srgbClr val="2D2926"/>
              </a:solidFill>
            </a:endParaRPr>
          </a:p>
          <a:p>
            <a:pPr lvl="0">
              <a:lnSpc>
                <a:spcPct val="120000"/>
              </a:lnSpc>
              <a:spcBef>
                <a:spcPts val="600"/>
              </a:spcBef>
              <a:buClr>
                <a:srgbClr val="00AEC7"/>
              </a:buClr>
            </a:pPr>
            <a:r>
              <a:rPr lang="fr-CA" sz="1400" dirty="0">
                <a:solidFill>
                  <a:srgbClr val="2D2926"/>
                </a:solidFill>
                <a:cs typeface="Arial" panose="020B0604020202020204" pitchFamily="34" charset="0"/>
              </a:rPr>
              <a:t>Ministère de la Santé et des Services sociaux </a:t>
            </a:r>
            <a:r>
              <a:rPr lang="fr-CA" sz="1400" dirty="0" smtClean="0">
                <a:solidFill>
                  <a:srgbClr val="2D2926"/>
                </a:solidFill>
                <a:cs typeface="Arial" panose="020B0604020202020204" pitchFamily="34" charset="0"/>
              </a:rPr>
              <a:t>(</a:t>
            </a:r>
            <a:r>
              <a:rPr lang="fr-CA" sz="1400" dirty="0">
                <a:solidFill>
                  <a:srgbClr val="2D2926"/>
                </a:solidFill>
                <a:cs typeface="Arial" panose="020B0604020202020204" pitchFamily="34" charset="0"/>
              </a:rPr>
              <a:t>2014). </a:t>
            </a:r>
            <a:r>
              <a:rPr lang="fr-CA" sz="1400" i="1" dirty="0">
                <a:solidFill>
                  <a:srgbClr val="2D2926"/>
                </a:solidFill>
                <a:cs typeface="Arial" panose="020B0604020202020204" pitchFamily="34" charset="0"/>
              </a:rPr>
              <a:t>Approche non pharmacologique visant le traitement des symptômes comportementaux et psychologiques de la </a:t>
            </a:r>
            <a:r>
              <a:rPr lang="fr-CA" sz="1400" i="1" dirty="0" smtClean="0">
                <a:solidFill>
                  <a:srgbClr val="2D2926"/>
                </a:solidFill>
                <a:cs typeface="Arial" panose="020B0604020202020204" pitchFamily="34" charset="0"/>
              </a:rPr>
              <a:t>démence</a:t>
            </a:r>
            <a:r>
              <a:rPr lang="fr-CA" sz="1400" dirty="0" smtClean="0">
                <a:solidFill>
                  <a:srgbClr val="2D2926"/>
                </a:solidFill>
                <a:cs typeface="Arial" panose="020B0604020202020204" pitchFamily="34" charset="0"/>
              </a:rPr>
              <a:t>, </a:t>
            </a:r>
            <a:r>
              <a:rPr lang="fr-CA" sz="1400" dirty="0">
                <a:solidFill>
                  <a:srgbClr val="2D2926"/>
                </a:solidFill>
                <a:cs typeface="Arial" panose="020B0604020202020204" pitchFamily="34" charset="0"/>
              </a:rPr>
              <a:t>31 p</a:t>
            </a:r>
            <a:r>
              <a:rPr lang="fr-CA" sz="1400" dirty="0" smtClean="0">
                <a:solidFill>
                  <a:srgbClr val="2D2926"/>
                </a:solidFill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00AEC7"/>
              </a:buClr>
            </a:pPr>
            <a:r>
              <a:rPr lang="fr-CA" sz="1400" dirty="0">
                <a:solidFill>
                  <a:srgbClr val="2D2926"/>
                </a:solidFill>
                <a:cs typeface="Arial" panose="020B0604020202020204" pitchFamily="34" charset="0"/>
              </a:rPr>
              <a:t>Ministère de la Santé et des Services </a:t>
            </a:r>
            <a:r>
              <a:rPr lang="fr-CA" sz="1400" dirty="0" smtClean="0">
                <a:solidFill>
                  <a:srgbClr val="2D2926"/>
                </a:solidFill>
                <a:cs typeface="Arial" panose="020B0604020202020204" pitchFamily="34" charset="0"/>
              </a:rPr>
              <a:t>sociaux (2019). </a:t>
            </a:r>
            <a:r>
              <a:rPr lang="fr-CA" sz="1400" i="1" dirty="0"/>
              <a:t>Outil de repérage des situations de maltraitance envers les personnes aînées</a:t>
            </a:r>
            <a:r>
              <a:rPr lang="fr-CA" sz="1400" dirty="0"/>
              <a:t>, MSSS, </a:t>
            </a:r>
            <a:r>
              <a:rPr lang="fr-CA" sz="1400" dirty="0" smtClean="0"/>
              <a:t>2019.</a:t>
            </a:r>
            <a:endParaRPr lang="fr-CA" sz="1400" dirty="0" smtClean="0">
              <a:solidFill>
                <a:srgbClr val="2D2926"/>
              </a:solidFill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00AEC7"/>
              </a:buClr>
            </a:pPr>
            <a:r>
              <a:rPr lang="fr-CA" altLang="fr-FR" sz="1400" dirty="0"/>
              <a:t>Nadeau, Y. &amp; </a:t>
            </a:r>
            <a:r>
              <a:rPr lang="fr-CA" altLang="fr-FR" sz="1400" dirty="0" err="1"/>
              <a:t>Verreault</a:t>
            </a:r>
            <a:r>
              <a:rPr lang="fr-CA" altLang="fr-FR" sz="1400" dirty="0"/>
              <a:t>, S. (2010). La </a:t>
            </a:r>
            <a:r>
              <a:rPr lang="fr-CA" altLang="fr-FR" sz="1400" dirty="0" err="1"/>
              <a:t>leucoaraïose</a:t>
            </a:r>
            <a:r>
              <a:rPr lang="fr-CA" altLang="fr-FR" sz="1400" dirty="0"/>
              <a:t>: plus qu’une découverte fortuite. Le clinicien. Janvier/février</a:t>
            </a:r>
            <a:r>
              <a:rPr lang="fr-CA" altLang="fr-FR" sz="1400" dirty="0" smtClean="0"/>
              <a:t>.</a:t>
            </a:r>
            <a:endParaRPr lang="fr-CA" altLang="fr-FR" sz="1400" dirty="0"/>
          </a:p>
        </p:txBody>
      </p:sp>
    </p:spTree>
    <p:extLst>
      <p:ext uri="{BB962C8B-B14F-4D97-AF65-F5344CB8AC3E}">
        <p14:creationId xmlns:p14="http://schemas.microsoft.com/office/powerpoint/2010/main" val="210193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992313" y="20638"/>
            <a:ext cx="8229600" cy="455612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fr-CA" altLang="fr-FR" sz="2400" dirty="0">
                <a:solidFill>
                  <a:srgbClr val="2D2926"/>
                </a:solidFill>
              </a:rPr>
              <a:t>Références</a:t>
            </a:r>
            <a:endParaRPr lang="fr-CA" altLang="fr-FR" sz="2400" dirty="0"/>
          </a:p>
        </p:txBody>
      </p:sp>
      <p:sp>
        <p:nvSpPr>
          <p:cNvPr id="325635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 bwMode="auto">
          <a:xfrm>
            <a:off x="555477" y="476251"/>
            <a:ext cx="11400089" cy="5400675"/>
          </a:xfrm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>
              <a:spcBef>
                <a:spcPts val="600"/>
              </a:spcBef>
              <a:buClr>
                <a:srgbClr val="00AEC7"/>
              </a:buClr>
            </a:pPr>
            <a:r>
              <a:rPr lang="fr-CA" altLang="fr-FR" sz="1600" dirty="0" err="1" smtClean="0"/>
              <a:t>Nygaard</a:t>
            </a:r>
            <a:r>
              <a:rPr lang="fr-CA" altLang="fr-FR" sz="1600" dirty="0"/>
              <a:t>, H.B., (2013). </a:t>
            </a:r>
            <a:r>
              <a:rPr lang="fr-CA" altLang="fr-FR" sz="1600" dirty="0" err="1"/>
              <a:t>Current</a:t>
            </a:r>
            <a:r>
              <a:rPr lang="fr-CA" altLang="fr-FR" sz="1600" dirty="0"/>
              <a:t> and </a:t>
            </a:r>
            <a:r>
              <a:rPr lang="fr-CA" altLang="fr-FR" sz="1600" dirty="0" err="1"/>
              <a:t>emerging</a:t>
            </a:r>
            <a:r>
              <a:rPr lang="fr-CA" altLang="fr-FR" sz="1600" dirty="0"/>
              <a:t> </a:t>
            </a:r>
            <a:r>
              <a:rPr lang="fr-CA" altLang="fr-FR" sz="1600" dirty="0" err="1"/>
              <a:t>therapies</a:t>
            </a:r>
            <a:r>
              <a:rPr lang="fr-CA" altLang="fr-FR" sz="1600" dirty="0"/>
              <a:t> for </a:t>
            </a:r>
            <a:r>
              <a:rPr lang="fr-CA" altLang="fr-FR" sz="1600" dirty="0" err="1"/>
              <a:t>Alzheimer’s</a:t>
            </a:r>
            <a:r>
              <a:rPr lang="fr-CA" altLang="fr-FR" sz="1600" dirty="0"/>
              <a:t> </a:t>
            </a:r>
            <a:r>
              <a:rPr lang="fr-CA" altLang="fr-FR" sz="1600" dirty="0" err="1"/>
              <a:t>disease</a:t>
            </a:r>
            <a:r>
              <a:rPr lang="fr-CA" altLang="fr-FR" sz="1600" dirty="0"/>
              <a:t>. </a:t>
            </a:r>
            <a:r>
              <a:rPr lang="fr-CA" altLang="fr-FR" sz="1600" dirty="0" err="1"/>
              <a:t>Clinical</a:t>
            </a:r>
            <a:r>
              <a:rPr lang="fr-CA" altLang="fr-FR" sz="1600" dirty="0"/>
              <a:t> </a:t>
            </a:r>
            <a:r>
              <a:rPr lang="fr-CA" altLang="fr-FR" sz="1600" dirty="0" err="1"/>
              <a:t>Therapeutics</a:t>
            </a:r>
            <a:r>
              <a:rPr lang="fr-CA" altLang="fr-FR" sz="1600" dirty="0"/>
              <a:t>. Vol. 35(10), 1480-1488.</a:t>
            </a:r>
          </a:p>
          <a:p>
            <a:pPr>
              <a:spcBef>
                <a:spcPts val="600"/>
              </a:spcBef>
              <a:buClr>
                <a:srgbClr val="00AEC7"/>
              </a:buClr>
            </a:pPr>
            <a:r>
              <a:rPr lang="fr-CA" altLang="fr-FR" sz="1600" dirty="0" err="1"/>
              <a:t>Nasreddine</a:t>
            </a:r>
            <a:r>
              <a:rPr lang="fr-CA" altLang="fr-FR" sz="1600" dirty="0"/>
              <a:t>, Z. (2010). Instructions pour le </a:t>
            </a:r>
            <a:r>
              <a:rPr lang="fr-CA" altLang="fr-FR" sz="1600" dirty="0" err="1"/>
              <a:t>MoCA</a:t>
            </a:r>
            <a:r>
              <a:rPr lang="fr-CA" altLang="fr-FR" sz="1600" dirty="0"/>
              <a:t>. Consulté le 2013-07-22 de : </a:t>
            </a:r>
            <a:r>
              <a:rPr lang="fr-CA" altLang="fr-FR" sz="1600" dirty="0">
                <a:hlinkClick r:id="rId5"/>
              </a:rPr>
              <a:t>http://www.mocatest.org/pdf_files/instructions/MoCA-Instructions-French_version_7.2.pdf</a:t>
            </a:r>
            <a:r>
              <a:rPr lang="fr-CA" altLang="fr-FR" sz="1600" dirty="0" smtClean="0"/>
              <a:t>.</a:t>
            </a:r>
          </a:p>
          <a:p>
            <a:pPr>
              <a:spcBef>
                <a:spcPts val="600"/>
              </a:spcBef>
              <a:buClr>
                <a:srgbClr val="00AEC7"/>
              </a:buClr>
            </a:pPr>
            <a:r>
              <a:rPr lang="fr-CA" sz="1600" dirty="0" smtClean="0">
                <a:cs typeface="Arial" panose="020B0604020202020204" pitchFamily="34" charset="0"/>
              </a:rPr>
              <a:t>Philippe Voyer, Faculté des sciences infirmières, Université Laval. Document préparé par Guylaine </a:t>
            </a:r>
            <a:r>
              <a:rPr lang="fr-CA" sz="1600" dirty="0" err="1" smtClean="0">
                <a:cs typeface="Arial" panose="020B0604020202020204" pitchFamily="34" charset="0"/>
              </a:rPr>
              <a:t>Belzil</a:t>
            </a:r>
            <a:r>
              <a:rPr lang="fr-CA" sz="1600" dirty="0" smtClean="0">
                <a:cs typeface="Arial" panose="020B0604020202020204" pitchFamily="34" charset="0"/>
              </a:rPr>
              <a:t> et Nadia </a:t>
            </a:r>
            <a:r>
              <a:rPr lang="fr-CA" sz="1600" dirty="0" err="1" smtClean="0">
                <a:cs typeface="Arial" panose="020B0604020202020204" pitchFamily="34" charset="0"/>
              </a:rPr>
              <a:t>Duchaine</a:t>
            </a:r>
            <a:r>
              <a:rPr lang="fr-CA" sz="1600" dirty="0" smtClean="0">
                <a:cs typeface="Arial" panose="020B0604020202020204" pitchFamily="34" charset="0"/>
              </a:rPr>
              <a:t>, CSSS Alphonse‐Desjardins. </a:t>
            </a:r>
          </a:p>
          <a:p>
            <a:pPr>
              <a:spcBef>
                <a:spcPts val="600"/>
              </a:spcBef>
              <a:buClr>
                <a:srgbClr val="00AEC7"/>
              </a:buClr>
            </a:pPr>
            <a:r>
              <a:rPr lang="fr-CA" sz="1600" dirty="0" smtClean="0"/>
              <a:t>Protocole </a:t>
            </a:r>
            <a:r>
              <a:rPr lang="fr-CA" sz="1600" dirty="0"/>
              <a:t>de soins Processus clinique interdisciplinaire en première ligne. Maladie Alzheimer et les maladies apparentées. Comité d’experts du MSSS, novembre 2014</a:t>
            </a:r>
            <a:r>
              <a:rPr lang="fr-CA" sz="1600" dirty="0" smtClean="0"/>
              <a:t>.</a:t>
            </a:r>
            <a:endParaRPr lang="fr-CA" altLang="fr-FR" sz="1600" dirty="0"/>
          </a:p>
          <a:p>
            <a:pPr>
              <a:spcBef>
                <a:spcPts val="600"/>
              </a:spcBef>
              <a:buClr>
                <a:srgbClr val="00AEC7"/>
              </a:buClr>
            </a:pPr>
            <a:r>
              <a:rPr lang="fr-CA" altLang="fr-FR" sz="1600" dirty="0"/>
              <a:t>Rioux, S. (2002). Les inhibiteurs de l’</a:t>
            </a:r>
            <a:r>
              <a:rPr lang="fr-CA" altLang="fr-FR" sz="1600" dirty="0" err="1"/>
              <a:t>acéthylcholinestérase</a:t>
            </a:r>
            <a:r>
              <a:rPr lang="fr-CA" altLang="fr-FR" sz="1600" dirty="0"/>
              <a:t>. Le médecin du Québec. 37 (4) 89-94</a:t>
            </a:r>
          </a:p>
          <a:p>
            <a:pPr>
              <a:spcBef>
                <a:spcPts val="600"/>
              </a:spcBef>
              <a:buClr>
                <a:srgbClr val="00AEC7"/>
              </a:buClr>
            </a:pPr>
            <a:r>
              <a:rPr lang="fr-CA" altLang="fr-FR" sz="1600" dirty="0"/>
              <a:t>Régie de l’assurance maladie du Québec, Liste des médicaments d’exception et des indications reconnues pour leur paiement, non daté, consultée le 2014/03/07 de : </a:t>
            </a:r>
            <a:r>
              <a:rPr lang="fr-CA" altLang="fr-FR" sz="1600" dirty="0">
                <a:hlinkClick r:id="rId6"/>
              </a:rPr>
              <a:t>http://</a:t>
            </a:r>
            <a:r>
              <a:rPr lang="fr-CA" altLang="fr-FR" sz="1600" dirty="0" smtClean="0">
                <a:hlinkClick r:id="rId6"/>
              </a:rPr>
              <a:t>www.ramq.gouv.qc.ca/SiteCollectionDocuments/professionnels/medicaments/Annexe-9.pdf</a:t>
            </a:r>
            <a:endParaRPr lang="fr-CA" altLang="fr-FR" sz="1600" dirty="0" smtClean="0"/>
          </a:p>
          <a:p>
            <a:pPr>
              <a:spcBef>
                <a:spcPts val="600"/>
              </a:spcBef>
              <a:buClr>
                <a:srgbClr val="00AEC7"/>
              </a:buClr>
            </a:pPr>
            <a:r>
              <a:rPr lang="fr-CA" sz="1600" dirty="0"/>
              <a:t>Repérage et processus menant au diagnostic de la maladie d’Alzheimer et d’autres troubles cognitifs. Rapport d’évaluation des technologies en santé. INESS, octobre </a:t>
            </a:r>
            <a:r>
              <a:rPr lang="fr-CA" sz="1600" dirty="0" smtClean="0"/>
              <a:t>2015</a:t>
            </a:r>
            <a:endParaRPr lang="fr-CA" altLang="fr-FR" sz="1600" dirty="0"/>
          </a:p>
          <a:p>
            <a:pPr>
              <a:spcBef>
                <a:spcPts val="600"/>
              </a:spcBef>
              <a:buClr>
                <a:srgbClr val="00AEC7"/>
              </a:buClr>
            </a:pPr>
            <a:r>
              <a:rPr lang="fr-CA" altLang="fr-FR" sz="1600" dirty="0"/>
              <a:t>Société Alzheimer Canada, À propos du cerveau, consultée le 2017/04/19 de : </a:t>
            </a:r>
            <a:r>
              <a:rPr lang="fr-CA" altLang="fr-FR" sz="1600" dirty="0">
                <a:hlinkClick r:id="rId7"/>
              </a:rPr>
              <a:t>http://</a:t>
            </a:r>
            <a:r>
              <a:rPr lang="fr-CA" altLang="fr-FR" sz="1600" dirty="0" smtClean="0">
                <a:hlinkClick r:id="rId7"/>
              </a:rPr>
              <a:t>www.alzheimer.ca/fr/About-dementia/Alzheimer-s-disease/About-the-brain</a:t>
            </a:r>
            <a:endParaRPr lang="fr-CA" altLang="fr-FR" sz="1600" dirty="0" smtClean="0"/>
          </a:p>
          <a:p>
            <a:pPr>
              <a:spcBef>
                <a:spcPts val="600"/>
              </a:spcBef>
              <a:buClr>
                <a:srgbClr val="00AEC7"/>
              </a:buClr>
            </a:pPr>
            <a:r>
              <a:rPr lang="fr-CA" altLang="fr-FR" sz="1600" dirty="0" smtClean="0"/>
              <a:t>SAAQ</a:t>
            </a:r>
            <a:r>
              <a:rPr lang="fr-CA" altLang="fr-FR" sz="1600" dirty="0"/>
              <a:t> </a:t>
            </a:r>
            <a:r>
              <a:rPr lang="fr-CA" altLang="fr-FR" sz="1600" dirty="0" smtClean="0"/>
              <a:t>(2019) </a:t>
            </a:r>
            <a:r>
              <a:rPr lang="fr-CA" altLang="fr-FR" sz="1600" i="1" dirty="0"/>
              <a:t>Au volant de ma </a:t>
            </a:r>
            <a:r>
              <a:rPr lang="fr-CA" altLang="fr-FR" sz="1600" i="1" dirty="0" smtClean="0"/>
              <a:t>santé</a:t>
            </a:r>
            <a:r>
              <a:rPr lang="fr-CA" altLang="fr-FR" sz="1600" dirty="0" smtClean="0"/>
              <a:t>. 16p.</a:t>
            </a:r>
          </a:p>
          <a:p>
            <a:pPr>
              <a:spcBef>
                <a:spcPts val="600"/>
              </a:spcBef>
              <a:buClr>
                <a:srgbClr val="00AEC7"/>
              </a:buClr>
            </a:pPr>
            <a:r>
              <a:rPr lang="fr-CA" altLang="fr-FR" sz="1600" dirty="0" smtClean="0"/>
              <a:t>Thibodeau</a:t>
            </a:r>
            <a:r>
              <a:rPr lang="fr-CA" altLang="fr-FR" sz="1600" dirty="0"/>
              <a:t>, M.-P. &amp; Massoud, F., (2010). Le point sur une décennie de pharmacothérapie. La Revue canadienne de la maladie d’Alzheimer et autre démence</a:t>
            </a:r>
            <a:r>
              <a:rPr lang="fr-CA" altLang="fr-FR" sz="1600" dirty="0" smtClean="0"/>
              <a:t>.</a:t>
            </a:r>
          </a:p>
          <a:p>
            <a:pPr>
              <a:spcBef>
                <a:spcPts val="600"/>
              </a:spcBef>
              <a:buClr>
                <a:srgbClr val="00AEC7"/>
              </a:buClr>
            </a:pPr>
            <a:r>
              <a:rPr lang="fr-CA" sz="1600" dirty="0" err="1" smtClean="0"/>
              <a:t>Villalpando</a:t>
            </a:r>
            <a:r>
              <a:rPr lang="fr-CA" sz="1600" dirty="0" smtClean="0"/>
              <a:t> </a:t>
            </a:r>
            <a:r>
              <a:rPr lang="fr-CA" sz="1600" dirty="0"/>
              <a:t>Juan Manuel</a:t>
            </a:r>
            <a:r>
              <a:rPr lang="fr-CA" sz="1600" dirty="0" smtClean="0"/>
              <a:t> (2017) </a:t>
            </a:r>
            <a:r>
              <a:rPr lang="fr-CA" sz="1600" i="1" dirty="0" smtClean="0"/>
              <a:t>Repérage </a:t>
            </a:r>
            <a:r>
              <a:rPr lang="fr-CA" sz="1600" i="1" dirty="0"/>
              <a:t>et prise en charge des troubles neurocognitifs et de la maladie </a:t>
            </a:r>
            <a:r>
              <a:rPr lang="fr-CA" sz="1600" i="1" dirty="0" err="1"/>
              <a:t>d’alzheimer</a:t>
            </a:r>
            <a:r>
              <a:rPr lang="fr-CA" sz="1600" i="1" dirty="0"/>
              <a:t> au cabinet, </a:t>
            </a:r>
            <a:r>
              <a:rPr lang="fr-CA" sz="1600" i="1" dirty="0" smtClean="0"/>
              <a:t>IUGM.</a:t>
            </a:r>
          </a:p>
          <a:p>
            <a:pPr>
              <a:spcBef>
                <a:spcPts val="600"/>
              </a:spcBef>
              <a:buClr>
                <a:srgbClr val="00AEC7"/>
              </a:buClr>
            </a:pPr>
            <a:endParaRPr lang="fr-CA" sz="1400" dirty="0" smtClean="0"/>
          </a:p>
          <a:p>
            <a:pPr>
              <a:spcBef>
                <a:spcPts val="600"/>
              </a:spcBef>
              <a:buClr>
                <a:srgbClr val="00AEC7"/>
              </a:buClr>
            </a:pPr>
            <a:endParaRPr lang="fr-CA" altLang="fr-FR" sz="1500" dirty="0"/>
          </a:p>
        </p:txBody>
      </p:sp>
    </p:spTree>
    <p:extLst>
      <p:ext uri="{BB962C8B-B14F-4D97-AF65-F5344CB8AC3E}">
        <p14:creationId xmlns:p14="http://schemas.microsoft.com/office/powerpoint/2010/main" val="231047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 err="1" smtClean="0"/>
              <a:t>Références</a:t>
            </a:r>
            <a:endParaRPr lang="en-CA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02482" y="1125538"/>
            <a:ext cx="10670116" cy="4964711"/>
          </a:xfrm>
        </p:spPr>
        <p:txBody>
          <a:bodyPr>
            <a:normAutofit fontScale="55000" lnSpcReduction="20000"/>
          </a:bodyPr>
          <a:lstStyle/>
          <a:p>
            <a:r>
              <a:rPr lang="en-CA" sz="2900" dirty="0">
                <a:hlinkClick r:id="rId2"/>
              </a:rPr>
              <a:t>https://www.brightfocus.org/alzheimers/infographic/brain-alzheimers-disease</a:t>
            </a:r>
            <a:endParaRPr lang="en-CA" sz="2900" dirty="0"/>
          </a:p>
          <a:p>
            <a:r>
              <a:rPr lang="fr-CA" sz="2900" dirty="0" smtClean="0">
                <a:hlinkClick r:id="rId3"/>
              </a:rPr>
              <a:t>www.aidant.ca</a:t>
            </a:r>
            <a:endParaRPr lang="fr-CA" sz="2900" dirty="0" smtClean="0"/>
          </a:p>
          <a:p>
            <a:pPr marL="342900" lvl="1" indent="-342900">
              <a:buClr>
                <a:schemeClr val="accent4"/>
              </a:buClr>
              <a:buSzTx/>
            </a:pPr>
            <a:r>
              <a:rPr lang="fr-CA" sz="2900" dirty="0" smtClean="0">
                <a:hlinkClick r:id="rId4"/>
              </a:rPr>
              <a:t>www.agiteam.org</a:t>
            </a:r>
            <a:endParaRPr lang="fr-CA" sz="2900" dirty="0"/>
          </a:p>
          <a:p>
            <a:r>
              <a:rPr lang="fr-CA" sz="2900" dirty="0" smtClean="0">
                <a:hlinkClick r:id="rId5"/>
              </a:rPr>
              <a:t>www.alzheimer.ca</a:t>
            </a:r>
            <a:endParaRPr lang="fr-CA" sz="2900" dirty="0" smtClean="0"/>
          </a:p>
          <a:p>
            <a:pPr marL="342900" lvl="1" indent="-342900">
              <a:buClr>
                <a:schemeClr val="accent4"/>
              </a:buClr>
              <a:buSzTx/>
            </a:pPr>
            <a:r>
              <a:rPr lang="fr-CA" sz="2900" u="sng" dirty="0" smtClean="0">
                <a:solidFill>
                  <a:srgbClr val="003399"/>
                </a:solidFill>
              </a:rPr>
              <a:t>www.baluchonalzheimer.com</a:t>
            </a:r>
            <a:endParaRPr lang="fr-CA" sz="2900" dirty="0" smtClean="0"/>
          </a:p>
          <a:p>
            <a:r>
              <a:rPr lang="fr-CA" sz="2900" dirty="0" smtClean="0">
                <a:hlinkClick r:id="rId6"/>
              </a:rPr>
              <a:t>www.biblioaidants.ca</a:t>
            </a:r>
            <a:endParaRPr lang="fr-CA" sz="2900" dirty="0" smtClean="0"/>
          </a:p>
          <a:p>
            <a:r>
              <a:rPr lang="fr-CA" sz="2900" u="sng" dirty="0" smtClean="0">
                <a:solidFill>
                  <a:srgbClr val="003399"/>
                </a:solidFill>
                <a:hlinkClick r:id="rId7"/>
              </a:rPr>
              <a:t>www.curateur.gouv.qc.ca</a:t>
            </a:r>
            <a:endParaRPr lang="fr-CA" sz="2900" u="sng" dirty="0" smtClean="0">
              <a:solidFill>
                <a:srgbClr val="003399"/>
              </a:solidFill>
            </a:endParaRPr>
          </a:p>
          <a:p>
            <a:r>
              <a:rPr lang="fr-CA" sz="2900" dirty="0" smtClean="0">
                <a:hlinkClick r:id="rId8"/>
              </a:rPr>
              <a:t>www.lappui.org</a:t>
            </a:r>
            <a:endParaRPr lang="fr-CA" sz="2900" u="sng" dirty="0" smtClean="0">
              <a:solidFill>
                <a:srgbClr val="003399"/>
              </a:solidFill>
            </a:endParaRPr>
          </a:p>
          <a:p>
            <a:r>
              <a:rPr lang="fr-CA" sz="2900" dirty="0" smtClean="0">
                <a:hlinkClick r:id="rId9"/>
              </a:rPr>
              <a:t>www.lereseauaidant.ca</a:t>
            </a:r>
            <a:endParaRPr lang="fr-CA" sz="2900" dirty="0"/>
          </a:p>
          <a:p>
            <a:r>
              <a:rPr lang="fr-CA" sz="2900" dirty="0" smtClean="0">
                <a:hlinkClick r:id="rId10"/>
              </a:rPr>
              <a:t>www.ranq.qc.ca</a:t>
            </a:r>
            <a:endParaRPr lang="fr-CA" sz="2900" dirty="0" smtClean="0"/>
          </a:p>
          <a:p>
            <a:r>
              <a:rPr lang="fr-CA" sz="2900" dirty="0" smtClean="0">
                <a:hlinkClick r:id="rId11"/>
              </a:rPr>
              <a:t>www.teepasnow.com</a:t>
            </a:r>
            <a:endParaRPr lang="fr-CA" sz="2900" dirty="0"/>
          </a:p>
          <a:p>
            <a:r>
              <a:rPr lang="en-CA" sz="2900" dirty="0" smtClean="0">
                <a:hlinkClick r:id="rId12"/>
              </a:rPr>
              <a:t>http</a:t>
            </a:r>
            <a:r>
              <a:rPr lang="en-CA" sz="2900" dirty="0">
                <a:hlinkClick r:id="rId12"/>
              </a:rPr>
              <a:t>://www.alzheimer.ca/fr/About-dementia/What-is-dementia/Dementia-numbers</a:t>
            </a:r>
            <a:endParaRPr lang="en-CA" sz="2900" dirty="0"/>
          </a:p>
          <a:p>
            <a:r>
              <a:rPr lang="en-CA" sz="2900" dirty="0">
                <a:hlinkClick r:id="rId13"/>
              </a:rPr>
              <a:t>http://alzheimer.tv/fr/2017/08/09/un-cas-de-demence-sur-trois-evitable/</a:t>
            </a:r>
            <a:endParaRPr lang="en-CA" sz="2900" dirty="0"/>
          </a:p>
          <a:p>
            <a:r>
              <a:rPr lang="en-CA" sz="2900" dirty="0" smtClean="0">
                <a:hlinkClick r:id="rId14"/>
              </a:rPr>
              <a:t>http</a:t>
            </a:r>
            <a:r>
              <a:rPr lang="en-CA" sz="2900" dirty="0">
                <a:hlinkClick r:id="rId14"/>
              </a:rPr>
              <a:t>://www.dementia.com/symptoms.html</a:t>
            </a:r>
            <a:r>
              <a:rPr lang="en-CA" sz="2900" dirty="0"/>
              <a:t> </a:t>
            </a:r>
          </a:p>
          <a:p>
            <a:r>
              <a:rPr lang="en-CA" sz="2900" dirty="0">
                <a:hlinkClick r:id="rId15"/>
              </a:rPr>
              <a:t>http://</a:t>
            </a:r>
            <a:r>
              <a:rPr lang="en-CA" sz="2900" dirty="0" smtClean="0">
                <a:hlinkClick r:id="rId15"/>
              </a:rPr>
              <a:t>www.docteurclic.com/maladie/signes-de-la-maladie-d-alzheimer.aspx</a:t>
            </a:r>
            <a:endParaRPr lang="en-CA" sz="2900" dirty="0" smtClean="0"/>
          </a:p>
          <a:p>
            <a:pPr marL="342900" lvl="1" indent="-342900">
              <a:buClr>
                <a:schemeClr val="accent4"/>
              </a:buClr>
              <a:buSzTx/>
            </a:pPr>
            <a:r>
              <a:rPr lang="en-CA" sz="2900" i="1" dirty="0"/>
              <a:t>https://www.slideshare.net/marina761/dementia-from-prevention-to-cureMassoud, 2015: </a:t>
            </a:r>
            <a:r>
              <a:rPr lang="en-CA" sz="2900" dirty="0">
                <a:hlinkClick r:id="rId16"/>
              </a:rPr>
              <a:t>http://www.csss-iugs.ca/c3s/data/files/Publications/9TraitementPharmacologique.pdf</a:t>
            </a:r>
            <a:endParaRPr lang="en-CA" sz="2900" dirty="0"/>
          </a:p>
          <a:p>
            <a:pPr marL="342900" lvl="1" indent="-342900">
              <a:buClr>
                <a:schemeClr val="accent4"/>
              </a:buClr>
              <a:buSzTx/>
            </a:pPr>
            <a:r>
              <a:rPr lang="en-CA" sz="2900" i="1" dirty="0"/>
              <a:t>MSSS, 2014</a:t>
            </a:r>
            <a:r>
              <a:rPr lang="en-CA" sz="2900" dirty="0"/>
              <a:t>: http://publications.msss.gouv.qc.ca/msss/fichiers/2014/14-829-06W.pdf</a:t>
            </a:r>
          </a:p>
          <a:p>
            <a:pPr marL="342900" lvl="1" indent="-342900">
              <a:buClr>
                <a:schemeClr val="accent4"/>
              </a:buClr>
              <a:buSzTx/>
            </a:pPr>
            <a:r>
              <a:rPr lang="en-CA" sz="2900" dirty="0">
                <a:hlinkClick r:id="rId17"/>
              </a:rPr>
              <a:t>https://</a:t>
            </a:r>
            <a:r>
              <a:rPr lang="en-CA" sz="2900" dirty="0" smtClean="0">
                <a:hlinkClick r:id="rId17"/>
              </a:rPr>
              <a:t>stanfordhealthcare.org/medical-conditions/brain-and-nerves/alzheimers-disease.html</a:t>
            </a:r>
            <a:endParaRPr lang="en-CA" sz="2900" dirty="0" smtClean="0"/>
          </a:p>
          <a:p>
            <a:pPr marL="342900" lvl="1" indent="-342900">
              <a:buClr>
                <a:schemeClr val="accent4"/>
              </a:buClr>
              <a:buSzTx/>
            </a:pPr>
            <a:r>
              <a:rPr lang="en-US" sz="2900" u="sng" dirty="0">
                <a:solidFill>
                  <a:srgbClr val="003399"/>
                </a:solidFill>
                <a:cs typeface="Arial" panose="020B0604020202020204" pitchFamily="34" charset="0"/>
                <a:hlinkClick r:id="rId18"/>
              </a:rPr>
              <a:t>www.</a:t>
            </a:r>
            <a:r>
              <a:rPr lang="en-US" sz="2900" u="sng" dirty="0">
                <a:solidFill>
                  <a:srgbClr val="003399"/>
                </a:solidFill>
                <a:cs typeface="Arial" panose="020B0604020202020204" pitchFamily="34" charset="0"/>
              </a:rPr>
              <a:t> alzheimer.ca/</a:t>
            </a:r>
            <a:r>
              <a:rPr lang="en-US" sz="2900" u="sng" dirty="0" err="1">
                <a:solidFill>
                  <a:srgbClr val="003399"/>
                </a:solidFill>
                <a:cs typeface="Arial" panose="020B0604020202020204" pitchFamily="34" charset="0"/>
              </a:rPr>
              <a:t>fr</a:t>
            </a:r>
            <a:r>
              <a:rPr lang="en-US" sz="2900" u="sng" dirty="0">
                <a:solidFill>
                  <a:srgbClr val="003399"/>
                </a:solidFill>
                <a:cs typeface="Arial" panose="020B0604020202020204" pitchFamily="34" charset="0"/>
              </a:rPr>
              <a:t>/Home/About-dementia/Alzheimer-s-disease/10-warning-signs</a:t>
            </a:r>
            <a:r>
              <a:rPr lang="en-US" sz="2900" dirty="0">
                <a:cs typeface="Arial" panose="020B0604020202020204" pitchFamily="34" charset="0"/>
              </a:rPr>
              <a:t>,  </a:t>
            </a:r>
            <a:r>
              <a:rPr lang="en-US" sz="2900" dirty="0" err="1">
                <a:cs typeface="Arial" panose="020B0604020202020204" pitchFamily="34" charset="0"/>
              </a:rPr>
              <a:t>Société</a:t>
            </a:r>
            <a:r>
              <a:rPr lang="en-US" sz="2900" dirty="0">
                <a:cs typeface="Arial" panose="020B0604020202020204" pitchFamily="34" charset="0"/>
              </a:rPr>
              <a:t> Alzheimer du Canada. (2019). </a:t>
            </a:r>
            <a:r>
              <a:rPr lang="en-US" sz="2900" dirty="0" smtClean="0">
                <a:cs typeface="Arial" panose="020B0604020202020204" pitchFamily="34" charset="0"/>
              </a:rPr>
              <a:t>Dix </a:t>
            </a:r>
            <a:r>
              <a:rPr lang="en-US" sz="2900" dirty="0" err="1" smtClean="0">
                <a:cs typeface="Arial" panose="020B0604020202020204" pitchFamily="34" charset="0"/>
              </a:rPr>
              <a:t>signes</a:t>
            </a:r>
            <a:r>
              <a:rPr lang="en-US" sz="2900" dirty="0" smtClean="0">
                <a:cs typeface="Arial" panose="020B0604020202020204" pitchFamily="34" charset="0"/>
              </a:rPr>
              <a:t> </a:t>
            </a:r>
            <a:r>
              <a:rPr lang="en-US" sz="2900" dirty="0" err="1">
                <a:cs typeface="Arial" panose="020B0604020202020204" pitchFamily="34" charset="0"/>
              </a:rPr>
              <a:t>précurseurs</a:t>
            </a:r>
            <a:r>
              <a:rPr lang="en-US" sz="2900" dirty="0">
                <a:cs typeface="Arial" panose="020B0604020202020204" pitchFamily="34" charset="0"/>
              </a:rPr>
              <a:t> de la </a:t>
            </a:r>
            <a:r>
              <a:rPr lang="en-US" sz="2900" dirty="0" err="1">
                <a:cs typeface="Arial" panose="020B0604020202020204" pitchFamily="34" charset="0"/>
              </a:rPr>
              <a:t>maladie</a:t>
            </a:r>
            <a:r>
              <a:rPr lang="en-US" sz="2900" dirty="0">
                <a:cs typeface="Arial" panose="020B0604020202020204" pitchFamily="34" charset="0"/>
              </a:rPr>
              <a:t> </a:t>
            </a:r>
            <a:r>
              <a:rPr lang="en-US" sz="2900" dirty="0" err="1">
                <a:cs typeface="Arial" panose="020B0604020202020204" pitchFamily="34" charset="0"/>
              </a:rPr>
              <a:t>d’Alzheimer</a:t>
            </a:r>
            <a:r>
              <a:rPr lang="en-US" sz="2900" dirty="0">
                <a:cs typeface="Arial" panose="020B0604020202020204" pitchFamily="34" charset="0"/>
              </a:rPr>
              <a:t>.  </a:t>
            </a:r>
            <a:endParaRPr lang="en-US" sz="2900" dirty="0" smtClean="0">
              <a:cs typeface="Arial" panose="020B0604020202020204" pitchFamily="34" charset="0"/>
            </a:endParaRPr>
          </a:p>
          <a:p>
            <a:pPr marL="342900" lvl="1" indent="-342900">
              <a:buClr>
                <a:schemeClr val="accent4"/>
              </a:buClr>
              <a:buSzTx/>
            </a:pPr>
            <a:r>
              <a:rPr lang="fr-CA" sz="2900" dirty="0"/>
              <a:t>Images: </a:t>
            </a:r>
            <a:r>
              <a:rPr lang="fr-CA" sz="2900" i="1" dirty="0" smtClean="0"/>
              <a:t>Clipart</a:t>
            </a:r>
          </a:p>
          <a:p>
            <a:r>
              <a:rPr lang="fr-CA" sz="2900" dirty="0">
                <a:hlinkClick r:id="rId19"/>
              </a:rPr>
              <a:t>http://www.msss.gouv.qc.ca/professionnels/maladies-chroniques/alzheimer-et-autres-troubles-neurocognitifs-majeurs/</a:t>
            </a:r>
            <a:endParaRPr lang="fr-CA" sz="2900" dirty="0"/>
          </a:p>
          <a:p>
            <a:r>
              <a:rPr lang="fr-CA" sz="2900" dirty="0"/>
              <a:t>http://centreavantage.ca/ressources/scpd/http://www.iugm.qc.ca/prof/outils.html</a:t>
            </a:r>
          </a:p>
          <a:p>
            <a:pPr marL="342900" lvl="1" indent="-342900">
              <a:buClr>
                <a:schemeClr val="accent4"/>
              </a:buClr>
              <a:buSzTx/>
            </a:pPr>
            <a:endParaRPr lang="fr-CA" sz="2200" dirty="0">
              <a:cs typeface="Arial" panose="020B0604020202020204" pitchFamily="34" charset="0"/>
            </a:endParaRPr>
          </a:p>
          <a:p>
            <a:pPr marL="342900" lvl="1" indent="-342900">
              <a:buClr>
                <a:schemeClr val="accent4"/>
              </a:buClr>
              <a:buSzTx/>
            </a:pPr>
            <a:endParaRPr lang="en-CA" sz="2300" dirty="0"/>
          </a:p>
          <a:p>
            <a:endParaRPr lang="en-CA" sz="2300" dirty="0"/>
          </a:p>
          <a:p>
            <a:endParaRPr lang="en-CA" sz="2300" dirty="0" smtClean="0"/>
          </a:p>
          <a:p>
            <a:endParaRPr lang="en-CA" sz="2300" dirty="0"/>
          </a:p>
          <a:p>
            <a:endParaRPr lang="en-CA" sz="2300" dirty="0" smtClean="0"/>
          </a:p>
          <a:p>
            <a:endParaRPr lang="en-CA" sz="2300" dirty="0"/>
          </a:p>
          <a:p>
            <a:pPr marL="342900" lvl="1">
              <a:buClr>
                <a:schemeClr val="accent1"/>
              </a:buClr>
            </a:pPr>
            <a:endParaRPr lang="en-CA" sz="2300" dirty="0"/>
          </a:p>
          <a:p>
            <a:pPr marL="0" indent="0">
              <a:buNone/>
            </a:pPr>
            <a:endParaRPr lang="en-CA" noProof="0" dirty="0" smtClean="0"/>
          </a:p>
          <a:p>
            <a:endParaRPr lang="en-CA" noProof="0" dirty="0"/>
          </a:p>
        </p:txBody>
      </p:sp>
    </p:spTree>
    <p:extLst>
      <p:ext uri="{BB962C8B-B14F-4D97-AF65-F5344CB8AC3E}">
        <p14:creationId xmlns:p14="http://schemas.microsoft.com/office/powerpoint/2010/main" val="113414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Espace réservé du numéro de diapositive 2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415" name="Titr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5756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Vocabulaire</a:t>
            </a:r>
          </a:p>
        </p:txBody>
      </p:sp>
      <p:sp>
        <p:nvSpPr>
          <p:cNvPr id="416" name="Espace réservé du contenu 2"/>
          <p:cNvSpPr txBox="1">
            <a:spLocks noGrp="1"/>
          </p:cNvSpPr>
          <p:nvPr>
            <p:ph type="body" idx="1"/>
          </p:nvPr>
        </p:nvSpPr>
        <p:spPr>
          <a:xfrm>
            <a:off x="838200" y="1022683"/>
            <a:ext cx="10515600" cy="4967918"/>
          </a:xfrm>
          <a:prstGeom prst="rect">
            <a:avLst/>
          </a:prstGeom>
          <a:ln w="28575">
            <a:solidFill>
              <a:srgbClr val="FFFFFF"/>
            </a:solidFill>
            <a:round/>
          </a:ln>
        </p:spPr>
        <p:txBody>
          <a:bodyPr/>
          <a:lstStyle/>
          <a:p>
            <a:pPr marL="342900" indent="-342900">
              <a:lnSpc>
                <a:spcPct val="90000"/>
              </a:lnSpc>
              <a:defRPr sz="2500"/>
            </a:pPr>
            <a:r>
              <a:t>Troubles neurocognitifs (DSM-V)</a:t>
            </a:r>
          </a:p>
          <a:p>
            <a:pPr marL="1143000" lvl="2" indent="-228600">
              <a:lnSpc>
                <a:spcPct val="90000"/>
              </a:lnSpc>
              <a:buFontTx/>
              <a:defRPr sz="1800" b="1"/>
            </a:pPr>
            <a:r>
              <a:t>légers : </a:t>
            </a:r>
            <a:r>
              <a:rPr b="0"/>
              <a:t>sans atteinte aux AVQ/AVD </a:t>
            </a:r>
          </a:p>
          <a:p>
            <a:pPr marL="1143000" lvl="2" indent="-228600">
              <a:lnSpc>
                <a:spcPct val="90000"/>
              </a:lnSpc>
              <a:buFontTx/>
              <a:defRPr sz="1800" b="1"/>
            </a:pPr>
            <a:r>
              <a:t>majeurs: </a:t>
            </a:r>
            <a:r>
              <a:rPr b="0"/>
              <a:t>portent</a:t>
            </a:r>
            <a:r>
              <a:t> atteinte </a:t>
            </a:r>
            <a:r>
              <a:rPr b="0"/>
              <a:t>aux AVQ/AVD</a:t>
            </a:r>
            <a:r>
              <a:t>: stades léger, modéré, avancé</a:t>
            </a:r>
          </a:p>
          <a:p>
            <a:pPr marL="1143000" lvl="2" indent="-228600">
              <a:lnSpc>
                <a:spcPct val="90000"/>
              </a:lnSpc>
              <a:buFontTx/>
              <a:defRPr sz="1800"/>
            </a:pPr>
            <a:endParaRPr/>
          </a:p>
          <a:p>
            <a:pPr marL="342900" indent="-342900">
              <a:lnSpc>
                <a:spcPct val="90000"/>
              </a:lnSpc>
              <a:defRPr sz="2500"/>
            </a:pPr>
            <a:r>
              <a:t>Démence </a:t>
            </a:r>
          </a:p>
          <a:p>
            <a:pPr marL="1143000" lvl="2" indent="-228600">
              <a:lnSpc>
                <a:spcPct val="90000"/>
              </a:lnSpc>
              <a:buFontTx/>
              <a:defRPr sz="1800"/>
            </a:pPr>
            <a:r>
              <a:t>ancienne appellation diagnostique du TNC majeur (DSM-IV)</a:t>
            </a:r>
          </a:p>
          <a:p>
            <a:pPr marL="1143000" lvl="2" indent="-228600">
              <a:lnSpc>
                <a:spcPct val="90000"/>
              </a:lnSpc>
              <a:buFontTx/>
              <a:defRPr sz="1800"/>
            </a:pPr>
            <a:r>
              <a:t>Toujours utilisé dans le langage commun (malheureusement!)</a:t>
            </a:r>
          </a:p>
          <a:p>
            <a:pPr marL="1143000" lvl="2" indent="-228600">
              <a:lnSpc>
                <a:spcPct val="90000"/>
              </a:lnSpc>
              <a:buFontTx/>
              <a:defRPr sz="1800"/>
            </a:pPr>
            <a:endParaRPr/>
          </a:p>
          <a:p>
            <a:pPr marL="342900" indent="-342900">
              <a:lnSpc>
                <a:spcPct val="90000"/>
              </a:lnSpc>
              <a:defRPr sz="2500"/>
            </a:pPr>
            <a:r>
              <a:t>Maladie d’Alzheimer</a:t>
            </a:r>
          </a:p>
          <a:p>
            <a:pPr marL="1143000" lvl="2" indent="-228600">
              <a:lnSpc>
                <a:spcPct val="90000"/>
              </a:lnSpc>
              <a:buFontTx/>
              <a:defRPr sz="1800"/>
            </a:pPr>
            <a:r>
              <a:t>cause la plus répandue de TNC majeur</a:t>
            </a:r>
          </a:p>
          <a:p>
            <a:pPr marL="1143000" lvl="2" indent="-228600">
              <a:lnSpc>
                <a:spcPct val="90000"/>
              </a:lnSpc>
              <a:buFontTx/>
              <a:defRPr sz="1800"/>
            </a:pPr>
            <a:r>
              <a:t>près de </a:t>
            </a:r>
            <a:r>
              <a:rPr b="1">
                <a:solidFill>
                  <a:srgbClr val="FF0000"/>
                </a:solidFill>
              </a:rPr>
              <a:t>60 %</a:t>
            </a:r>
            <a:r>
              <a:t> des cas     </a:t>
            </a:r>
            <a:r>
              <a:rPr i="1"/>
              <a:t>(Société d’Alzheimer, 2017) </a:t>
            </a:r>
            <a:r>
              <a:t>	</a:t>
            </a:r>
          </a:p>
          <a:p>
            <a:pPr marL="1143000" lvl="2" indent="-228600">
              <a:lnSpc>
                <a:spcPct val="90000"/>
              </a:lnSpc>
              <a:buFontTx/>
              <a:defRPr sz="1800"/>
            </a:pPr>
            <a:endParaRPr/>
          </a:p>
          <a:p>
            <a:pPr>
              <a:lnSpc>
                <a:spcPct val="90000"/>
              </a:lnSpc>
              <a:defRPr sz="2400"/>
            </a:pPr>
            <a:r>
              <a:t>Autres causes de TNC</a:t>
            </a:r>
            <a:endParaRPr sz="2700"/>
          </a:p>
          <a:p>
            <a:pPr marL="2057400" lvl="4" indent="-228600">
              <a:lnSpc>
                <a:spcPct val="90000"/>
              </a:lnSpc>
              <a:defRPr sz="1700"/>
            </a:pPr>
            <a:r>
              <a:t>La maladie vasculaire</a:t>
            </a:r>
            <a:endParaRPr sz="1400"/>
          </a:p>
          <a:p>
            <a:pPr marL="2057400" lvl="4" indent="-228600">
              <a:lnSpc>
                <a:spcPct val="90000"/>
              </a:lnSpc>
              <a:defRPr sz="1700"/>
            </a:pPr>
            <a:r>
              <a:t>TNC mixtes</a:t>
            </a:r>
            <a:endParaRPr sz="1400"/>
          </a:p>
          <a:p>
            <a:pPr marL="2057400" lvl="4" indent="-228600">
              <a:lnSpc>
                <a:spcPct val="90000"/>
              </a:lnSpc>
              <a:defRPr sz="1700"/>
            </a:pPr>
            <a:r>
              <a:t>La maladie à corps de Lewy  </a:t>
            </a:r>
            <a:endParaRPr sz="1400"/>
          </a:p>
          <a:p>
            <a:pPr marL="2057400" lvl="4" indent="-228600">
              <a:lnSpc>
                <a:spcPct val="90000"/>
              </a:lnSpc>
              <a:defRPr sz="1700"/>
            </a:pPr>
            <a:r>
              <a:t>La dégénérescence fronto-temporale</a:t>
            </a:r>
          </a:p>
        </p:txBody>
      </p:sp>
      <p:grpSp>
        <p:nvGrpSpPr>
          <p:cNvPr id="419" name="Titre 1"/>
          <p:cNvGrpSpPr/>
          <p:nvPr/>
        </p:nvGrpSpPr>
        <p:grpSpPr>
          <a:xfrm>
            <a:off x="457199" y="274638"/>
            <a:ext cx="11177338" cy="562074"/>
            <a:chOff x="0" y="0"/>
            <a:chExt cx="11177337" cy="562073"/>
          </a:xfrm>
        </p:grpSpPr>
        <p:sp>
          <p:nvSpPr>
            <p:cNvPr id="417" name="Rectangle"/>
            <p:cNvSpPr/>
            <p:nvPr/>
          </p:nvSpPr>
          <p:spPr>
            <a:xfrm>
              <a:off x="0" y="0"/>
              <a:ext cx="11177338" cy="562074"/>
            </a:xfrm>
            <a:prstGeom prst="rect">
              <a:avLst/>
            </a:prstGeom>
            <a:gradFill flip="none" rotWithShape="1">
              <a:gsLst>
                <a:gs pos="0">
                  <a:srgbClr val="F7FAFD"/>
                </a:gs>
                <a:gs pos="74000">
                  <a:srgbClr val="B5D2EC"/>
                </a:gs>
                <a:gs pos="83000">
                  <a:srgbClr val="B5D2EC"/>
                </a:gs>
                <a:gs pos="100000">
                  <a:srgbClr val="CEE1F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72000"/>
                </a:lnSpc>
                <a:defRPr sz="3600"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418" name="Vocabulaire"/>
            <p:cNvSpPr txBox="1"/>
            <p:nvPr/>
          </p:nvSpPr>
          <p:spPr>
            <a:xfrm>
              <a:off x="45720" y="0"/>
              <a:ext cx="11085898" cy="5620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rmAutofit/>
            </a:bodyPr>
            <a:lstStyle>
              <a:lvl1pPr algn="ctr" defTabSz="886968">
                <a:lnSpc>
                  <a:spcPct val="72000"/>
                </a:lnSpc>
                <a:defRPr sz="3783">
                  <a:latin typeface="Calibri Light"/>
                  <a:ea typeface="Calibri Light"/>
                  <a:cs typeface="Calibri Light"/>
                  <a:sym typeface="Calibri Light"/>
                </a:defRPr>
              </a:lvl1pPr>
            </a:lstStyle>
            <a:p>
              <a:r>
                <a:t>Vocabulaire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057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4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4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41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41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" grpId="0" build="p" bldLvl="5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0" y="1705854"/>
            <a:ext cx="11938636" cy="4254501"/>
          </a:xfrm>
          <a:prstGeom prst="rect">
            <a:avLst/>
          </a:prstGeom>
        </p:spPr>
        <p:txBody>
          <a:bodyPr/>
          <a:lstStyle/>
          <a:p>
            <a:pPr marL="0" indent="0" defTabSz="905255">
              <a:lnSpc>
                <a:spcPct val="72000"/>
              </a:lnSpc>
              <a:spcBef>
                <a:spcPts val="900"/>
              </a:spcBef>
              <a:buSzTx/>
              <a:buNone/>
              <a:defRPr sz="2475"/>
            </a:pPr>
            <a:endParaRPr dirty="0"/>
          </a:p>
          <a:p>
            <a:pPr marL="0" indent="0" defTabSz="905255">
              <a:lnSpc>
                <a:spcPct val="72000"/>
              </a:lnSpc>
              <a:spcBef>
                <a:spcPts val="900"/>
              </a:spcBef>
              <a:buSzTx/>
              <a:buNone/>
              <a:defRPr sz="2673"/>
            </a:pPr>
            <a:r>
              <a:rPr dirty="0" err="1"/>
              <a:t>Vieillissement</a:t>
            </a:r>
            <a:r>
              <a:rPr dirty="0"/>
              <a:t> normal (TOUT LE MONDE!!!) </a:t>
            </a:r>
            <a:r>
              <a:rPr sz="2475" dirty="0" err="1"/>
              <a:t>difficultés</a:t>
            </a:r>
            <a:r>
              <a:rPr sz="2475" dirty="0"/>
              <a:t> </a:t>
            </a:r>
            <a:r>
              <a:rPr sz="2475" dirty="0" err="1"/>
              <a:t>occasionnelles</a:t>
            </a:r>
            <a:r>
              <a:rPr sz="2475" dirty="0"/>
              <a:t>, </a:t>
            </a:r>
            <a:r>
              <a:rPr sz="2475" u="sng" dirty="0" err="1"/>
              <a:t>peut</a:t>
            </a:r>
            <a:r>
              <a:rPr sz="2475" u="sng" dirty="0"/>
              <a:t> </a:t>
            </a:r>
            <a:r>
              <a:rPr sz="2475" u="sng" dirty="0" err="1"/>
              <a:t>s’adapter</a:t>
            </a:r>
            <a:r>
              <a:rPr sz="2475" u="sng" dirty="0"/>
              <a:t> </a:t>
            </a:r>
            <a:endParaRPr sz="2970" dirty="0"/>
          </a:p>
          <a:p>
            <a:pPr marL="0" indent="0" defTabSz="905255">
              <a:lnSpc>
                <a:spcPct val="72000"/>
              </a:lnSpc>
              <a:spcBef>
                <a:spcPts val="900"/>
              </a:spcBef>
              <a:buSzTx/>
              <a:buNone/>
              <a:defRPr sz="2574"/>
            </a:pPr>
            <a:endParaRPr sz="2970" dirty="0"/>
          </a:p>
          <a:p>
            <a:pPr marL="0" indent="0" defTabSz="905255">
              <a:lnSpc>
                <a:spcPct val="72000"/>
              </a:lnSpc>
              <a:spcBef>
                <a:spcPts val="900"/>
              </a:spcBef>
              <a:buSzTx/>
              <a:buNone/>
              <a:defRPr sz="2475"/>
            </a:pPr>
            <a:r>
              <a:rPr dirty="0"/>
              <a:t>	</a:t>
            </a:r>
            <a:r>
              <a:rPr lang="fr-CA" dirty="0" smtClean="0"/>
              <a:t>	</a:t>
            </a:r>
            <a:r>
              <a:rPr sz="1979" dirty="0" err="1" smtClean="0"/>
              <a:t>parfois</a:t>
            </a:r>
            <a:r>
              <a:rPr dirty="0"/>
              <a:t>				</a:t>
            </a:r>
          </a:p>
          <a:p>
            <a:pPr marL="0" lvl="2" indent="1210779" defTabSz="905255">
              <a:lnSpc>
                <a:spcPct val="72000"/>
              </a:lnSpc>
              <a:spcBef>
                <a:spcPts val="900"/>
              </a:spcBef>
              <a:buSzTx/>
              <a:buNone/>
              <a:defRPr sz="2673"/>
            </a:pPr>
            <a:r>
              <a:rPr dirty="0"/>
              <a:t>             </a:t>
            </a:r>
            <a:r>
              <a:rPr dirty="0" smtClean="0"/>
              <a:t>Troubles </a:t>
            </a:r>
            <a:r>
              <a:rPr dirty="0" err="1"/>
              <a:t>neurocognitifs</a:t>
            </a:r>
            <a:r>
              <a:rPr dirty="0"/>
              <a:t> </a:t>
            </a:r>
            <a:r>
              <a:rPr dirty="0" err="1"/>
              <a:t>légers</a:t>
            </a:r>
            <a:r>
              <a:rPr dirty="0"/>
              <a:t> (TNCL)</a:t>
            </a:r>
            <a:r>
              <a:rPr sz="2871" dirty="0"/>
              <a:t> </a:t>
            </a:r>
          </a:p>
          <a:p>
            <a:pPr marL="0" lvl="8" indent="3960495" defTabSz="905255">
              <a:lnSpc>
                <a:spcPct val="72000"/>
              </a:lnSpc>
              <a:spcBef>
                <a:spcPts val="900"/>
              </a:spcBef>
              <a:buSzTx/>
              <a:buNone/>
              <a:defRPr sz="2673"/>
            </a:pPr>
            <a:r>
              <a:rPr lang="fr-CA" sz="1782" smtClean="0"/>
              <a:t>		</a:t>
            </a:r>
            <a:r>
              <a:rPr sz="1782" smtClean="0"/>
              <a:t>pas </a:t>
            </a:r>
            <a:r>
              <a:rPr sz="1782" dirty="0"/>
              <a:t>de </a:t>
            </a:r>
            <a:r>
              <a:rPr sz="1782" dirty="0" err="1"/>
              <a:t>perte</a:t>
            </a:r>
            <a:r>
              <a:rPr sz="1782" dirty="0"/>
              <a:t> </a:t>
            </a:r>
            <a:r>
              <a:rPr sz="1782" dirty="0" err="1"/>
              <a:t>d’autonomie</a:t>
            </a:r>
            <a:endParaRPr sz="989" dirty="0"/>
          </a:p>
          <a:p>
            <a:pPr marL="0" indent="0" defTabSz="905255">
              <a:lnSpc>
                <a:spcPct val="72000"/>
              </a:lnSpc>
              <a:spcBef>
                <a:spcPts val="900"/>
              </a:spcBef>
              <a:buSzTx/>
              <a:buNone/>
              <a:defRPr sz="2475"/>
            </a:pPr>
            <a:endParaRPr sz="989" dirty="0"/>
          </a:p>
          <a:p>
            <a:pPr marL="0" indent="0" defTabSz="905255">
              <a:lnSpc>
                <a:spcPct val="72000"/>
              </a:lnSpc>
              <a:spcBef>
                <a:spcPts val="900"/>
              </a:spcBef>
              <a:buSzTx/>
              <a:buNone/>
              <a:defRPr sz="2475"/>
            </a:pPr>
            <a:r>
              <a:rPr dirty="0"/>
              <a:t>                      		</a:t>
            </a:r>
            <a:r>
              <a:rPr dirty="0" smtClean="0"/>
              <a:t> </a:t>
            </a:r>
            <a:r>
              <a:rPr sz="1979" dirty="0" err="1" smtClean="0"/>
              <a:t>parfois</a:t>
            </a:r>
            <a:endParaRPr sz="2178" dirty="0"/>
          </a:p>
          <a:p>
            <a:pPr marL="0" lvl="3" indent="1672208" defTabSz="905255">
              <a:lnSpc>
                <a:spcPct val="72000"/>
              </a:lnSpc>
              <a:spcBef>
                <a:spcPts val="900"/>
              </a:spcBef>
              <a:buSzTx/>
              <a:buNone/>
              <a:defRPr sz="2475"/>
            </a:pPr>
            <a:r>
              <a:rPr dirty="0"/>
              <a:t>                       </a:t>
            </a:r>
            <a:r>
              <a:rPr dirty="0" smtClean="0"/>
              <a:t>   </a:t>
            </a:r>
            <a:r>
              <a:rPr sz="2673" dirty="0" smtClean="0"/>
              <a:t>Troubles </a:t>
            </a:r>
            <a:r>
              <a:rPr sz="2673" dirty="0" err="1"/>
              <a:t>neurocognitifs</a:t>
            </a:r>
            <a:r>
              <a:rPr sz="2673" dirty="0"/>
              <a:t> </a:t>
            </a:r>
            <a:r>
              <a:rPr sz="2673" dirty="0" err="1"/>
              <a:t>majeurs</a:t>
            </a:r>
            <a:r>
              <a:rPr sz="2673" dirty="0"/>
              <a:t> (TNCM)</a:t>
            </a:r>
            <a:r>
              <a:rPr sz="1782" dirty="0"/>
              <a:t> 																		               </a:t>
            </a:r>
            <a:r>
              <a:rPr lang="fr-CA" sz="1782" dirty="0" smtClean="0"/>
              <a:t>				</a:t>
            </a:r>
            <a:r>
              <a:rPr sz="1782" dirty="0" err="1" smtClean="0"/>
              <a:t>Perte</a:t>
            </a:r>
            <a:r>
              <a:rPr sz="1782" dirty="0" smtClean="0"/>
              <a:t> </a:t>
            </a:r>
            <a:r>
              <a:rPr sz="1782" dirty="0" err="1"/>
              <a:t>d’autonomie</a:t>
            </a:r>
            <a:r>
              <a:rPr sz="1782" dirty="0"/>
              <a:t> </a:t>
            </a:r>
            <a:r>
              <a:rPr sz="1782" dirty="0" err="1"/>
              <a:t>graduelle</a:t>
            </a:r>
            <a:endParaRPr sz="1782" dirty="0"/>
          </a:p>
        </p:txBody>
      </p:sp>
      <p:sp>
        <p:nvSpPr>
          <p:cNvPr id="449" name="Espace réservé du numéro de diapositive 3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450" name="Left-Up Arrow 6"/>
          <p:cNvSpPr/>
          <p:nvPr/>
        </p:nvSpPr>
        <p:spPr>
          <a:xfrm rot="5400000">
            <a:off x="1972530" y="4023203"/>
            <a:ext cx="1230590" cy="850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3732" y="10800"/>
                </a:lnTo>
                <a:lnTo>
                  <a:pt x="3732" y="14952"/>
                </a:lnTo>
                <a:lnTo>
                  <a:pt x="17006" y="14952"/>
                </a:lnTo>
                <a:lnTo>
                  <a:pt x="17006" y="5400"/>
                </a:lnTo>
                <a:lnTo>
                  <a:pt x="14137" y="5400"/>
                </a:lnTo>
                <a:lnTo>
                  <a:pt x="17868" y="0"/>
                </a:lnTo>
                <a:lnTo>
                  <a:pt x="21600" y="5400"/>
                </a:lnTo>
                <a:lnTo>
                  <a:pt x="18731" y="5400"/>
                </a:lnTo>
                <a:lnTo>
                  <a:pt x="18731" y="17448"/>
                </a:lnTo>
                <a:lnTo>
                  <a:pt x="3732" y="17448"/>
                </a:lnTo>
                <a:lnTo>
                  <a:pt x="3732" y="216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rgbClr val="42719B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1" name="Left-Up Arrow 8"/>
          <p:cNvSpPr/>
          <p:nvPr/>
        </p:nvSpPr>
        <p:spPr>
          <a:xfrm rot="5400000">
            <a:off x="485138" y="2647941"/>
            <a:ext cx="1260074" cy="850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3644" y="10800"/>
                </a:lnTo>
                <a:lnTo>
                  <a:pt x="3644" y="14952"/>
                </a:lnTo>
                <a:lnTo>
                  <a:pt x="17113" y="14952"/>
                </a:lnTo>
                <a:lnTo>
                  <a:pt x="17113" y="5400"/>
                </a:lnTo>
                <a:lnTo>
                  <a:pt x="14311" y="5400"/>
                </a:lnTo>
                <a:lnTo>
                  <a:pt x="17956" y="0"/>
                </a:lnTo>
                <a:lnTo>
                  <a:pt x="21600" y="5400"/>
                </a:lnTo>
                <a:lnTo>
                  <a:pt x="18798" y="5400"/>
                </a:lnTo>
                <a:lnTo>
                  <a:pt x="18798" y="17448"/>
                </a:lnTo>
                <a:lnTo>
                  <a:pt x="3644" y="17448"/>
                </a:lnTo>
                <a:lnTo>
                  <a:pt x="3644" y="216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rgbClr val="42719B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454" name="Titre 1"/>
          <p:cNvGrpSpPr/>
          <p:nvPr/>
        </p:nvGrpSpPr>
        <p:grpSpPr>
          <a:xfrm>
            <a:off x="457199" y="274638"/>
            <a:ext cx="11177338" cy="562074"/>
            <a:chOff x="0" y="0"/>
            <a:chExt cx="11177337" cy="562073"/>
          </a:xfrm>
        </p:grpSpPr>
        <p:sp>
          <p:nvSpPr>
            <p:cNvPr id="452" name="Rectangle"/>
            <p:cNvSpPr/>
            <p:nvPr/>
          </p:nvSpPr>
          <p:spPr>
            <a:xfrm>
              <a:off x="0" y="0"/>
              <a:ext cx="11177338" cy="562074"/>
            </a:xfrm>
            <a:prstGeom prst="rect">
              <a:avLst/>
            </a:prstGeom>
            <a:gradFill flip="none" rotWithShape="1">
              <a:gsLst>
                <a:gs pos="0">
                  <a:srgbClr val="F7FAFD"/>
                </a:gs>
                <a:gs pos="74000">
                  <a:srgbClr val="B5D2EC"/>
                </a:gs>
                <a:gs pos="83000">
                  <a:srgbClr val="B5D2EC"/>
                </a:gs>
                <a:gs pos="100000">
                  <a:srgbClr val="CEE1F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72000"/>
                </a:lnSpc>
                <a:defRPr sz="3600"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453" name="Vieillissement normal vs TNC"/>
            <p:cNvSpPr txBox="1"/>
            <p:nvPr/>
          </p:nvSpPr>
          <p:spPr>
            <a:xfrm>
              <a:off x="45720" y="0"/>
              <a:ext cx="11085898" cy="5620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rmAutofit/>
            </a:bodyPr>
            <a:lstStyle>
              <a:lvl1pPr algn="ctr" defTabSz="886968">
                <a:lnSpc>
                  <a:spcPct val="72000"/>
                </a:lnSpc>
                <a:defRPr sz="3783">
                  <a:latin typeface="Calibri Light"/>
                  <a:ea typeface="Calibri Light"/>
                  <a:cs typeface="Calibri Light"/>
                  <a:sym typeface="Calibri Light"/>
                </a:defRPr>
              </a:lvl1pPr>
            </a:lstStyle>
            <a:p>
              <a:r>
                <a:t>Vieillissement normal vs TNC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302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Espace réservé du numéro de diapositive 2"/>
          <p:cNvSpPr txBox="1">
            <a:spLocks noGrp="1"/>
          </p:cNvSpPr>
          <p:nvPr>
            <p:ph type="sldNum" sz="quarter" idx="4294967295"/>
          </p:nvPr>
        </p:nvSpPr>
        <p:spPr>
          <a:xfrm>
            <a:off x="11615935" y="5982305"/>
            <a:ext cx="232875" cy="22850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t"/>
          <a:lstStyle>
            <a:lvl1pPr algn="l">
              <a:defRPr sz="1000">
                <a:solidFill>
                  <a:srgbClr val="2D2926"/>
                </a:solidFill>
              </a:defRPr>
            </a:lvl1pPr>
          </a:lstStyle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422" name="Titre 1"/>
          <p:cNvSpPr txBox="1">
            <a:spLocks noGrp="1"/>
          </p:cNvSpPr>
          <p:nvPr>
            <p:ph type="title"/>
          </p:nvPr>
        </p:nvSpPr>
        <p:spPr>
          <a:xfrm>
            <a:off x="802480" y="274638"/>
            <a:ext cx="10670120" cy="706440"/>
          </a:xfrm>
          <a:prstGeom prst="rect">
            <a:avLst/>
          </a:prstGeom>
        </p:spPr>
        <p:txBody>
          <a:bodyPr/>
          <a:lstStyle/>
          <a:p>
            <a:r>
              <a:t>De plus en plus de cas de TNCM</a:t>
            </a:r>
          </a:p>
        </p:txBody>
      </p:sp>
      <p:sp>
        <p:nvSpPr>
          <p:cNvPr id="423" name="Espace réservé du contenu 2"/>
          <p:cNvSpPr txBox="1">
            <a:spLocks noGrp="1"/>
          </p:cNvSpPr>
          <p:nvPr>
            <p:ph type="body" idx="1"/>
          </p:nvPr>
        </p:nvSpPr>
        <p:spPr>
          <a:xfrm>
            <a:off x="914400" y="918380"/>
            <a:ext cx="8661163" cy="5404783"/>
          </a:xfrm>
          <a:prstGeom prst="rect">
            <a:avLst/>
          </a:prstGeom>
          <a:ln w="28575">
            <a:solidFill>
              <a:srgbClr val="FFFFFF"/>
            </a:solidFill>
            <a:round/>
          </a:ln>
        </p:spPr>
        <p:txBody>
          <a:bodyPr/>
          <a:lstStyle/>
          <a:p>
            <a:pPr marL="0" indent="113156" defTabSz="905255">
              <a:lnSpc>
                <a:spcPct val="80000"/>
              </a:lnSpc>
              <a:buSzTx/>
              <a:buNone/>
              <a:defRPr sz="2500">
                <a:solidFill>
                  <a:srgbClr val="FF0000"/>
                </a:solidFill>
              </a:defRPr>
            </a:pPr>
            <a:endParaRPr/>
          </a:p>
          <a:p>
            <a:pPr marL="0" indent="113156" defTabSz="905255">
              <a:lnSpc>
                <a:spcPct val="80000"/>
              </a:lnSpc>
              <a:buSzTx/>
              <a:buNone/>
              <a:defRPr sz="2500"/>
            </a:pPr>
            <a:r>
              <a:t>Actuellement							</a:t>
            </a:r>
          </a:p>
          <a:p>
            <a:pPr marL="0" lvl="2" indent="769466" defTabSz="905255">
              <a:lnSpc>
                <a:spcPct val="80000"/>
              </a:lnSpc>
              <a:buSzTx/>
              <a:buNone/>
              <a:defRPr sz="2500">
                <a:solidFill>
                  <a:srgbClr val="FF0000"/>
                </a:solidFill>
              </a:defRPr>
            </a:pPr>
            <a:r>
              <a:t>125 000 </a:t>
            </a:r>
            <a:r>
              <a:rPr>
                <a:solidFill>
                  <a:srgbClr val="2D2926"/>
                </a:solidFill>
              </a:rPr>
              <a:t>de</a:t>
            </a:r>
            <a:r>
              <a:t> </a:t>
            </a:r>
            <a:r>
              <a:rPr>
                <a:solidFill>
                  <a:srgbClr val="2D2926"/>
                </a:solidFill>
              </a:rPr>
              <a:t>Québécois			</a:t>
            </a:r>
          </a:p>
          <a:p>
            <a:pPr marL="0" lvl="2" indent="769466" defTabSz="905255">
              <a:lnSpc>
                <a:spcPct val="80000"/>
              </a:lnSpc>
              <a:buSzTx/>
              <a:buNone/>
              <a:defRPr sz="2500">
                <a:solidFill>
                  <a:srgbClr val="FF0000"/>
                </a:solidFill>
              </a:defRPr>
            </a:pPr>
            <a:r>
              <a:t>564 000 </a:t>
            </a:r>
            <a:r>
              <a:rPr>
                <a:solidFill>
                  <a:srgbClr val="2D2926"/>
                </a:solidFill>
              </a:rPr>
              <a:t> de Canadiens</a:t>
            </a:r>
          </a:p>
          <a:p>
            <a:pPr marL="0" lvl="2" indent="769466" defTabSz="905255">
              <a:lnSpc>
                <a:spcPct val="80000"/>
              </a:lnSpc>
              <a:buSzTx/>
              <a:buNone/>
              <a:defRPr sz="2500">
                <a:solidFill>
                  <a:srgbClr val="FF0000"/>
                </a:solidFill>
              </a:defRPr>
            </a:pPr>
            <a:endParaRPr>
              <a:solidFill>
                <a:srgbClr val="2D2926"/>
              </a:solidFill>
            </a:endParaRPr>
          </a:p>
          <a:p>
            <a:pPr marL="0" lvl="2" indent="769466" defTabSz="905255">
              <a:lnSpc>
                <a:spcPct val="80000"/>
              </a:lnSpc>
              <a:buSzTx/>
              <a:buNone/>
              <a:defRPr sz="2500">
                <a:solidFill>
                  <a:srgbClr val="FF0000"/>
                </a:solidFill>
              </a:defRPr>
            </a:pPr>
            <a:endParaRPr>
              <a:solidFill>
                <a:srgbClr val="2D2926"/>
              </a:solidFill>
            </a:endParaRPr>
          </a:p>
          <a:p>
            <a:pPr marL="0" indent="113156" defTabSz="905255">
              <a:lnSpc>
                <a:spcPct val="80000"/>
              </a:lnSpc>
              <a:buSzTx/>
              <a:buNone/>
              <a:defRPr sz="2500"/>
            </a:pPr>
            <a:r>
              <a:t>D'ici 15 ans</a:t>
            </a:r>
          </a:p>
          <a:p>
            <a:pPr marL="0" lvl="2" indent="769466" defTabSz="905255">
              <a:lnSpc>
                <a:spcPct val="80000"/>
              </a:lnSpc>
              <a:buSzTx/>
              <a:buNone/>
              <a:defRPr sz="2500">
                <a:solidFill>
                  <a:srgbClr val="FF0000"/>
                </a:solidFill>
              </a:defRPr>
            </a:pPr>
            <a:r>
              <a:t>260 000 </a:t>
            </a:r>
            <a:r>
              <a:rPr>
                <a:solidFill>
                  <a:srgbClr val="2D2926"/>
                </a:solidFill>
              </a:rPr>
              <a:t>de</a:t>
            </a:r>
            <a:r>
              <a:t> </a:t>
            </a:r>
            <a:r>
              <a:rPr>
                <a:solidFill>
                  <a:srgbClr val="2D2926"/>
                </a:solidFill>
              </a:rPr>
              <a:t>Québécois </a:t>
            </a:r>
          </a:p>
          <a:p>
            <a:pPr marL="0" lvl="2" indent="769466" defTabSz="905255">
              <a:lnSpc>
                <a:spcPct val="80000"/>
              </a:lnSpc>
              <a:buSzTx/>
              <a:buNone/>
              <a:defRPr sz="2500">
                <a:solidFill>
                  <a:srgbClr val="FF0000"/>
                </a:solidFill>
              </a:defRPr>
            </a:pPr>
            <a:r>
              <a:t>937 000 à 1.4 millions</a:t>
            </a:r>
            <a:r>
              <a:rPr>
                <a:solidFill>
                  <a:srgbClr val="2D2926"/>
                </a:solidFill>
              </a:rPr>
              <a:t> de Canadiens</a:t>
            </a:r>
            <a:endParaRPr sz="1700"/>
          </a:p>
          <a:p>
            <a:pPr marL="0" indent="113156" defTabSz="905255">
              <a:lnSpc>
                <a:spcPct val="80000"/>
              </a:lnSpc>
              <a:buSzTx/>
              <a:buNone/>
              <a:defRPr sz="2400" b="1">
                <a:solidFill>
                  <a:srgbClr val="FF0000"/>
                </a:solidFill>
              </a:defRPr>
            </a:pPr>
            <a:endParaRPr sz="1700"/>
          </a:p>
          <a:p>
            <a:pPr marL="0" indent="0" defTabSz="905255">
              <a:lnSpc>
                <a:spcPct val="80000"/>
              </a:lnSpc>
              <a:buSzTx/>
              <a:buNone/>
              <a:defRPr sz="2400"/>
            </a:pPr>
            <a:endParaRPr sz="1700"/>
          </a:p>
          <a:p>
            <a:pPr marL="0" indent="113156" defTabSz="905255">
              <a:lnSpc>
                <a:spcPct val="80000"/>
              </a:lnSpc>
              <a:buSzTx/>
              <a:buNone/>
              <a:defRPr sz="2400" b="1">
                <a:solidFill>
                  <a:srgbClr val="FF0000"/>
                </a:solidFill>
              </a:defRPr>
            </a:pPr>
            <a:r>
              <a:t>10,4 milliards $/an </a:t>
            </a:r>
            <a:r>
              <a:rPr b="0">
                <a:solidFill>
                  <a:srgbClr val="2D2926"/>
                </a:solidFill>
              </a:rPr>
              <a:t>-</a:t>
            </a:r>
            <a:r>
              <a:rPr b="0"/>
              <a:t> </a:t>
            </a:r>
            <a:r>
              <a:rPr b="0">
                <a:solidFill>
                  <a:srgbClr val="2D2926"/>
                </a:solidFill>
              </a:rPr>
              <a:t>pour prendre soin des personnes atteintes de maladies cognitives au Canada</a:t>
            </a:r>
          </a:p>
          <a:p>
            <a:pPr marL="0" indent="113156" defTabSz="905255">
              <a:lnSpc>
                <a:spcPct val="80000"/>
              </a:lnSpc>
              <a:buSzTx/>
              <a:buNone/>
              <a:defRPr sz="2400"/>
            </a:pPr>
            <a:endParaRPr b="0">
              <a:solidFill>
                <a:srgbClr val="2D2926"/>
              </a:solidFill>
            </a:endParaRPr>
          </a:p>
          <a:p>
            <a:pPr marL="0" indent="113156" algn="r" defTabSz="905255">
              <a:lnSpc>
                <a:spcPct val="80000"/>
              </a:lnSpc>
              <a:buSzTx/>
              <a:buNone/>
              <a:defRPr sz="1100" i="1"/>
            </a:pPr>
            <a:r>
              <a:t>(Société Alzheimer du Canada, 2017)</a:t>
            </a:r>
          </a:p>
        </p:txBody>
      </p:sp>
      <p:graphicFrame>
        <p:nvGraphicFramePr>
          <p:cNvPr id="424" name="Tableau 3"/>
          <p:cNvGraphicFramePr/>
          <p:nvPr/>
        </p:nvGraphicFramePr>
        <p:xfrm>
          <a:off x="7759929" y="877606"/>
          <a:ext cx="3905848" cy="3198905"/>
        </p:xfrm>
        <a:graphic>
          <a:graphicData uri="http://schemas.openxmlformats.org/drawingml/2006/table">
            <a:tbl>
              <a:tblPr firstRow="1" bandRow="1"/>
              <a:tblGrid>
                <a:gridCol w="18887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7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1133">
                <a:tc grid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Prévalence des TNCM</a:t>
                      </a:r>
                    </a:p>
                    <a:p>
                      <a:pPr algn="ctr">
                        <a:defRPr sz="1600"/>
                      </a:pPr>
                      <a:r>
                        <a:t>(Canada 2013-2014)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2D2926"/>
                      </a:solidFill>
                    </a:lnT>
                    <a:lnB w="25400">
                      <a:solidFill>
                        <a:srgbClr val="2D2926"/>
                      </a:solidFill>
                    </a:lnB>
                    <a:solidFill>
                      <a:srgbClr val="00AE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00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solidFill>
                            <a:srgbClr val="2D2926"/>
                          </a:solidFill>
                        </a:rPr>
                        <a:t>65-69 ans 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2D2926"/>
                      </a:solidFill>
                    </a:lnT>
                    <a:lnB w="12700">
                      <a:miter lim="400000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solidFill>
                            <a:srgbClr val="2D2926"/>
                          </a:solidFill>
                        </a:rPr>
                        <a:t>0,8%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2D2926"/>
                      </a:solidFill>
                    </a:lnT>
                    <a:lnB w="12700">
                      <a:miter lim="400000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00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solidFill>
                            <a:srgbClr val="2D2926"/>
                          </a:solidFill>
                        </a:rPr>
                        <a:t>70-74 ans 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solidFill>
                            <a:srgbClr val="2D2926"/>
                          </a:solidFill>
                        </a:rPr>
                        <a:t>2,4%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00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solidFill>
                            <a:srgbClr val="2D2926"/>
                          </a:solidFill>
                        </a:rPr>
                        <a:t>75-79 ans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solidFill>
                            <a:srgbClr val="2D2926"/>
                          </a:solidFill>
                        </a:rPr>
                        <a:t>5,9%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00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solidFill>
                            <a:srgbClr val="2D2926"/>
                          </a:solidFill>
                        </a:rPr>
                        <a:t>80-84 ans 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solidFill>
                            <a:srgbClr val="2D2926"/>
                          </a:solidFill>
                        </a:rPr>
                        <a:t>12,4%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00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solidFill>
                            <a:srgbClr val="2D2926"/>
                          </a:solidFill>
                        </a:rPr>
                        <a:t>85 ans + 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solidFill>
                            <a:srgbClr val="2D2926"/>
                          </a:solidFill>
                        </a:rPr>
                        <a:t>24,6%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727">
                <a:tc gridSpan="2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700">
                          <a:solidFill>
                            <a:srgbClr val="2D2926"/>
                          </a:solidFill>
                        </a:rPr>
                        <a:t>https://www.canada.ca/fr/sante-publique/services/publications/maladies-et-affections/demence-faits-saillants-systeme-canadien-surveillance-maladies-chroniques.html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2D2926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152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Espace réservé du numéro de diapositive 2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457" name="Espace réservé du contenu 2"/>
          <p:cNvSpPr txBox="1">
            <a:spLocks noGrp="1"/>
          </p:cNvSpPr>
          <p:nvPr>
            <p:ph type="body" idx="1"/>
          </p:nvPr>
        </p:nvSpPr>
        <p:spPr>
          <a:xfrm>
            <a:off x="548640" y="872837"/>
            <a:ext cx="9446261" cy="498957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u="sng"/>
            </a:pPr>
            <a:r>
              <a:t>Maladie d’</a:t>
            </a:r>
            <a:r>
              <a:rPr b="1">
                <a:solidFill>
                  <a:srgbClr val="FF5C39"/>
                </a:solidFill>
              </a:rPr>
              <a:t>Alzheimer</a:t>
            </a:r>
            <a:r>
              <a:t> (MA)</a:t>
            </a:r>
            <a:r>
              <a:rPr u="none"/>
              <a:t> </a:t>
            </a:r>
          </a:p>
          <a:p>
            <a:pPr marL="742950" lvl="1" indent="-285750">
              <a:lnSpc>
                <a:spcPct val="90000"/>
              </a:lnSpc>
              <a:buClr>
                <a:srgbClr val="FFBF3F"/>
              </a:buClr>
              <a:defRPr sz="2000"/>
            </a:pPr>
            <a:r>
              <a:t>Début insidieux et </a:t>
            </a:r>
            <a:r>
              <a:rPr>
                <a:solidFill>
                  <a:srgbClr val="FF5C39"/>
                </a:solidFill>
              </a:rPr>
              <a:t>progressif</a:t>
            </a:r>
            <a:endParaRPr sz="2400"/>
          </a:p>
          <a:p>
            <a:pPr marL="742950" lvl="1" indent="-285750">
              <a:lnSpc>
                <a:spcPct val="90000"/>
              </a:lnSpc>
              <a:buClr>
                <a:srgbClr val="FFBF3F"/>
              </a:buClr>
              <a:defRPr sz="2000"/>
            </a:pPr>
            <a:r>
              <a:t>Touchant le </a:t>
            </a:r>
            <a:r>
              <a:rPr>
                <a:solidFill>
                  <a:srgbClr val="FF5C39"/>
                </a:solidFill>
              </a:rPr>
              <a:t>mémoire</a:t>
            </a:r>
            <a:r>
              <a:t>, l’orientation, le </a:t>
            </a:r>
            <a:r>
              <a:rPr>
                <a:solidFill>
                  <a:srgbClr val="FF5C39"/>
                </a:solidFill>
              </a:rPr>
              <a:t>langage</a:t>
            </a:r>
            <a:r>
              <a:t>, le fonctionnement visuospatial et la praxie</a:t>
            </a:r>
            <a:endParaRPr sz="2400"/>
          </a:p>
          <a:p>
            <a:pPr marL="0" lvl="1" indent="457200">
              <a:lnSpc>
                <a:spcPct val="90000"/>
              </a:lnSpc>
              <a:buSzTx/>
              <a:buNone/>
            </a:pPr>
            <a:endParaRPr sz="2400"/>
          </a:p>
          <a:p>
            <a:pPr>
              <a:lnSpc>
                <a:spcPct val="90000"/>
              </a:lnSpc>
              <a:defRPr u="sng"/>
            </a:pPr>
            <a:r>
              <a:t>Maladie </a:t>
            </a:r>
            <a:r>
              <a:rPr b="1">
                <a:solidFill>
                  <a:srgbClr val="00AEC7"/>
                </a:solidFill>
              </a:rPr>
              <a:t>vasculaire</a:t>
            </a:r>
            <a:endParaRPr>
              <a:solidFill>
                <a:srgbClr val="00AEC7"/>
              </a:solidFill>
            </a:endParaRPr>
          </a:p>
          <a:p>
            <a:pPr marL="742950" lvl="1" indent="-285750">
              <a:lnSpc>
                <a:spcPct val="90000"/>
              </a:lnSpc>
              <a:buClr>
                <a:srgbClr val="FFBF3F"/>
              </a:buClr>
              <a:defRPr sz="2000"/>
            </a:pPr>
            <a:r>
              <a:t>Déclenchement </a:t>
            </a:r>
            <a:r>
              <a:rPr>
                <a:solidFill>
                  <a:srgbClr val="00AEC7"/>
                </a:solidFill>
              </a:rPr>
              <a:t>subit</a:t>
            </a:r>
            <a:endParaRPr sz="2400"/>
          </a:p>
          <a:p>
            <a:pPr marL="742950" lvl="1" indent="-285750">
              <a:lnSpc>
                <a:spcPct val="90000"/>
              </a:lnSpc>
              <a:buClr>
                <a:srgbClr val="FFBF3F"/>
              </a:buClr>
              <a:defRPr sz="2000"/>
            </a:pPr>
            <a:r>
              <a:t>Un </a:t>
            </a:r>
            <a:r>
              <a:rPr>
                <a:solidFill>
                  <a:srgbClr val="00AEC7"/>
                </a:solidFill>
              </a:rPr>
              <a:t>déclin par palier</a:t>
            </a:r>
            <a:endParaRPr sz="2400"/>
          </a:p>
          <a:p>
            <a:pPr marL="742950" lvl="1" indent="-285750">
              <a:lnSpc>
                <a:spcPct val="90000"/>
              </a:lnSpc>
              <a:buClr>
                <a:srgbClr val="FFBF3F"/>
              </a:buClr>
              <a:defRPr sz="2000"/>
            </a:pPr>
            <a:r>
              <a:t>Perturbation des </a:t>
            </a:r>
            <a:r>
              <a:rPr>
                <a:solidFill>
                  <a:srgbClr val="00AEC7"/>
                </a:solidFill>
              </a:rPr>
              <a:t>fonctions exécutives</a:t>
            </a:r>
            <a:endParaRPr sz="2400"/>
          </a:p>
          <a:p>
            <a:pPr marL="742950" lvl="1" indent="-285750">
              <a:lnSpc>
                <a:spcPct val="90000"/>
              </a:lnSpc>
              <a:buClr>
                <a:srgbClr val="FFBF3F"/>
              </a:buClr>
              <a:defRPr sz="2000"/>
            </a:pPr>
            <a:r>
              <a:t>Changement moteur précoce: troubles de l’équilibre, faiblesse musculaire</a:t>
            </a:r>
            <a:endParaRPr sz="2400"/>
          </a:p>
          <a:p>
            <a:pPr marL="742950" lvl="1" indent="-285750">
              <a:lnSpc>
                <a:spcPct val="90000"/>
              </a:lnSpc>
              <a:buClr>
                <a:srgbClr val="FFBF3F"/>
              </a:buClr>
            </a:pPr>
            <a:endParaRPr sz="2400"/>
          </a:p>
          <a:p>
            <a:pPr>
              <a:lnSpc>
                <a:spcPct val="90000"/>
              </a:lnSpc>
              <a:defRPr u="sng"/>
            </a:pPr>
            <a:r>
              <a:t>Maladie de </a:t>
            </a:r>
            <a:r>
              <a:rPr b="1">
                <a:solidFill>
                  <a:srgbClr val="6CC24A"/>
                </a:solidFill>
              </a:rPr>
              <a:t>Parkinson</a:t>
            </a:r>
            <a:endParaRPr>
              <a:solidFill>
                <a:srgbClr val="6CC24A"/>
              </a:solidFill>
            </a:endParaRPr>
          </a:p>
          <a:p>
            <a:pPr marL="1143000" lvl="2" indent="-228600">
              <a:lnSpc>
                <a:spcPct val="90000"/>
              </a:lnSpc>
              <a:buFontTx/>
              <a:defRPr sz="2000"/>
            </a:pPr>
            <a:r>
              <a:t>Le </a:t>
            </a:r>
            <a:r>
              <a:rPr>
                <a:solidFill>
                  <a:srgbClr val="6CC24A"/>
                </a:solidFill>
              </a:rPr>
              <a:t>parkinsonisme précède </a:t>
            </a:r>
            <a:r>
              <a:t>d’une année ou plus les déficits cognitifs; </a:t>
            </a:r>
          </a:p>
          <a:p>
            <a:pPr marL="1143000" lvl="2" indent="-228600">
              <a:lnSpc>
                <a:spcPct val="90000"/>
              </a:lnSpc>
              <a:buFontTx/>
              <a:defRPr sz="2000"/>
            </a:pPr>
            <a:r>
              <a:t>Trouble de l’attention, de la fonction exécutive et atteinte visuospatiale;</a:t>
            </a:r>
          </a:p>
          <a:p>
            <a:pPr marL="1143000" lvl="2" indent="-228600">
              <a:lnSpc>
                <a:spcPct val="90000"/>
              </a:lnSpc>
              <a:buFontTx/>
              <a:defRPr sz="2000">
                <a:solidFill>
                  <a:srgbClr val="6CC24A"/>
                </a:solidFill>
              </a:defRPr>
            </a:pPr>
            <a:r>
              <a:t>Hallucinations</a:t>
            </a:r>
            <a:r>
              <a:rPr>
                <a:solidFill>
                  <a:srgbClr val="2D2926"/>
                </a:solidFill>
              </a:rPr>
              <a:t> (prévalence 40%)  </a:t>
            </a:r>
          </a:p>
        </p:txBody>
      </p:sp>
      <p:grpSp>
        <p:nvGrpSpPr>
          <p:cNvPr id="460" name="Rectangle 4"/>
          <p:cNvGrpSpPr/>
          <p:nvPr/>
        </p:nvGrpSpPr>
        <p:grpSpPr>
          <a:xfrm>
            <a:off x="5118930" y="5289882"/>
            <a:ext cx="6682811" cy="438806"/>
            <a:chOff x="0" y="0"/>
            <a:chExt cx="6682809" cy="438804"/>
          </a:xfrm>
        </p:grpSpPr>
        <p:sp>
          <p:nvSpPr>
            <p:cNvPr id="458" name="Rectangle"/>
            <p:cNvSpPr/>
            <p:nvPr/>
          </p:nvSpPr>
          <p:spPr>
            <a:xfrm>
              <a:off x="0" y="15124"/>
              <a:ext cx="6682810" cy="408557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>
                <a:defRPr>
                  <a:solidFill>
                    <a:srgbClr val="2D2926"/>
                  </a:solidFill>
                </a:defRPr>
              </a:pPr>
              <a:endParaRPr/>
            </a:p>
          </p:txBody>
        </p:sp>
        <p:sp>
          <p:nvSpPr>
            <p:cNvPr id="459" name="Source: Démence parkinsonienne et à corps de Lewy, Céline Chayer, neurologue…"/>
            <p:cNvSpPr txBox="1"/>
            <p:nvPr/>
          </p:nvSpPr>
          <p:spPr>
            <a:xfrm>
              <a:off x="58419" y="0"/>
              <a:ext cx="6565971" cy="4388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r">
                <a:defRPr sz="1200" i="1">
                  <a:solidFill>
                    <a:srgbClr val="2D2926"/>
                  </a:solidFill>
                </a:defRPr>
              </a:pPr>
              <a:r>
                <a:t>	Source: Démence parkinsonienne et à corps de Lewy, Céline Chayer, neurologue</a:t>
              </a:r>
            </a:p>
            <a:p>
              <a:pPr algn="r">
                <a:defRPr sz="1200" i="1">
                  <a:solidFill>
                    <a:srgbClr val="2D2926"/>
                  </a:solidFill>
                </a:defRPr>
              </a:pPr>
              <a:r>
                <a:t>		HMR, 3</a:t>
              </a:r>
              <a:r>
                <a:rPr baseline="30000"/>
                <a:t>e</a:t>
              </a:r>
              <a:r>
                <a:t> congrès sur la MA et les maladies apparentées, novembre 2016.</a:t>
              </a:r>
            </a:p>
          </p:txBody>
        </p:sp>
      </p:grpSp>
      <p:grpSp>
        <p:nvGrpSpPr>
          <p:cNvPr id="463" name="Titre 1"/>
          <p:cNvGrpSpPr/>
          <p:nvPr/>
        </p:nvGrpSpPr>
        <p:grpSpPr>
          <a:xfrm>
            <a:off x="507331" y="312738"/>
            <a:ext cx="11177338" cy="562074"/>
            <a:chOff x="0" y="0"/>
            <a:chExt cx="11177337" cy="562073"/>
          </a:xfrm>
        </p:grpSpPr>
        <p:sp>
          <p:nvSpPr>
            <p:cNvPr id="461" name="Rectangle"/>
            <p:cNvSpPr/>
            <p:nvPr/>
          </p:nvSpPr>
          <p:spPr>
            <a:xfrm>
              <a:off x="0" y="0"/>
              <a:ext cx="11177338" cy="562074"/>
            </a:xfrm>
            <a:prstGeom prst="rect">
              <a:avLst/>
            </a:prstGeom>
            <a:gradFill flip="none" rotWithShape="1">
              <a:gsLst>
                <a:gs pos="0">
                  <a:srgbClr val="F7FAFD"/>
                </a:gs>
                <a:gs pos="74000">
                  <a:srgbClr val="B5D2EC"/>
                </a:gs>
                <a:gs pos="83000">
                  <a:srgbClr val="B5D2EC"/>
                </a:gs>
                <a:gs pos="100000">
                  <a:srgbClr val="CEE1F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72000"/>
                </a:lnSpc>
                <a:defRPr sz="3600"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462" name="Principales causes de TNC majeurs"/>
            <p:cNvSpPr txBox="1"/>
            <p:nvPr/>
          </p:nvSpPr>
          <p:spPr>
            <a:xfrm>
              <a:off x="45720" y="0"/>
              <a:ext cx="11085898" cy="5620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rmAutofit lnSpcReduction="10000"/>
            </a:bodyPr>
            <a:lstStyle>
              <a:lvl1pPr algn="ctr">
                <a:defRPr sz="3200" b="1">
                  <a:solidFill>
                    <a:srgbClr val="2D2926"/>
                  </a:solidFill>
                </a:defRPr>
              </a:lvl1pPr>
            </a:lstStyle>
            <a:p>
              <a:r>
                <a:t>Principales causes de TNC majeurs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27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Espace réservé du numéro de diapositive 2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468" name="Espace réservé du contenu 2"/>
          <p:cNvSpPr txBox="1">
            <a:spLocks noGrp="1"/>
          </p:cNvSpPr>
          <p:nvPr>
            <p:ph type="body" idx="1"/>
          </p:nvPr>
        </p:nvSpPr>
        <p:spPr>
          <a:xfrm>
            <a:off x="498763" y="889924"/>
            <a:ext cx="9963209" cy="4982441"/>
          </a:xfrm>
          <a:prstGeom prst="rect">
            <a:avLst/>
          </a:prstGeom>
        </p:spPr>
        <p:txBody>
          <a:bodyPr/>
          <a:lstStyle/>
          <a:p>
            <a:pPr>
              <a:defRPr sz="2000" u="sng"/>
            </a:pPr>
            <a:endParaRPr/>
          </a:p>
          <a:p>
            <a:pPr marL="0" lvl="1" indent="457200">
              <a:buSzTx/>
              <a:buNone/>
              <a:defRPr sz="2000"/>
            </a:pPr>
            <a:endParaRPr/>
          </a:p>
          <a:p>
            <a:pPr>
              <a:defRPr u="sng"/>
            </a:pPr>
            <a:r>
              <a:t>Maladie à </a:t>
            </a:r>
            <a:r>
              <a:rPr b="1">
                <a:solidFill>
                  <a:srgbClr val="45978A"/>
                </a:solidFill>
              </a:rPr>
              <a:t>corps de Lewy</a:t>
            </a:r>
            <a:endParaRPr>
              <a:solidFill>
                <a:srgbClr val="45978A"/>
              </a:solidFill>
            </a:endParaRPr>
          </a:p>
          <a:p>
            <a:pPr marL="1143000" lvl="2" indent="-228600">
              <a:buFontTx/>
              <a:defRPr sz="2000">
                <a:solidFill>
                  <a:srgbClr val="45978A"/>
                </a:solidFill>
              </a:defRPr>
            </a:pPr>
            <a:r>
              <a:t>TNC avant ou concomitant </a:t>
            </a:r>
            <a:r>
              <a:rPr>
                <a:solidFill>
                  <a:srgbClr val="2D2926"/>
                </a:solidFill>
              </a:rPr>
              <a:t>au parkinsonisme;</a:t>
            </a:r>
          </a:p>
          <a:p>
            <a:pPr marL="1143000" lvl="2" indent="-228600">
              <a:buFontTx/>
              <a:defRPr sz="2000">
                <a:solidFill>
                  <a:srgbClr val="45978A"/>
                </a:solidFill>
              </a:defRPr>
            </a:pPr>
            <a:r>
              <a:t>Hallucinations</a:t>
            </a:r>
            <a:r>
              <a:rPr>
                <a:solidFill>
                  <a:srgbClr val="2D2926"/>
                </a:solidFill>
              </a:rPr>
              <a:t> visuelles (prévalence 80%);</a:t>
            </a:r>
          </a:p>
          <a:p>
            <a:pPr marL="1143000" lvl="2" indent="-228600">
              <a:buClr>
                <a:srgbClr val="FFBF3F"/>
              </a:buClr>
              <a:buFontTx/>
              <a:defRPr sz="2000"/>
            </a:pPr>
            <a:r>
              <a:t>Trouble de l’attention, de la fonction exécutive et atteinte visuospatiale;</a:t>
            </a:r>
          </a:p>
          <a:p>
            <a:pPr marL="1143000" lvl="2" indent="-228600">
              <a:buClr>
                <a:srgbClr val="FFBF3F"/>
              </a:buClr>
              <a:buFontTx/>
              <a:defRPr sz="2000"/>
            </a:pPr>
            <a:r>
              <a:t>Les troubles du sommeil paradoxal sont fortement associés.</a:t>
            </a:r>
          </a:p>
          <a:p>
            <a:pPr marL="0" lvl="1" indent="457200">
              <a:buSzTx/>
              <a:buNone/>
              <a:defRPr sz="2000" u="sng"/>
            </a:pPr>
            <a:endParaRPr/>
          </a:p>
          <a:p>
            <a:pPr marL="0" lvl="1" indent="457200">
              <a:buSzTx/>
              <a:buNone/>
              <a:defRPr sz="2000" u="sng"/>
            </a:pPr>
            <a:endParaRPr/>
          </a:p>
          <a:p>
            <a:pPr>
              <a:defRPr u="sng"/>
            </a:pPr>
            <a:r>
              <a:t>Dégénérescence </a:t>
            </a:r>
            <a:r>
              <a:rPr b="1">
                <a:solidFill>
                  <a:srgbClr val="7030A0"/>
                </a:solidFill>
              </a:rPr>
              <a:t>fronto-temporale</a:t>
            </a:r>
            <a:r>
              <a:rPr>
                <a:solidFill>
                  <a:srgbClr val="7030A0"/>
                </a:solidFill>
              </a:rPr>
              <a:t>:</a:t>
            </a:r>
          </a:p>
          <a:p>
            <a:pPr marL="1143000" lvl="2" indent="-228600">
              <a:lnSpc>
                <a:spcPct val="150000"/>
              </a:lnSpc>
              <a:buFontTx/>
              <a:defRPr sz="2000">
                <a:solidFill>
                  <a:srgbClr val="7030A0"/>
                </a:solidFill>
              </a:defRPr>
            </a:pPr>
            <a:r>
              <a:t>Troubles du comportement et de la personnalité</a:t>
            </a:r>
            <a:r>
              <a:rPr>
                <a:solidFill>
                  <a:srgbClr val="2D2926"/>
                </a:solidFill>
              </a:rPr>
              <a:t>:</a:t>
            </a:r>
          </a:p>
          <a:p>
            <a:pPr marL="1143000" lvl="2" indent="-228600">
              <a:buFontTx/>
              <a:defRPr sz="2000"/>
            </a:pPr>
            <a:r>
              <a:t>Diminution de l’introspection; du souci d’hygiène personnelle; </a:t>
            </a:r>
            <a:r>
              <a:rPr>
                <a:solidFill>
                  <a:srgbClr val="7030A0"/>
                </a:solidFill>
              </a:rPr>
              <a:t>désinhibition</a:t>
            </a:r>
          </a:p>
          <a:p>
            <a:pPr marL="1143000" lvl="2" indent="-228600">
              <a:buFontTx/>
              <a:defRPr sz="2000"/>
            </a:pPr>
            <a:r>
              <a:t>Déficits cognitifs surtout sur les plans de la fonction exécutive et du langage</a:t>
            </a:r>
          </a:p>
        </p:txBody>
      </p:sp>
      <p:grpSp>
        <p:nvGrpSpPr>
          <p:cNvPr id="471" name="Rectangle 3"/>
          <p:cNvGrpSpPr/>
          <p:nvPr/>
        </p:nvGrpSpPr>
        <p:grpSpPr>
          <a:xfrm>
            <a:off x="5409488" y="3136341"/>
            <a:ext cx="6682810" cy="438806"/>
            <a:chOff x="0" y="0"/>
            <a:chExt cx="6682809" cy="438804"/>
          </a:xfrm>
        </p:grpSpPr>
        <p:sp>
          <p:nvSpPr>
            <p:cNvPr id="469" name="Rectangle"/>
            <p:cNvSpPr/>
            <p:nvPr/>
          </p:nvSpPr>
          <p:spPr>
            <a:xfrm>
              <a:off x="0" y="15124"/>
              <a:ext cx="6682810" cy="408557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>
                <a:defRPr>
                  <a:solidFill>
                    <a:srgbClr val="2D2926"/>
                  </a:solidFill>
                </a:defRPr>
              </a:pPr>
              <a:endParaRPr/>
            </a:p>
          </p:txBody>
        </p:sp>
        <p:sp>
          <p:nvSpPr>
            <p:cNvPr id="470" name="Source: Démence parkinsonienne et à corps de Lewy, Céline Chayer, neurologue…"/>
            <p:cNvSpPr txBox="1"/>
            <p:nvPr/>
          </p:nvSpPr>
          <p:spPr>
            <a:xfrm>
              <a:off x="58419" y="0"/>
              <a:ext cx="6565971" cy="4388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r">
                <a:defRPr sz="1200" i="1">
                  <a:solidFill>
                    <a:srgbClr val="2D2926"/>
                  </a:solidFill>
                </a:defRPr>
              </a:pPr>
              <a:r>
                <a:t>	Source: Démence parkinsonienne et à corps de Lewy, Céline Chayer, neurologue</a:t>
              </a:r>
            </a:p>
            <a:p>
              <a:pPr algn="r">
                <a:defRPr sz="1200" i="1">
                  <a:solidFill>
                    <a:srgbClr val="2D2926"/>
                  </a:solidFill>
                </a:defRPr>
              </a:pPr>
              <a:r>
                <a:t>		HMR, 3</a:t>
              </a:r>
              <a:r>
                <a:rPr baseline="30000"/>
                <a:t>e</a:t>
              </a:r>
              <a:r>
                <a:t> congrès sur la MA et les maladies apparentées, novembre 2016.</a:t>
              </a:r>
            </a:p>
          </p:txBody>
        </p:sp>
      </p:grpSp>
      <p:grpSp>
        <p:nvGrpSpPr>
          <p:cNvPr id="474" name="Titre 1"/>
          <p:cNvGrpSpPr/>
          <p:nvPr/>
        </p:nvGrpSpPr>
        <p:grpSpPr>
          <a:xfrm>
            <a:off x="507331" y="312738"/>
            <a:ext cx="11177338" cy="562074"/>
            <a:chOff x="0" y="0"/>
            <a:chExt cx="11177337" cy="562073"/>
          </a:xfrm>
        </p:grpSpPr>
        <p:sp>
          <p:nvSpPr>
            <p:cNvPr id="472" name="Rectangle"/>
            <p:cNvSpPr/>
            <p:nvPr/>
          </p:nvSpPr>
          <p:spPr>
            <a:xfrm>
              <a:off x="0" y="0"/>
              <a:ext cx="11177338" cy="562074"/>
            </a:xfrm>
            <a:prstGeom prst="rect">
              <a:avLst/>
            </a:prstGeom>
            <a:gradFill flip="none" rotWithShape="1">
              <a:gsLst>
                <a:gs pos="0">
                  <a:srgbClr val="F7FAFD"/>
                </a:gs>
                <a:gs pos="74000">
                  <a:srgbClr val="B5D2EC"/>
                </a:gs>
                <a:gs pos="83000">
                  <a:srgbClr val="B5D2EC"/>
                </a:gs>
                <a:gs pos="100000">
                  <a:srgbClr val="CEE1F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72000"/>
                </a:lnSpc>
                <a:defRPr sz="3600"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473" name="Principales causes de TNC majeurs"/>
            <p:cNvSpPr txBox="1"/>
            <p:nvPr/>
          </p:nvSpPr>
          <p:spPr>
            <a:xfrm>
              <a:off x="45720" y="0"/>
              <a:ext cx="11085898" cy="5620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rmAutofit lnSpcReduction="10000"/>
            </a:bodyPr>
            <a:lstStyle>
              <a:lvl1pPr algn="ctr">
                <a:defRPr sz="3200" b="1">
                  <a:solidFill>
                    <a:srgbClr val="2D2926"/>
                  </a:solidFill>
                </a:defRPr>
              </a:lvl1pPr>
            </a:lstStyle>
            <a:p>
              <a:r>
                <a:t>Principales causes de TNC majeurs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569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Espace réservé du numéro de diapositive 2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479" name="Espace réservé du contenu 2"/>
          <p:cNvSpPr txBox="1">
            <a:spLocks noGrp="1"/>
          </p:cNvSpPr>
          <p:nvPr>
            <p:ph type="body" sz="quarter" idx="1"/>
          </p:nvPr>
        </p:nvSpPr>
        <p:spPr>
          <a:xfrm>
            <a:off x="1822212" y="5889654"/>
            <a:ext cx="7495655" cy="733337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0000"/>
              </a:lnSpc>
              <a:buSzTx/>
              <a:buNone/>
              <a:defRPr sz="1700" u="sng"/>
            </a:pPr>
            <a:r>
              <a:rPr>
                <a:solidFill>
                  <a:srgbClr val="003399"/>
                </a:solidFill>
                <a:uFill>
                  <a:solidFill>
                    <a:srgbClr val="003399"/>
                  </a:solidFill>
                </a:uFill>
                <a:hlinkClick r:id="rId2"/>
              </a:rPr>
              <a:t>https://www.frm.org/recherches-maladies-neurologiques/maladie-d-alzheimer/alzheimer-que-se-passe-t-il-dans-le-cerveau</a:t>
            </a:r>
            <a:r>
              <a:rPr u="none"/>
              <a:t> consulté le 2019/04/03</a:t>
            </a:r>
          </a:p>
        </p:txBody>
      </p:sp>
      <p:pic>
        <p:nvPicPr>
          <p:cNvPr id="480" name="Image 3" descr="Imag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16216" y="274638"/>
            <a:ext cx="7495656" cy="53609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3599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Espace réservé du numéro de diapositive 2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483" name="Titre 1"/>
          <p:cNvSpPr txBox="1">
            <a:spLocks noGrp="1"/>
          </p:cNvSpPr>
          <p:nvPr>
            <p:ph type="title"/>
          </p:nvPr>
        </p:nvSpPr>
        <p:spPr>
          <a:xfrm>
            <a:off x="802481" y="274639"/>
            <a:ext cx="10670118" cy="7064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84" name="Espace réservé du contenu 3" descr="Espace réservé du contenu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7591" y="353648"/>
            <a:ext cx="8371040" cy="5270868"/>
          </a:xfrm>
          <a:prstGeom prst="rect">
            <a:avLst/>
          </a:prstGeom>
          <a:ln w="12700">
            <a:miter lim="400000"/>
          </a:ln>
        </p:spPr>
      </p:pic>
      <p:sp>
        <p:nvSpPr>
          <p:cNvPr id="485" name="Rectangle 4"/>
          <p:cNvSpPr txBox="1"/>
          <p:nvPr/>
        </p:nvSpPr>
        <p:spPr>
          <a:xfrm>
            <a:off x="1996758" y="5624515"/>
            <a:ext cx="7592709" cy="57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914400" lvl="1" indent="-457200" algn="ctr">
              <a:buSzPct val="100000"/>
              <a:buAutoNum type="arabicPeriod"/>
              <a:defRPr i="1">
                <a:solidFill>
                  <a:srgbClr val="2D2926"/>
                </a:solidFill>
              </a:defRPr>
            </a:pPr>
            <a:endParaRPr/>
          </a:p>
          <a:p>
            <a:pPr lvl="1" algn="ctr">
              <a:defRPr sz="1400" i="1">
                <a:solidFill>
                  <a:srgbClr val="2D2926"/>
                </a:solidFill>
              </a:defRPr>
            </a:pPr>
            <a:r>
              <a:t>(source: Gauthier, S.; Panisset, M.;Poirier, J. (1996) In: Karine Thorn, IIe colloque CESCO,2013)</a:t>
            </a:r>
          </a:p>
        </p:txBody>
      </p:sp>
    </p:spTree>
    <p:extLst>
      <p:ext uri="{BB962C8B-B14F-4D97-AF65-F5344CB8AC3E}">
        <p14:creationId xmlns:p14="http://schemas.microsoft.com/office/powerpoint/2010/main" val="125459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defTabSz="749808">
              <a:defRPr sz="3198">
                <a:solidFill>
                  <a:srgbClr val="FFFFFF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pPr>
            <a:r>
              <a:t/>
            </a:r>
            <a:br/>
            <a:r>
              <a:t>Quand la maladie d’Alzheimer progresse  </a:t>
            </a:r>
            <a:br/>
            <a:endParaRPr/>
          </a:p>
        </p:txBody>
      </p:sp>
      <p:sp>
        <p:nvSpPr>
          <p:cNvPr id="497" name="Espace réservé du numéro de diapositive 7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grpSp>
        <p:nvGrpSpPr>
          <p:cNvPr id="516" name="Diagramme 5"/>
          <p:cNvGrpSpPr/>
          <p:nvPr/>
        </p:nvGrpSpPr>
        <p:grpSpPr>
          <a:xfrm>
            <a:off x="523240" y="1270851"/>
            <a:ext cx="11510010" cy="5442505"/>
            <a:chOff x="0" y="0"/>
            <a:chExt cx="11510008" cy="5442504"/>
          </a:xfrm>
        </p:grpSpPr>
        <p:grpSp>
          <p:nvGrpSpPr>
            <p:cNvPr id="500" name="Groupe"/>
            <p:cNvGrpSpPr/>
            <p:nvPr/>
          </p:nvGrpSpPr>
          <p:grpSpPr>
            <a:xfrm>
              <a:off x="-1" y="0"/>
              <a:ext cx="1359785" cy="1942549"/>
              <a:chOff x="0" y="0"/>
              <a:chExt cx="1359783" cy="1942548"/>
            </a:xfrm>
          </p:grpSpPr>
          <p:sp>
            <p:nvSpPr>
              <p:cNvPr id="498" name="Chevron"/>
              <p:cNvSpPr/>
              <p:nvPr/>
            </p:nvSpPr>
            <p:spPr>
              <a:xfrm rot="5400000">
                <a:off x="-291383" y="291382"/>
                <a:ext cx="1942549" cy="1359784"/>
              </a:xfrm>
              <a:prstGeom prst="chevron">
                <a:avLst>
                  <a:gd name="adj" fmla="val 50000"/>
                </a:avLst>
              </a:prstGeom>
              <a:solidFill>
                <a:srgbClr val="92D050">
                  <a:alpha val="90000"/>
                </a:srgbClr>
              </a:solidFill>
              <a:ln w="12700" cap="flat">
                <a:solidFill>
                  <a:srgbClr val="92D050">
                    <a:alpha val="90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ts val="700"/>
                  </a:spcBef>
                  <a:defRPr sz="1600"/>
                </a:pPr>
                <a:endParaRPr/>
              </a:p>
            </p:txBody>
          </p:sp>
          <p:sp>
            <p:nvSpPr>
              <p:cNvPr id="499" name="Stade…"/>
              <p:cNvSpPr txBox="1"/>
              <p:nvPr/>
            </p:nvSpPr>
            <p:spPr>
              <a:xfrm>
                <a:off x="0" y="504021"/>
                <a:ext cx="1359784" cy="9345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160" tIns="10160" rIns="10160" bIns="10160" numCol="1" anchor="ctr">
                <a:sp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ts val="600"/>
                  </a:spcBef>
                  <a:defRPr sz="1600"/>
                </a:pPr>
                <a:r>
                  <a:t>Stade </a:t>
                </a:r>
                <a:endParaRPr>
                  <a:solidFill>
                    <a:srgbClr val="FFFFFF"/>
                  </a:solidFill>
                </a:endParaRPr>
              </a:p>
              <a:p>
                <a:pPr algn="ctr" defTabSz="711200">
                  <a:lnSpc>
                    <a:spcPct val="90000"/>
                  </a:lnSpc>
                  <a:spcBef>
                    <a:spcPts val="800"/>
                  </a:spcBef>
                  <a:defRPr sz="2000" b="1">
                    <a:solidFill>
                      <a:srgbClr val="FF0000"/>
                    </a:solidFill>
                  </a:defRPr>
                </a:pPr>
                <a:r>
                  <a:t>LÉGER</a:t>
                </a:r>
                <a:endParaRPr>
                  <a:solidFill>
                    <a:srgbClr val="FFFFFF"/>
                  </a:solidFill>
                </a:endParaRPr>
              </a:p>
              <a:p>
                <a:pPr algn="ctr" defTabSz="711200">
                  <a:lnSpc>
                    <a:spcPct val="90000"/>
                  </a:lnSpc>
                  <a:spcBef>
                    <a:spcPts val="600"/>
                  </a:spcBef>
                  <a:defRPr sz="1600" b="1"/>
                </a:pPr>
                <a:r>
                  <a:t> </a:t>
                </a:r>
                <a:r>
                  <a:rPr b="0"/>
                  <a:t>2-5 ans</a:t>
                </a:r>
              </a:p>
            </p:txBody>
          </p:sp>
        </p:grpSp>
        <p:grpSp>
          <p:nvGrpSpPr>
            <p:cNvPr id="503" name="Groupe"/>
            <p:cNvGrpSpPr/>
            <p:nvPr/>
          </p:nvGrpSpPr>
          <p:grpSpPr>
            <a:xfrm>
              <a:off x="1359782" y="192354"/>
              <a:ext cx="10150227" cy="1263321"/>
              <a:chOff x="0" y="0"/>
              <a:chExt cx="10150226" cy="1263320"/>
            </a:xfrm>
          </p:grpSpPr>
          <p:sp>
            <p:nvSpPr>
              <p:cNvPr id="501" name="Forme"/>
              <p:cNvSpPr/>
              <p:nvPr/>
            </p:nvSpPr>
            <p:spPr>
              <a:xfrm rot="5400000">
                <a:off x="4443453" y="-4443454"/>
                <a:ext cx="1263321" cy="10150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201"/>
                      <a:pt x="21600" y="448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48"/>
                    </a:lnTo>
                    <a:cubicBezTo>
                      <a:pt x="0" y="201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>
                  <a:alpha val="90000"/>
                </a:srgbClr>
              </a:solidFill>
              <a:ln w="12700" cap="flat">
                <a:solidFill>
                  <a:srgbClr val="FFFFFF">
                    <a:alpha val="90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711200">
                  <a:lnSpc>
                    <a:spcPct val="90000"/>
                  </a:lnSpc>
                  <a:spcBef>
                    <a:spcPts val="300"/>
                  </a:spcBef>
                </a:pPr>
                <a:endParaRPr/>
              </a:p>
            </p:txBody>
          </p:sp>
          <p:sp>
            <p:nvSpPr>
              <p:cNvPr id="502" name="Vie autonome avec minimum d’aide…"/>
              <p:cNvSpPr txBox="1"/>
              <p:nvPr/>
            </p:nvSpPr>
            <p:spPr>
              <a:xfrm>
                <a:off x="103631" y="112432"/>
                <a:ext cx="9984926" cy="10384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160" tIns="10160" rIns="10160" bIns="10160" numCol="1" anchor="ctr">
                <a:spAutoFit/>
              </a:bodyPr>
              <a:lstStyle/>
              <a:p>
                <a:pPr marL="171450" lvl="1" indent="-171450" defTabSz="711200">
                  <a:lnSpc>
                    <a:spcPct val="90000"/>
                  </a:lnSpc>
                  <a:spcBef>
                    <a:spcPts val="200"/>
                  </a:spcBef>
                  <a:buSzPct val="100000"/>
                  <a:buChar char="•"/>
                  <a:defRPr sz="1600" b="1"/>
                </a:pPr>
                <a:r>
                  <a:t>Vie autonome avec minimum d’aide</a:t>
                </a:r>
              </a:p>
              <a:p>
                <a:pPr marL="171450" lvl="1" indent="-171450" defTabSz="711200">
                  <a:lnSpc>
                    <a:spcPct val="90000"/>
                  </a:lnSpc>
                  <a:spcBef>
                    <a:spcPts val="200"/>
                  </a:spcBef>
                  <a:buSzPct val="100000"/>
                  <a:buChar char="•"/>
                  <a:defRPr sz="1600"/>
                </a:pPr>
                <a:r>
                  <a:t>Perte de mémoire courte</a:t>
                </a:r>
              </a:p>
              <a:p>
                <a:pPr marL="171450" lvl="1" indent="-171450" defTabSz="711200">
                  <a:lnSpc>
                    <a:spcPct val="90000"/>
                  </a:lnSpc>
                  <a:spcBef>
                    <a:spcPts val="200"/>
                  </a:spcBef>
                  <a:buSzPct val="100000"/>
                  <a:buChar char="•"/>
                  <a:defRPr sz="1600"/>
                </a:pPr>
                <a:r>
                  <a:t>Difficulté de concentration et comprendre les instructions</a:t>
                </a:r>
              </a:p>
              <a:p>
                <a:pPr marL="171450" lvl="1" indent="-171450" defTabSz="711200">
                  <a:lnSpc>
                    <a:spcPct val="90000"/>
                  </a:lnSpc>
                  <a:spcBef>
                    <a:spcPts val="200"/>
                  </a:spcBef>
                  <a:buSzPct val="100000"/>
                  <a:buChar char="•"/>
                  <a:defRPr sz="1600"/>
                </a:pPr>
                <a:r>
                  <a:t>Saute d’humeur, apathie, retrait, anxiété</a:t>
                </a:r>
              </a:p>
            </p:txBody>
          </p:sp>
        </p:grpSp>
        <p:grpSp>
          <p:nvGrpSpPr>
            <p:cNvPr id="506" name="Groupe"/>
            <p:cNvGrpSpPr/>
            <p:nvPr/>
          </p:nvGrpSpPr>
          <p:grpSpPr>
            <a:xfrm>
              <a:off x="-1" y="1751794"/>
              <a:ext cx="1359785" cy="1942549"/>
              <a:chOff x="0" y="0"/>
              <a:chExt cx="1359783" cy="1942548"/>
            </a:xfrm>
          </p:grpSpPr>
          <p:sp>
            <p:nvSpPr>
              <p:cNvPr id="504" name="Chevron"/>
              <p:cNvSpPr/>
              <p:nvPr/>
            </p:nvSpPr>
            <p:spPr>
              <a:xfrm rot="5400000">
                <a:off x="-291383" y="291382"/>
                <a:ext cx="1942549" cy="1359784"/>
              </a:xfrm>
              <a:prstGeom prst="chevron">
                <a:avLst>
                  <a:gd name="adj" fmla="val 50000"/>
                </a:avLst>
              </a:prstGeom>
              <a:solidFill>
                <a:srgbClr val="548235">
                  <a:alpha val="70000"/>
                </a:srgbClr>
              </a:solidFill>
              <a:ln w="12700" cap="flat">
                <a:solidFill>
                  <a:srgbClr val="FFFFFF">
                    <a:alpha val="70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444500">
                  <a:lnSpc>
                    <a:spcPct val="90000"/>
                  </a:lnSpc>
                  <a:spcBef>
                    <a:spcPts val="700"/>
                  </a:spcBef>
                  <a:defRPr sz="1600"/>
                </a:pPr>
                <a:endParaRPr/>
              </a:p>
            </p:txBody>
          </p:sp>
          <p:sp>
            <p:nvSpPr>
              <p:cNvPr id="505" name="Stade…"/>
              <p:cNvSpPr txBox="1"/>
              <p:nvPr/>
            </p:nvSpPr>
            <p:spPr>
              <a:xfrm>
                <a:off x="0" y="384128"/>
                <a:ext cx="1359784" cy="11742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350" tIns="6350" rIns="6350" bIns="6350" numCol="1" anchor="ctr">
                <a:spAutoFit/>
              </a:bodyPr>
              <a:lstStyle/>
              <a:p>
                <a:pPr algn="ctr" defTabSz="444500">
                  <a:lnSpc>
                    <a:spcPct val="90000"/>
                  </a:lnSpc>
                  <a:spcBef>
                    <a:spcPts val="700"/>
                  </a:spcBef>
                  <a:defRPr sz="1000" b="1"/>
                </a:pPr>
                <a:endParaRPr/>
              </a:p>
              <a:p>
                <a:pPr algn="ctr" defTabSz="444500">
                  <a:lnSpc>
                    <a:spcPct val="90000"/>
                  </a:lnSpc>
                  <a:spcBef>
                    <a:spcPts val="600"/>
                  </a:spcBef>
                  <a:defRPr sz="1600"/>
                </a:pPr>
                <a:r>
                  <a:t>Stade</a:t>
                </a:r>
                <a:endParaRPr>
                  <a:solidFill>
                    <a:srgbClr val="FFFFFF"/>
                  </a:solidFill>
                </a:endParaRPr>
              </a:p>
              <a:p>
                <a:pPr algn="ctr" defTabSz="444500">
                  <a:lnSpc>
                    <a:spcPct val="90000"/>
                  </a:lnSpc>
                  <a:spcBef>
                    <a:spcPts val="800"/>
                  </a:spcBef>
                  <a:defRPr sz="2000">
                    <a:solidFill>
                      <a:srgbClr val="FF0000"/>
                    </a:solidFill>
                  </a:defRPr>
                </a:pPr>
                <a:r>
                  <a:t> </a:t>
                </a:r>
                <a:r>
                  <a:rPr b="1"/>
                  <a:t>MODÉRÉ</a:t>
                </a:r>
                <a:r>
                  <a:rPr sz="1600"/>
                  <a:t> </a:t>
                </a:r>
                <a:endParaRPr>
                  <a:solidFill>
                    <a:srgbClr val="FFFFFF"/>
                  </a:solidFill>
                </a:endParaRPr>
              </a:p>
              <a:p>
                <a:pPr algn="ctr" defTabSz="444500">
                  <a:lnSpc>
                    <a:spcPct val="90000"/>
                  </a:lnSpc>
                  <a:spcBef>
                    <a:spcPts val="600"/>
                  </a:spcBef>
                  <a:defRPr sz="1600"/>
                </a:pPr>
                <a:r>
                  <a:t>5-10 ans</a:t>
                </a:r>
              </a:p>
            </p:txBody>
          </p:sp>
        </p:grpSp>
        <p:grpSp>
          <p:nvGrpSpPr>
            <p:cNvPr id="509" name="Groupe"/>
            <p:cNvGrpSpPr/>
            <p:nvPr/>
          </p:nvGrpSpPr>
          <p:grpSpPr>
            <a:xfrm>
              <a:off x="1359782" y="1899829"/>
              <a:ext cx="10150227" cy="1262658"/>
              <a:chOff x="0" y="0"/>
              <a:chExt cx="10150226" cy="1262656"/>
            </a:xfrm>
          </p:grpSpPr>
          <p:sp>
            <p:nvSpPr>
              <p:cNvPr id="507" name="Forme"/>
              <p:cNvSpPr/>
              <p:nvPr/>
            </p:nvSpPr>
            <p:spPr>
              <a:xfrm rot="5400000">
                <a:off x="4443784" y="-4443785"/>
                <a:ext cx="1262657" cy="10150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201"/>
                      <a:pt x="21600" y="448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48"/>
                    </a:lnTo>
                    <a:cubicBezTo>
                      <a:pt x="0" y="201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>
                  <a:alpha val="90000"/>
                </a:srgbClr>
              </a:solidFill>
              <a:ln w="12700" cap="flat">
                <a:solidFill>
                  <a:srgbClr val="FFFFFF">
                    <a:alpha val="70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711200">
                  <a:lnSpc>
                    <a:spcPct val="90000"/>
                  </a:lnSpc>
                  <a:spcBef>
                    <a:spcPts val="300"/>
                  </a:spcBef>
                </a:pPr>
                <a:endParaRPr/>
              </a:p>
            </p:txBody>
          </p:sp>
          <p:sp>
            <p:nvSpPr>
              <p:cNvPr id="508" name="Problème de mémoire progresse, oubli son hx personnelle…"/>
              <p:cNvSpPr txBox="1"/>
              <p:nvPr/>
            </p:nvSpPr>
            <p:spPr>
              <a:xfrm>
                <a:off x="103632" y="112100"/>
                <a:ext cx="9984957" cy="10384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160" tIns="10160" rIns="10160" bIns="10160" numCol="1" anchor="ctr">
                <a:spAutoFit/>
              </a:bodyPr>
              <a:lstStyle/>
              <a:p>
                <a:pPr marL="171450" lvl="1" indent="-171450" defTabSz="711200">
                  <a:lnSpc>
                    <a:spcPct val="90000"/>
                  </a:lnSpc>
                  <a:spcBef>
                    <a:spcPts val="200"/>
                  </a:spcBef>
                  <a:buSzPct val="100000"/>
                  <a:buChar char="•"/>
                  <a:defRPr sz="1600"/>
                </a:pPr>
                <a:r>
                  <a:t>Problème de mémoire progresse, oubli son hx personnelle </a:t>
                </a:r>
              </a:p>
              <a:p>
                <a:pPr marL="171450" lvl="1" indent="-171450" defTabSz="711200">
                  <a:lnSpc>
                    <a:spcPct val="90000"/>
                  </a:lnSpc>
                  <a:spcBef>
                    <a:spcPts val="200"/>
                  </a:spcBef>
                  <a:buSzPct val="100000"/>
                  <a:buChar char="•"/>
                  <a:defRPr sz="1600"/>
                </a:pPr>
                <a:r>
                  <a:t>Incapacité à reconnaître son entourage, désorienté</a:t>
                </a:r>
              </a:p>
              <a:p>
                <a:pPr marL="171450" lvl="1" indent="-171450" defTabSz="711200">
                  <a:lnSpc>
                    <a:spcPct val="90000"/>
                  </a:lnSpc>
                  <a:spcBef>
                    <a:spcPts val="200"/>
                  </a:spcBef>
                  <a:buSzPct val="100000"/>
                  <a:buChar char="•"/>
                  <a:defRPr sz="1600"/>
                </a:pPr>
                <a:r>
                  <a:t>Nervosité, agressivité, perturbation du sommeil</a:t>
                </a:r>
              </a:p>
              <a:p>
                <a:pPr marL="171450" lvl="1" indent="-171450" defTabSz="711200">
                  <a:lnSpc>
                    <a:spcPct val="90000"/>
                  </a:lnSpc>
                  <a:spcBef>
                    <a:spcPts val="200"/>
                  </a:spcBef>
                  <a:buSzPct val="100000"/>
                  <a:buChar char="•"/>
                  <a:defRPr sz="1600" b="1"/>
                </a:pPr>
                <a:r>
                  <a:t>Assistance requise pour les AVD-AVQ</a:t>
                </a:r>
              </a:p>
            </p:txBody>
          </p:sp>
        </p:grpSp>
        <p:grpSp>
          <p:nvGrpSpPr>
            <p:cNvPr id="512" name="Groupe"/>
            <p:cNvGrpSpPr/>
            <p:nvPr/>
          </p:nvGrpSpPr>
          <p:grpSpPr>
            <a:xfrm>
              <a:off x="-1" y="3499956"/>
              <a:ext cx="1359785" cy="1942549"/>
              <a:chOff x="0" y="0"/>
              <a:chExt cx="1359783" cy="1942548"/>
            </a:xfrm>
          </p:grpSpPr>
          <p:sp>
            <p:nvSpPr>
              <p:cNvPr id="510" name="Chevron"/>
              <p:cNvSpPr/>
              <p:nvPr/>
            </p:nvSpPr>
            <p:spPr>
              <a:xfrm rot="5400000">
                <a:off x="-291383" y="291382"/>
                <a:ext cx="1942549" cy="1359784"/>
              </a:xfrm>
              <a:prstGeom prst="chevron">
                <a:avLst>
                  <a:gd name="adj" fmla="val 50000"/>
                </a:avLst>
              </a:prstGeom>
              <a:solidFill>
                <a:srgbClr val="607A83">
                  <a:alpha val="50000"/>
                </a:srgbClr>
              </a:solidFill>
              <a:ln w="12700" cap="flat">
                <a:solidFill>
                  <a:srgbClr val="FFFFFF">
                    <a:alpha val="50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ts val="700"/>
                  </a:spcBef>
                  <a:defRPr sz="1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11" name="Stade…"/>
              <p:cNvSpPr txBox="1"/>
              <p:nvPr/>
            </p:nvSpPr>
            <p:spPr>
              <a:xfrm>
                <a:off x="0" y="216299"/>
                <a:ext cx="1359784" cy="15099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160" tIns="10160" rIns="10160" bIns="10160" numCol="1" anchor="ctr">
                <a:sp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ts val="700"/>
                  </a:spcBef>
                  <a:defRPr sz="1600"/>
                </a:pPr>
                <a:endParaRPr/>
              </a:p>
              <a:p>
                <a:pPr algn="ctr" defTabSz="711200">
                  <a:lnSpc>
                    <a:spcPct val="90000"/>
                  </a:lnSpc>
                  <a:spcBef>
                    <a:spcPts val="600"/>
                  </a:spcBef>
                  <a:defRPr sz="1600"/>
                </a:pPr>
                <a:r>
                  <a:t>Stade </a:t>
                </a:r>
                <a:endParaRPr>
                  <a:solidFill>
                    <a:srgbClr val="FFFFFF"/>
                  </a:solidFill>
                </a:endParaRPr>
              </a:p>
              <a:p>
                <a:pPr algn="ctr" defTabSz="711200">
                  <a:lnSpc>
                    <a:spcPct val="90000"/>
                  </a:lnSpc>
                  <a:spcBef>
                    <a:spcPts val="800"/>
                  </a:spcBef>
                  <a:defRPr sz="2000" b="1">
                    <a:solidFill>
                      <a:srgbClr val="FF0000"/>
                    </a:solidFill>
                  </a:defRPr>
                </a:pPr>
                <a:r>
                  <a:t>SÉVÈRE</a:t>
                </a:r>
                <a:endParaRPr>
                  <a:solidFill>
                    <a:srgbClr val="FFFFFF"/>
                  </a:solidFill>
                </a:endParaRPr>
              </a:p>
              <a:p>
                <a:pPr algn="ctr" defTabSz="711200">
                  <a:lnSpc>
                    <a:spcPct val="90000"/>
                  </a:lnSpc>
                  <a:spcBef>
                    <a:spcPts val="600"/>
                  </a:spcBef>
                  <a:defRPr sz="1600"/>
                </a:pPr>
                <a:r>
                  <a:t> 1-3 ans</a:t>
                </a:r>
                <a:endParaRPr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15" name="Groupe"/>
            <p:cNvGrpSpPr/>
            <p:nvPr/>
          </p:nvGrpSpPr>
          <p:grpSpPr>
            <a:xfrm>
              <a:off x="1359782" y="3616654"/>
              <a:ext cx="10150227" cy="1577777"/>
              <a:chOff x="0" y="0"/>
              <a:chExt cx="10150226" cy="1577776"/>
            </a:xfrm>
          </p:grpSpPr>
          <p:sp>
            <p:nvSpPr>
              <p:cNvPr id="513" name="Forme"/>
              <p:cNvSpPr/>
              <p:nvPr/>
            </p:nvSpPr>
            <p:spPr>
              <a:xfrm rot="5400000">
                <a:off x="4443784" y="-4286225"/>
                <a:ext cx="1262657" cy="10150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201"/>
                      <a:pt x="21600" y="448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48"/>
                    </a:lnTo>
                    <a:cubicBezTo>
                      <a:pt x="0" y="201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>
                  <a:alpha val="90000"/>
                </a:srgbClr>
              </a:solidFill>
              <a:ln w="12700" cap="flat">
                <a:solidFill>
                  <a:srgbClr val="FFFFFF">
                    <a:alpha val="50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711200">
                  <a:lnSpc>
                    <a:spcPct val="90000"/>
                  </a:lnSpc>
                  <a:spcBef>
                    <a:spcPts val="300"/>
                  </a:spcBef>
                </a:pPr>
                <a:endParaRPr/>
              </a:p>
            </p:txBody>
          </p:sp>
          <p:sp>
            <p:nvSpPr>
              <p:cNvPr id="514" name="Perte de capacité à se souvenir…"/>
              <p:cNvSpPr txBox="1"/>
              <p:nvPr/>
            </p:nvSpPr>
            <p:spPr>
              <a:xfrm>
                <a:off x="103632" y="0"/>
                <a:ext cx="9984957" cy="15777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160" tIns="10160" rIns="10160" bIns="10160" numCol="1" anchor="ctr">
                <a:spAutoFit/>
              </a:bodyPr>
              <a:lstStyle/>
              <a:p>
                <a:pPr marL="171450" lvl="1" indent="-171450" defTabSz="711200">
                  <a:lnSpc>
                    <a:spcPct val="90000"/>
                  </a:lnSpc>
                  <a:spcBef>
                    <a:spcPts val="200"/>
                  </a:spcBef>
                  <a:buSzPct val="100000"/>
                  <a:buChar char="•"/>
                  <a:defRPr sz="1600"/>
                </a:pPr>
                <a:r>
                  <a:t>Perte de capacité à se souvenir</a:t>
                </a:r>
              </a:p>
              <a:p>
                <a:pPr marL="171450" lvl="1" indent="-171450" defTabSz="711200">
                  <a:lnSpc>
                    <a:spcPct val="90000"/>
                  </a:lnSpc>
                  <a:spcBef>
                    <a:spcPts val="200"/>
                  </a:spcBef>
                  <a:buSzPct val="100000"/>
                  <a:buChar char="•"/>
                  <a:defRPr sz="1600"/>
                </a:pPr>
                <a:r>
                  <a:t>Difficultés grave à s’exprimer</a:t>
                </a:r>
              </a:p>
              <a:p>
                <a:pPr marL="171450" lvl="1" indent="-171450" defTabSz="711200">
                  <a:lnSpc>
                    <a:spcPct val="90000"/>
                  </a:lnSpc>
                  <a:spcBef>
                    <a:spcPts val="200"/>
                  </a:spcBef>
                  <a:buSzPct val="100000"/>
                  <a:buChar char="•"/>
                  <a:defRPr sz="1600"/>
                </a:pPr>
                <a:r>
                  <a:t>Méthodes non-verbales pour communiquer</a:t>
                </a:r>
              </a:p>
              <a:p>
                <a:pPr marL="171450" lvl="1" indent="-171450" defTabSz="711200">
                  <a:lnSpc>
                    <a:spcPct val="90000"/>
                  </a:lnSpc>
                  <a:spcBef>
                    <a:spcPts val="200"/>
                  </a:spcBef>
                  <a:buSzPct val="100000"/>
                  <a:buChar char="•"/>
                  <a:defRPr sz="1600"/>
                </a:pPr>
                <a:r>
                  <a:t>Période de sommeil plus longues</a:t>
                </a:r>
              </a:p>
              <a:p>
                <a:pPr marL="171450" lvl="1" indent="-171450" defTabSz="711200">
                  <a:lnSpc>
                    <a:spcPct val="90000"/>
                  </a:lnSpc>
                  <a:spcBef>
                    <a:spcPts val="200"/>
                  </a:spcBef>
                  <a:buSzPct val="100000"/>
                  <a:buChar char="•"/>
                  <a:defRPr sz="1600"/>
                </a:pPr>
                <a:r>
                  <a:t>Incontinence</a:t>
                </a:r>
              </a:p>
              <a:p>
                <a:pPr marL="171450" lvl="1" indent="-171450" defTabSz="711200">
                  <a:lnSpc>
                    <a:spcPct val="90000"/>
                  </a:lnSpc>
                  <a:spcBef>
                    <a:spcPts val="200"/>
                  </a:spcBef>
                  <a:buSzPct val="100000"/>
                  <a:buChar char="•"/>
                  <a:defRPr sz="1600" b="1"/>
                </a:pPr>
                <a:r>
                  <a:t>Assistance presque complète</a:t>
                </a:r>
              </a:p>
            </p:txBody>
          </p:sp>
        </p:grpSp>
      </p:grpSp>
      <p:sp>
        <p:nvSpPr>
          <p:cNvPr id="517" name="TextBox 4"/>
          <p:cNvSpPr txBox="1"/>
          <p:nvPr/>
        </p:nvSpPr>
        <p:spPr>
          <a:xfrm>
            <a:off x="7809751" y="1644257"/>
            <a:ext cx="4160522" cy="926814"/>
          </a:xfrm>
          <a:prstGeom prst="rect">
            <a:avLst/>
          </a:prstGeom>
          <a:solidFill>
            <a:srgbClr val="DEEBF7"/>
          </a:solidFill>
          <a:ln>
            <a:solidFill>
              <a:srgbClr val="92D05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Rencontre avec </a:t>
            </a:r>
            <a:r>
              <a:rPr b="1"/>
              <a:t>la Société d’Alzheimer </a:t>
            </a:r>
          </a:p>
          <a:p>
            <a:pPr>
              <a:defRPr b="1"/>
            </a:pPr>
            <a:r>
              <a:t>Infos</a:t>
            </a:r>
            <a:r>
              <a:rPr b="0"/>
              <a:t> sur la maladie.</a:t>
            </a:r>
          </a:p>
          <a:p>
            <a:pPr>
              <a:defRPr b="1"/>
            </a:pPr>
            <a:r>
              <a:t>Planification future</a:t>
            </a:r>
          </a:p>
        </p:txBody>
      </p:sp>
      <p:sp>
        <p:nvSpPr>
          <p:cNvPr id="518" name="TextBox 5"/>
          <p:cNvSpPr txBox="1"/>
          <p:nvPr/>
        </p:nvSpPr>
        <p:spPr>
          <a:xfrm>
            <a:off x="7809751" y="2940547"/>
            <a:ext cx="4178091" cy="1511013"/>
          </a:xfrm>
          <a:prstGeom prst="rect">
            <a:avLst/>
          </a:prstGeom>
          <a:solidFill>
            <a:srgbClr val="E2F0D9"/>
          </a:solidFill>
          <a:ln>
            <a:solidFill>
              <a:schemeClr val="accent6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/>
            </a:pPr>
            <a:r>
              <a:t>Début de l’aide à domicile Encadrement</a:t>
            </a:r>
            <a:r>
              <a:rPr b="0"/>
              <a:t>, assistance avec consignes simples</a:t>
            </a:r>
          </a:p>
          <a:p>
            <a:pPr>
              <a:defRPr b="1"/>
            </a:pPr>
            <a:r>
              <a:t>Gestion des risques</a:t>
            </a:r>
          </a:p>
          <a:p>
            <a:r>
              <a:t>et gestion </a:t>
            </a:r>
            <a:r>
              <a:rPr b="1"/>
              <a:t>SCPD</a:t>
            </a:r>
            <a:r>
              <a:t>.</a:t>
            </a:r>
          </a:p>
          <a:p>
            <a:pPr>
              <a:defRPr b="1"/>
            </a:pPr>
            <a:r>
              <a:t>Soutien à l’aidant</a:t>
            </a:r>
          </a:p>
        </p:txBody>
      </p:sp>
      <p:sp>
        <p:nvSpPr>
          <p:cNvPr id="519" name="TextBox 6"/>
          <p:cNvSpPr txBox="1"/>
          <p:nvPr/>
        </p:nvSpPr>
        <p:spPr>
          <a:xfrm>
            <a:off x="7809751" y="4863565"/>
            <a:ext cx="4175023" cy="634713"/>
          </a:xfrm>
          <a:prstGeom prst="rect">
            <a:avLst/>
          </a:prstGeom>
          <a:solidFill>
            <a:srgbClr val="D0CECE"/>
          </a:solidFill>
          <a:ln>
            <a:solidFill>
              <a:srgbClr val="3B3838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Aide et supervision </a:t>
            </a:r>
            <a:r>
              <a:rPr b="1"/>
              <a:t>24/7</a:t>
            </a:r>
          </a:p>
          <a:p>
            <a:pPr>
              <a:defRPr b="1"/>
            </a:pPr>
            <a:r>
              <a:t>Gestion SCPD</a:t>
            </a:r>
          </a:p>
        </p:txBody>
      </p:sp>
      <p:grpSp>
        <p:nvGrpSpPr>
          <p:cNvPr id="522" name="Titre 1"/>
          <p:cNvGrpSpPr/>
          <p:nvPr/>
        </p:nvGrpSpPr>
        <p:grpSpPr>
          <a:xfrm>
            <a:off x="457199" y="274638"/>
            <a:ext cx="11177338" cy="562074"/>
            <a:chOff x="0" y="0"/>
            <a:chExt cx="11177337" cy="562073"/>
          </a:xfrm>
        </p:grpSpPr>
        <p:sp>
          <p:nvSpPr>
            <p:cNvPr id="520" name="Rectangle"/>
            <p:cNvSpPr/>
            <p:nvPr/>
          </p:nvSpPr>
          <p:spPr>
            <a:xfrm>
              <a:off x="0" y="0"/>
              <a:ext cx="11177338" cy="562074"/>
            </a:xfrm>
            <a:prstGeom prst="rect">
              <a:avLst/>
            </a:prstGeom>
            <a:gradFill flip="none" rotWithShape="1">
              <a:gsLst>
                <a:gs pos="0">
                  <a:srgbClr val="F7FAFD"/>
                </a:gs>
                <a:gs pos="74000">
                  <a:srgbClr val="B5D2EC"/>
                </a:gs>
                <a:gs pos="83000">
                  <a:srgbClr val="B5D2EC"/>
                </a:gs>
                <a:gs pos="100000">
                  <a:srgbClr val="CEE1F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81000"/>
                </a:lnSpc>
                <a:defRPr sz="3600"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521" name="Évolution de l’Alzheimer et TNC majeurs"/>
            <p:cNvSpPr txBox="1"/>
            <p:nvPr/>
          </p:nvSpPr>
          <p:spPr>
            <a:xfrm>
              <a:off x="45720" y="0"/>
              <a:ext cx="11085898" cy="5620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rmAutofit/>
            </a:bodyPr>
            <a:lstStyle>
              <a:lvl1pPr algn="ctr">
                <a:lnSpc>
                  <a:spcPct val="81000"/>
                </a:lnSpc>
                <a:defRPr sz="3500">
                  <a:latin typeface="Calibri Light"/>
                  <a:ea typeface="Calibri Light"/>
                  <a:cs typeface="Calibri Light"/>
                  <a:sym typeface="Calibri Light"/>
                </a:defRPr>
              </a:lvl1pPr>
            </a:lstStyle>
            <a:p>
              <a:r>
                <a:t>Évolution de l’Alzheimer et TNC majeurs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803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CA" dirty="0" smtClean="0"/>
              <a:t>Je n’ai </a:t>
            </a:r>
            <a:r>
              <a:rPr lang="fr-CA" smtClean="0"/>
              <a:t>aucun conflit </a:t>
            </a:r>
            <a:r>
              <a:rPr lang="fr-CA" dirty="0" smtClean="0"/>
              <a:t>d’intérêts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61933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525" name="Espace réservé du contenu 2"/>
          <p:cNvSpPr txBox="1"/>
          <p:nvPr/>
        </p:nvSpPr>
        <p:spPr>
          <a:xfrm>
            <a:off x="541428" y="932319"/>
            <a:ext cx="7280739" cy="5781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Char char=""/>
              <a:defRPr>
                <a:solidFill>
                  <a:srgbClr val="404040"/>
                </a:solidFill>
              </a:defRPr>
            </a:pPr>
            <a:r>
              <a:t>Âge avancé</a:t>
            </a:r>
          </a:p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Char char=""/>
              <a:defRPr>
                <a:solidFill>
                  <a:srgbClr val="404040"/>
                </a:solidFill>
              </a:defRPr>
            </a:pPr>
            <a:r>
              <a:t>Genre: femmes</a:t>
            </a:r>
          </a:p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Char char=""/>
              <a:defRPr>
                <a:solidFill>
                  <a:srgbClr val="E0281F"/>
                </a:solidFill>
              </a:defRPr>
            </a:pPr>
            <a:r>
              <a:t>Isolement social</a:t>
            </a:r>
          </a:p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Char char=""/>
              <a:defRPr>
                <a:solidFill>
                  <a:srgbClr val="FF0000"/>
                </a:solidFill>
              </a:defRPr>
            </a:pPr>
            <a:r>
              <a:t>Maladies cardiovasculaires</a:t>
            </a:r>
            <a:endParaRPr>
              <a:solidFill>
                <a:srgbClr val="404040"/>
              </a:solidFill>
            </a:endParaRPr>
          </a:p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Char char=""/>
              <a:defRPr>
                <a:solidFill>
                  <a:srgbClr val="FF0000"/>
                </a:solidFill>
              </a:defRPr>
            </a:pPr>
            <a:r>
              <a:t>Hypertension</a:t>
            </a:r>
            <a:endParaRPr>
              <a:solidFill>
                <a:srgbClr val="404040"/>
              </a:solidFill>
            </a:endParaRPr>
          </a:p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Char char=""/>
              <a:defRPr>
                <a:solidFill>
                  <a:srgbClr val="FF0000"/>
                </a:solidFill>
              </a:defRPr>
            </a:pPr>
            <a:r>
              <a:t>Tabagisme</a:t>
            </a:r>
            <a:endParaRPr>
              <a:solidFill>
                <a:srgbClr val="404040"/>
              </a:solidFill>
            </a:endParaRPr>
          </a:p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Char char=""/>
              <a:defRPr>
                <a:solidFill>
                  <a:srgbClr val="FF0000"/>
                </a:solidFill>
              </a:defRPr>
            </a:pPr>
            <a:r>
              <a:t>Diabète</a:t>
            </a:r>
            <a:endParaRPr>
              <a:solidFill>
                <a:srgbClr val="404040"/>
              </a:solidFill>
            </a:endParaRPr>
          </a:p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Char char=""/>
              <a:defRPr>
                <a:solidFill>
                  <a:srgbClr val="FF0000"/>
                </a:solidFill>
              </a:defRPr>
            </a:pPr>
            <a:r>
              <a:t>Obésité</a:t>
            </a:r>
            <a:endParaRPr>
              <a:solidFill>
                <a:srgbClr val="404040"/>
              </a:solidFill>
            </a:endParaRPr>
          </a:p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Char char=""/>
              <a:defRPr>
                <a:solidFill>
                  <a:srgbClr val="ED462F"/>
                </a:solidFill>
              </a:defRPr>
            </a:pPr>
            <a:r>
              <a:t>Pertes auditives </a:t>
            </a:r>
          </a:p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Char char=""/>
              <a:defRPr>
                <a:solidFill>
                  <a:srgbClr val="ED462F"/>
                </a:solidFill>
              </a:defRPr>
            </a:pPr>
            <a:r>
              <a:t>Dépressions non traitées</a:t>
            </a:r>
          </a:p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Char char=""/>
              <a:defRPr>
                <a:solidFill>
                  <a:srgbClr val="ED462F"/>
                </a:solidFill>
              </a:defRPr>
            </a:pPr>
            <a:r>
              <a:t>Traumatismes crâniens</a:t>
            </a:r>
          </a:p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Char char=""/>
              <a:defRPr>
                <a:solidFill>
                  <a:srgbClr val="ED462F"/>
                </a:solidFill>
              </a:defRPr>
            </a:pPr>
            <a:r>
              <a:t>Faible niveau d’instruction</a:t>
            </a:r>
          </a:p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Char char=""/>
            </a:pPr>
            <a:r>
              <a:t>Pollution atmosphérique</a:t>
            </a:r>
          </a:p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Char char=""/>
            </a:pPr>
            <a:r>
              <a:t>Facteurs génétiques</a:t>
            </a:r>
          </a:p>
        </p:txBody>
      </p:sp>
      <p:pic>
        <p:nvPicPr>
          <p:cNvPr id="52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09492" y="2783545"/>
            <a:ext cx="2071289" cy="1290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88206" y="3372134"/>
            <a:ext cx="1996170" cy="1328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23314" y="1680631"/>
            <a:ext cx="2095029" cy="1122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Picture 11" descr="Picture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561377" y="4591301"/>
            <a:ext cx="1301400" cy="1318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Picture 5" descr="Picture 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587323" y="3103709"/>
            <a:ext cx="1948110" cy="1378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Picture 4" descr="Picture 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096414" y="3405085"/>
            <a:ext cx="1116797" cy="120469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2" name="Image 12" descr="Image 12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905129" y="4843600"/>
            <a:ext cx="1068125" cy="1094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3" name="Image 13" descr="Image 13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503410" y="1126703"/>
            <a:ext cx="1585929" cy="1585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34" name="Image 16" descr="Image 16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070510" y="5580124"/>
            <a:ext cx="1432901" cy="10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Image 19" descr="Image 19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921447" y="4747898"/>
            <a:ext cx="1587966" cy="1005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Image 21" descr="Image 21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122552" y="1346830"/>
            <a:ext cx="1238827" cy="1145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Image 23" descr="Image 23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374972" y="5558325"/>
            <a:ext cx="1024643" cy="10246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0" name="Titre 1"/>
          <p:cNvGrpSpPr/>
          <p:nvPr/>
        </p:nvGrpSpPr>
        <p:grpSpPr>
          <a:xfrm>
            <a:off x="457199" y="274638"/>
            <a:ext cx="11177338" cy="562074"/>
            <a:chOff x="0" y="0"/>
            <a:chExt cx="11177337" cy="562073"/>
          </a:xfrm>
        </p:grpSpPr>
        <p:sp>
          <p:nvSpPr>
            <p:cNvPr id="538" name="Rectangle"/>
            <p:cNvSpPr/>
            <p:nvPr/>
          </p:nvSpPr>
          <p:spPr>
            <a:xfrm>
              <a:off x="0" y="0"/>
              <a:ext cx="11177338" cy="562074"/>
            </a:xfrm>
            <a:prstGeom prst="rect">
              <a:avLst/>
            </a:prstGeom>
            <a:gradFill flip="none" rotWithShape="1">
              <a:gsLst>
                <a:gs pos="0">
                  <a:srgbClr val="F7FAFD"/>
                </a:gs>
                <a:gs pos="74000">
                  <a:srgbClr val="B5D2EC"/>
                </a:gs>
                <a:gs pos="83000">
                  <a:srgbClr val="B5D2EC"/>
                </a:gs>
                <a:gs pos="100000">
                  <a:srgbClr val="CEE1F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72000"/>
                </a:lnSpc>
                <a:defRPr sz="3600"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539" name="Facteurs de risques de TNC"/>
            <p:cNvSpPr txBox="1"/>
            <p:nvPr/>
          </p:nvSpPr>
          <p:spPr>
            <a:xfrm>
              <a:off x="45720" y="0"/>
              <a:ext cx="11085898" cy="5620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rmAutofit/>
            </a:bodyPr>
            <a:lstStyle>
              <a:lvl1pPr algn="ctr" defTabSz="886968">
                <a:lnSpc>
                  <a:spcPct val="72000"/>
                </a:lnSpc>
                <a:defRPr sz="3783">
                  <a:latin typeface="Calibri Light"/>
                  <a:ea typeface="Calibri Light"/>
                  <a:cs typeface="Calibri Light"/>
                  <a:sym typeface="Calibri Light"/>
                </a:defRPr>
              </a:lvl1pPr>
            </a:lstStyle>
            <a:p>
              <a:r>
                <a:t>Facteurs de risques de TNC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446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7592" y="353648"/>
            <a:ext cx="8371039" cy="52708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51039" y="5624516"/>
            <a:ext cx="76841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 algn="ctr">
              <a:buFont typeface="+mj-lt"/>
              <a:buAutoNum type="arabicPeriod"/>
            </a:pPr>
            <a:endParaRPr lang="fr-CA" i="1" dirty="0"/>
          </a:p>
          <a:p>
            <a:pPr lvl="1" algn="ctr"/>
            <a:r>
              <a:rPr lang="fr-CA" sz="1400" i="1" dirty="0"/>
              <a:t>(source: </a:t>
            </a:r>
            <a:r>
              <a:rPr lang="fr-CA" sz="1400" i="1" dirty="0" smtClean="0"/>
              <a:t>Gauthier, S.; </a:t>
            </a:r>
            <a:r>
              <a:rPr lang="fr-CA" sz="1400" i="1" dirty="0" err="1" smtClean="0"/>
              <a:t>Panisset</a:t>
            </a:r>
            <a:r>
              <a:rPr lang="fr-CA" sz="1400" i="1" dirty="0" smtClean="0"/>
              <a:t>, </a:t>
            </a:r>
            <a:r>
              <a:rPr lang="fr-CA" sz="1400" i="1" dirty="0" err="1" smtClean="0"/>
              <a:t>M.;Poirier</a:t>
            </a:r>
            <a:r>
              <a:rPr lang="fr-CA" sz="1400" i="1" dirty="0" smtClean="0"/>
              <a:t>, J. (1996) In: </a:t>
            </a:r>
            <a:r>
              <a:rPr lang="fr-CA" sz="1400" i="1" dirty="0"/>
              <a:t>Karine </a:t>
            </a:r>
            <a:r>
              <a:rPr lang="fr-CA" sz="1400" i="1" dirty="0" err="1"/>
              <a:t>Thorn</a:t>
            </a:r>
            <a:r>
              <a:rPr lang="fr-CA" sz="1400" i="1" dirty="0"/>
              <a:t>, IIe colloque CESCO,2013</a:t>
            </a:r>
            <a:r>
              <a:rPr lang="fr-CA" sz="1400" i="1" dirty="0" smtClean="0"/>
              <a:t>)</a:t>
            </a:r>
            <a:endParaRPr lang="fr-CA" sz="1400" i="1" dirty="0"/>
          </a:p>
        </p:txBody>
      </p:sp>
    </p:spTree>
    <p:extLst>
      <p:ext uri="{BB962C8B-B14F-4D97-AF65-F5344CB8AC3E}">
        <p14:creationId xmlns:p14="http://schemas.microsoft.com/office/powerpoint/2010/main" val="292296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dbIx8OfjSE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54648" y="858690"/>
            <a:ext cx="8617963" cy="4847604"/>
          </a:xfrm>
          <a:prstGeom prst="rect">
            <a:avLst/>
          </a:prstGeom>
        </p:spPr>
      </p:pic>
      <p:sp>
        <p:nvSpPr>
          <p:cNvPr id="5" name="Titre 4"/>
          <p:cNvSpPr txBox="1">
            <a:spLocks noGrp="1"/>
          </p:cNvSpPr>
          <p:nvPr>
            <p:ph type="title"/>
          </p:nvPr>
        </p:nvSpPr>
        <p:spPr>
          <a:xfrm>
            <a:off x="802482" y="397025"/>
            <a:ext cx="10670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 smtClean="0"/>
              <a:t>Association France Alzheimer </a:t>
            </a:r>
            <a:r>
              <a:rPr lang="fr-CA" sz="2400" dirty="0" smtClean="0">
                <a:hlinkClick r:id="rId4"/>
              </a:rPr>
              <a:t>www.youtube.com/watch?v=BdbIx8OfjSE</a:t>
            </a:r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171664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595563" y="3301049"/>
            <a:ext cx="7269162" cy="14700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r-CA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IMPLICATION DES travailleurs sociaux </a:t>
            </a:r>
            <a:r>
              <a:rPr lang="fr-CA" dirty="0">
                <a:ea typeface="Calibri" panose="020F0502020204030204" pitchFamily="34" charset="0"/>
                <a:cs typeface="Times New Roman" panose="02020603050405020304" pitchFamily="18" charset="0"/>
              </a:rPr>
              <a:t>pour LES TNC en </a:t>
            </a:r>
            <a:r>
              <a:rPr lang="fr-CA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gmf</a:t>
            </a:r>
            <a:r>
              <a:rPr lang="fr-CA" b="0" dirty="0"/>
              <a:t/>
            </a:r>
            <a:br>
              <a:rPr lang="fr-CA" b="0" dirty="0"/>
            </a:br>
            <a:endParaRPr lang="fr-CA" b="0" dirty="0"/>
          </a:p>
        </p:txBody>
      </p:sp>
    </p:spTree>
    <p:extLst>
      <p:ext uri="{BB962C8B-B14F-4D97-AF65-F5344CB8AC3E}">
        <p14:creationId xmlns:p14="http://schemas.microsoft.com/office/powerpoint/2010/main" val="307185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A" sz="3200" dirty="0"/>
              <a:t>Les TNC en </a:t>
            </a:r>
            <a:r>
              <a:rPr lang="fr-CA" sz="3200" dirty="0" smtClean="0"/>
              <a:t>GMF</a:t>
            </a:r>
            <a:endParaRPr lang="fr-CA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02482" y="1125538"/>
            <a:ext cx="10670116" cy="4796698"/>
          </a:xfrm>
        </p:spPr>
        <p:txBody>
          <a:bodyPr numCol="1">
            <a:normAutofit fontScale="85000" lnSpcReduction="20000"/>
          </a:bodyPr>
          <a:lstStyle/>
          <a:p>
            <a:r>
              <a:rPr lang="fr-CA" sz="3800" dirty="0"/>
              <a:t>Repérage</a:t>
            </a:r>
          </a:p>
          <a:p>
            <a:pPr lvl="1"/>
            <a:r>
              <a:rPr lang="fr-CA" sz="2700" b="1" dirty="0"/>
              <a:t>TOUS</a:t>
            </a:r>
          </a:p>
          <a:p>
            <a:pPr marL="457200" lvl="1" indent="0">
              <a:buNone/>
            </a:pPr>
            <a:endParaRPr lang="fr-CA" sz="2700" dirty="0"/>
          </a:p>
          <a:p>
            <a:r>
              <a:rPr lang="fr-CA" sz="3800" dirty="0" smtClean="0"/>
              <a:t>Évaluation</a:t>
            </a:r>
            <a:endParaRPr lang="fr-CA" sz="3800" dirty="0"/>
          </a:p>
          <a:p>
            <a:pPr lvl="1"/>
            <a:r>
              <a:rPr lang="fr-CA" sz="2700" dirty="0" smtClean="0"/>
              <a:t>Infirmière</a:t>
            </a:r>
          </a:p>
          <a:p>
            <a:pPr lvl="1"/>
            <a:r>
              <a:rPr lang="fr-CA" sz="2700" dirty="0" smtClean="0"/>
              <a:t>Médecins</a:t>
            </a:r>
          </a:p>
          <a:p>
            <a:pPr lvl="1"/>
            <a:endParaRPr lang="fr-CA" sz="2700" dirty="0"/>
          </a:p>
          <a:p>
            <a:r>
              <a:rPr lang="fr-CA" sz="3800" dirty="0" smtClean="0"/>
              <a:t>Diagnostic</a:t>
            </a:r>
            <a:endParaRPr lang="fr-CA" sz="3800" dirty="0"/>
          </a:p>
          <a:p>
            <a:pPr lvl="1"/>
            <a:r>
              <a:rPr lang="fr-CA" sz="2700" dirty="0" smtClean="0"/>
              <a:t>Médecin</a:t>
            </a:r>
          </a:p>
          <a:p>
            <a:pPr lvl="1"/>
            <a:r>
              <a:rPr lang="fr-CA" sz="2700" dirty="0"/>
              <a:t>Annonce le </a:t>
            </a:r>
            <a:r>
              <a:rPr lang="fr-CA" sz="2700" dirty="0" err="1"/>
              <a:t>Dx</a:t>
            </a:r>
            <a:r>
              <a:rPr lang="fr-CA" sz="2700" dirty="0"/>
              <a:t> avec </a:t>
            </a:r>
            <a:r>
              <a:rPr lang="fr-CA" sz="2700" dirty="0" smtClean="0"/>
              <a:t>l’infirmière/TS</a:t>
            </a:r>
            <a:endParaRPr lang="fr-CA" sz="2700" dirty="0"/>
          </a:p>
          <a:p>
            <a:pPr marL="457200" lvl="1" indent="0">
              <a:buNone/>
            </a:pPr>
            <a:endParaRPr lang="fr-CA" sz="2700" dirty="0" smtClean="0"/>
          </a:p>
          <a:p>
            <a:pPr marL="457200" lvl="1" indent="0">
              <a:buNone/>
            </a:pPr>
            <a:endParaRPr lang="fr-CA" sz="2700" dirty="0"/>
          </a:p>
          <a:p>
            <a:r>
              <a:rPr lang="fr-CA" sz="3800" dirty="0" smtClean="0"/>
              <a:t>Suivi et référence </a:t>
            </a:r>
            <a:endParaRPr lang="fr-CA" sz="3800" dirty="0"/>
          </a:p>
          <a:p>
            <a:pPr lvl="1"/>
            <a:r>
              <a:rPr lang="fr-CA" sz="2700" dirty="0" smtClean="0"/>
              <a:t>Infirmière, </a:t>
            </a:r>
            <a:r>
              <a:rPr lang="fr-CA" sz="2700" b="1" dirty="0" smtClean="0"/>
              <a:t>TS</a:t>
            </a:r>
            <a:r>
              <a:rPr lang="fr-CA" sz="2700" dirty="0" smtClean="0"/>
              <a:t> et </a:t>
            </a:r>
            <a:r>
              <a:rPr lang="fr-CA" sz="2700" dirty="0"/>
              <a:t>médecin</a:t>
            </a:r>
          </a:p>
          <a:p>
            <a:pPr lvl="1"/>
            <a:r>
              <a:rPr lang="fr-CA" sz="2700" dirty="0" smtClean="0"/>
              <a:t>Téléphonique </a:t>
            </a:r>
            <a:r>
              <a:rPr lang="fr-CA" sz="2700" dirty="0"/>
              <a:t>et </a:t>
            </a:r>
            <a:r>
              <a:rPr lang="fr-CA" sz="2700" dirty="0" smtClean="0"/>
              <a:t>en clinique</a:t>
            </a:r>
          </a:p>
          <a:p>
            <a:pPr lvl="1"/>
            <a:endParaRPr lang="fr-CA" sz="2800" dirty="0"/>
          </a:p>
          <a:p>
            <a:pPr lvl="1"/>
            <a:endParaRPr lang="fr-CA" sz="2800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6224421" y="1734797"/>
            <a:ext cx="4090353" cy="3046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99CC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CA" sz="2400" dirty="0" smtClean="0"/>
              <a:t>Interdisciplinarité</a:t>
            </a:r>
            <a:endParaRPr lang="fr-CA" sz="24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CA" sz="2400" dirty="0"/>
              <a:t>Échange d’informations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CA" sz="2400" dirty="0"/>
              <a:t>Approche centrée sur le patient et ses </a:t>
            </a:r>
            <a:r>
              <a:rPr lang="fr-CA" sz="2400" dirty="0" smtClean="0"/>
              <a:t>proches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CA" sz="2400" dirty="0" smtClean="0"/>
              <a:t>Partenariat avec le PA et les organismes communautaires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CA" sz="2400" dirty="0" smtClean="0"/>
              <a:t>Être disponible</a:t>
            </a:r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302087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0" y="31058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A" dirty="0">
                <a:solidFill>
                  <a:srgbClr val="242852"/>
                </a:solidFill>
              </a:rPr>
              <a:t/>
            </a:r>
            <a:br>
              <a:rPr lang="fr-CA" dirty="0">
                <a:solidFill>
                  <a:srgbClr val="242852"/>
                </a:solidFill>
              </a:rPr>
            </a:br>
            <a:endParaRPr lang="fr-CA" dirty="0"/>
          </a:p>
        </p:txBody>
      </p:sp>
      <p:sp>
        <p:nvSpPr>
          <p:cNvPr id="10" name="Rectangle 9"/>
          <p:cNvSpPr/>
          <p:nvPr/>
        </p:nvSpPr>
        <p:spPr>
          <a:xfrm>
            <a:off x="2229057" y="1256559"/>
            <a:ext cx="741337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Médications </a:t>
            </a:r>
            <a:r>
              <a:rPr lang="fr-CA" dirty="0" smtClean="0"/>
              <a:t>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>
                <a:solidFill>
                  <a:srgbClr val="FF0000"/>
                </a:solidFill>
              </a:rPr>
              <a:t>Conditions physique et </a:t>
            </a:r>
            <a:r>
              <a:rPr lang="fr-CA" b="1" dirty="0" smtClean="0">
                <a:solidFill>
                  <a:srgbClr val="FF0000"/>
                </a:solidFill>
              </a:rPr>
              <a:t>mentale </a:t>
            </a:r>
            <a:r>
              <a:rPr lang="fr-CA" b="1" dirty="0">
                <a:solidFill>
                  <a:srgbClr val="FF0000"/>
                </a:solidFill>
              </a:rPr>
              <a:t>❶</a:t>
            </a:r>
            <a:r>
              <a:rPr lang="fr-CA" b="1" dirty="0" smtClean="0">
                <a:solidFill>
                  <a:srgbClr val="FF0000"/>
                </a:solidFill>
              </a:rPr>
              <a:t> </a:t>
            </a:r>
            <a:r>
              <a:rPr lang="fr-CA" dirty="0" smtClean="0"/>
              <a:t>**MMSE – </a:t>
            </a:r>
            <a:r>
              <a:rPr lang="fr-CA" dirty="0" err="1" smtClean="0"/>
              <a:t>MoCA</a:t>
            </a:r>
            <a:r>
              <a:rPr lang="fr-CA" dirty="0" smtClean="0"/>
              <a:t>**</a:t>
            </a: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 smtClean="0">
                <a:solidFill>
                  <a:srgbClr val="FF0000"/>
                </a:solidFill>
              </a:rPr>
              <a:t>Aspects </a:t>
            </a:r>
            <a:r>
              <a:rPr lang="fr-CA" b="1" dirty="0">
                <a:solidFill>
                  <a:srgbClr val="FF0000"/>
                </a:solidFill>
              </a:rPr>
              <a:t>légaux ❶❸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 smtClean="0">
                <a:solidFill>
                  <a:srgbClr val="FF0000"/>
                </a:solidFill>
              </a:rPr>
              <a:t>Sécurité </a:t>
            </a:r>
            <a:r>
              <a:rPr lang="fr-CA" b="1" dirty="0">
                <a:solidFill>
                  <a:srgbClr val="FF0000"/>
                </a:solidFill>
              </a:rPr>
              <a:t>❶❹</a:t>
            </a:r>
          </a:p>
          <a:p>
            <a:endParaRPr lang="fr-C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>
                <a:solidFill>
                  <a:srgbClr val="FF0000"/>
                </a:solidFill>
              </a:rPr>
              <a:t>Préservation de la qualité de vie pour le maintien à domicile le plus longtemps </a:t>
            </a:r>
            <a:r>
              <a:rPr lang="fr-CA" b="1" dirty="0" smtClean="0">
                <a:solidFill>
                  <a:srgbClr val="FF0000"/>
                </a:solidFill>
              </a:rPr>
              <a:t>possible </a:t>
            </a:r>
            <a:r>
              <a:rPr lang="fr-CA" b="1" dirty="0">
                <a:solidFill>
                  <a:srgbClr val="FF0000"/>
                </a:solidFill>
              </a:rPr>
              <a:t>❶❸❹</a:t>
            </a:r>
            <a:endParaRPr lang="fr-CA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Prévention et interventions sur les symptômes comportementaux et psychologiques de la démence [SCPD</a:t>
            </a:r>
            <a:r>
              <a:rPr lang="fr-CA" dirty="0" smtClean="0"/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>
                <a:solidFill>
                  <a:srgbClr val="FF0000"/>
                </a:solidFill>
              </a:rPr>
              <a:t>Proche aidant </a:t>
            </a:r>
            <a:r>
              <a:rPr lang="fr-CA" b="1" dirty="0" smtClean="0">
                <a:solidFill>
                  <a:srgbClr val="FF0000"/>
                </a:solidFill>
              </a:rPr>
              <a:t>❶</a:t>
            </a:r>
            <a:endParaRPr lang="fr-CA" b="1" dirty="0">
              <a:solidFill>
                <a:srgbClr val="FF0000"/>
              </a:solidFill>
            </a:endParaRPr>
          </a:p>
          <a:p>
            <a:endParaRPr lang="fr-CA" dirty="0"/>
          </a:p>
          <a:p>
            <a:r>
              <a:rPr lang="fr-CA" dirty="0" smtClean="0"/>
              <a:t> </a:t>
            </a:r>
            <a:endParaRPr lang="fr-CA" dirty="0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8893834" y="1351510"/>
            <a:ext cx="3105508" cy="14092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Clr>
                <a:schemeClr val="accent3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SzPct val="5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ts val="0"/>
              </a:spcBef>
              <a:buClr>
                <a:schemeClr val="accent3"/>
              </a:buClr>
              <a:buSzPct val="5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CA" sz="1600" dirty="0" smtClean="0"/>
              <a:t>Qui peut aider?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A" sz="1600" dirty="0" smtClean="0"/>
              <a:t>❶ = Travailleur social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A" sz="1600" dirty="0" smtClean="0"/>
              <a:t>❷ = Pharmacien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A" sz="1600" dirty="0" smtClean="0"/>
              <a:t>❸ = Organismes communautaires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A" sz="1600" dirty="0" smtClean="0"/>
              <a:t>❹ = Équipe du soutien à domicile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CA" dirty="0"/>
          </a:p>
        </p:txBody>
      </p:sp>
      <p:sp>
        <p:nvSpPr>
          <p:cNvPr id="13" name="ZoneTexte 12"/>
          <p:cNvSpPr txBox="1"/>
          <p:nvPr/>
        </p:nvSpPr>
        <p:spPr>
          <a:xfrm>
            <a:off x="589502" y="6152824"/>
            <a:ext cx="6013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i="1" dirty="0"/>
              <a:t>Source: PROCESSUS CLINIQUE INTERDISCIPLINAIRE – SERVICES DE PROXIMITÉ </a:t>
            </a:r>
          </a:p>
          <a:p>
            <a:r>
              <a:rPr lang="fr-CA" sz="1400" i="1" dirty="0"/>
              <a:t>EN GMF TROUBLES NEUROCOGNITIFS (TNC) – 2019-03-21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40" y="1328888"/>
            <a:ext cx="1458746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6607833" y="5012057"/>
            <a:ext cx="539150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b="1" dirty="0"/>
              <a:t>*** Le </a:t>
            </a:r>
            <a:r>
              <a:rPr lang="fr-CA" b="1" dirty="0" smtClean="0"/>
              <a:t>suivi cognitif standard </a:t>
            </a:r>
            <a:r>
              <a:rPr lang="fr-CA" b="1" dirty="0"/>
              <a:t>est un outil </a:t>
            </a:r>
            <a:r>
              <a:rPr lang="fr-CA" b="1" dirty="0" smtClean="0"/>
              <a:t>d’aide</a:t>
            </a:r>
            <a:r>
              <a:rPr lang="fr-CA" b="1" dirty="0"/>
              <a:t> ***</a:t>
            </a:r>
            <a:r>
              <a:rPr lang="fr-CA" b="1" dirty="0" smtClean="0"/>
              <a:t> </a:t>
            </a:r>
          </a:p>
          <a:p>
            <a:pPr algn="ctr"/>
            <a:r>
              <a:rPr lang="fr-CA" b="1" dirty="0" smtClean="0"/>
              <a:t> </a:t>
            </a:r>
            <a:r>
              <a:rPr lang="fr-CA" b="1" dirty="0"/>
              <a:t>*** </a:t>
            </a:r>
            <a:r>
              <a:rPr lang="fr-CA" b="1" dirty="0" smtClean="0"/>
              <a:t>le </a:t>
            </a:r>
            <a:r>
              <a:rPr lang="fr-CA" b="1" dirty="0"/>
              <a:t>jugement clinique du </a:t>
            </a:r>
            <a:r>
              <a:rPr lang="fr-CA" b="1" dirty="0" smtClean="0"/>
              <a:t>professionnel prime</a:t>
            </a:r>
            <a:r>
              <a:rPr lang="fr-CA" b="1" dirty="0"/>
              <a:t> ***</a:t>
            </a:r>
            <a:endParaRPr lang="fr-CA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802482" y="349401"/>
            <a:ext cx="10670116" cy="706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dirty="0" smtClean="0">
                <a:solidFill>
                  <a:schemeClr val="accent4">
                    <a:lumMod val="75000"/>
                  </a:schemeClr>
                </a:solidFill>
              </a:rPr>
              <a:t>SUIVI COGNITIF STANDARD </a:t>
            </a:r>
            <a:r>
              <a:rPr lang="fr-CA" sz="1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 UTILISER À TOUTES LES ÉTAPES DU SUIVI DE L’USAGER ET PROCHE AIDANT </a:t>
            </a:r>
          </a:p>
        </p:txBody>
      </p:sp>
    </p:spTree>
    <p:extLst>
      <p:ext uri="{BB962C8B-B14F-4D97-AF65-F5344CB8AC3E}">
        <p14:creationId xmlns:p14="http://schemas.microsoft.com/office/powerpoint/2010/main" val="3847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89502" y="1518249"/>
            <a:ext cx="10670116" cy="45357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400" b="1" dirty="0"/>
              <a:t>Conditions physique et mentale </a:t>
            </a:r>
            <a:endParaRPr lang="fr-CA" sz="2400" b="1" dirty="0" smtClean="0"/>
          </a:p>
          <a:p>
            <a:pPr marL="0" indent="0">
              <a:buNone/>
            </a:pPr>
            <a:endParaRPr lang="fr-CA" sz="2000" b="1" dirty="0"/>
          </a:p>
          <a:p>
            <a:pPr marL="0" indent="0">
              <a:buNone/>
            </a:pPr>
            <a:r>
              <a:rPr lang="fr-CA" sz="2000" b="1" dirty="0"/>
              <a:t>F. </a:t>
            </a:r>
            <a:r>
              <a:rPr lang="fr-CA" sz="2000" dirty="0"/>
              <a:t>Évaluer la condition physique : Poids, hydratation, santé bucco-dentaire, </a:t>
            </a:r>
            <a:r>
              <a:rPr lang="fr-CA" sz="2000" dirty="0" smtClean="0"/>
              <a:t>élimination</a:t>
            </a:r>
            <a:r>
              <a:rPr lang="fr-CA" sz="2000" dirty="0"/>
              <a:t>, </a:t>
            </a:r>
            <a:r>
              <a:rPr lang="fr-CA" sz="2000" dirty="0" smtClean="0"/>
              <a:t>mobilité/chute</a:t>
            </a:r>
            <a:r>
              <a:rPr lang="fr-CA" sz="2000" dirty="0"/>
              <a:t>, </a:t>
            </a:r>
            <a:r>
              <a:rPr lang="fr-CA" sz="2000" dirty="0" smtClean="0"/>
              <a:t>douleur</a:t>
            </a:r>
            <a:r>
              <a:rPr lang="fr-CA" sz="2000" dirty="0"/>
              <a:t>, problème de langage, </a:t>
            </a:r>
            <a:r>
              <a:rPr lang="fr-CA" sz="2000" dirty="0" smtClean="0"/>
              <a:t>sommeil, etc</a:t>
            </a:r>
            <a:r>
              <a:rPr lang="fr-CA" sz="2000" dirty="0"/>
              <a:t>. </a:t>
            </a:r>
            <a:r>
              <a:rPr lang="fr-CA" sz="2000" dirty="0" smtClean="0"/>
              <a:t>;</a:t>
            </a:r>
          </a:p>
          <a:p>
            <a:pPr marL="0" indent="0">
              <a:buNone/>
            </a:pPr>
            <a:endParaRPr lang="fr-CA" sz="2000" dirty="0"/>
          </a:p>
          <a:p>
            <a:pPr marL="0" indent="0">
              <a:buNone/>
            </a:pPr>
            <a:r>
              <a:rPr lang="fr-CA" sz="2000" b="1" dirty="0">
                <a:solidFill>
                  <a:srgbClr val="FF0000"/>
                </a:solidFill>
              </a:rPr>
              <a:t>G. </a:t>
            </a:r>
            <a:r>
              <a:rPr lang="fr-CA" sz="2000" dirty="0">
                <a:solidFill>
                  <a:srgbClr val="FF0000"/>
                </a:solidFill>
              </a:rPr>
              <a:t>Évaluer la condition mentale, particulièrement le délirium, les hallucinations, les </a:t>
            </a:r>
            <a:r>
              <a:rPr lang="fr-CA" sz="2000" dirty="0" smtClean="0">
                <a:solidFill>
                  <a:srgbClr val="FF0000"/>
                </a:solidFill>
              </a:rPr>
              <a:t>signes </a:t>
            </a:r>
            <a:r>
              <a:rPr lang="fr-CA" sz="2000" dirty="0">
                <a:solidFill>
                  <a:srgbClr val="FF0000"/>
                </a:solidFill>
              </a:rPr>
              <a:t>de </a:t>
            </a:r>
            <a:r>
              <a:rPr lang="fr-CA" sz="2000" dirty="0" smtClean="0">
                <a:solidFill>
                  <a:srgbClr val="FF0000"/>
                </a:solidFill>
              </a:rPr>
              <a:t>détresse</a:t>
            </a:r>
            <a:r>
              <a:rPr lang="fr-CA" sz="2000" dirty="0">
                <a:solidFill>
                  <a:srgbClr val="FF0000"/>
                </a:solidFill>
              </a:rPr>
              <a:t>, </a:t>
            </a:r>
            <a:r>
              <a:rPr lang="fr-CA" sz="2000" dirty="0" smtClean="0">
                <a:solidFill>
                  <a:srgbClr val="FF0000"/>
                </a:solidFill>
              </a:rPr>
              <a:t>d’anxiété</a:t>
            </a:r>
            <a:r>
              <a:rPr lang="fr-CA" sz="2000" dirty="0">
                <a:solidFill>
                  <a:srgbClr val="FF0000"/>
                </a:solidFill>
              </a:rPr>
              <a:t>, de dépression, de risque suicidaire et intervenir </a:t>
            </a:r>
            <a:r>
              <a:rPr lang="fr-CA" sz="2000" dirty="0" smtClean="0">
                <a:solidFill>
                  <a:srgbClr val="FF0000"/>
                </a:solidFill>
              </a:rPr>
              <a:t>au </a:t>
            </a:r>
            <a:r>
              <a:rPr lang="fr-CA" sz="2000" dirty="0">
                <a:solidFill>
                  <a:srgbClr val="FF0000"/>
                </a:solidFill>
              </a:rPr>
              <a:t>besoin. ❶ </a:t>
            </a:r>
            <a:endParaRPr lang="fr-CA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CA" sz="2000" dirty="0"/>
          </a:p>
          <a:p>
            <a:pPr marL="0" indent="0">
              <a:buNone/>
            </a:pPr>
            <a:r>
              <a:rPr lang="fr-CA" sz="2000" b="1" dirty="0"/>
              <a:t>H. </a:t>
            </a:r>
            <a:r>
              <a:rPr lang="fr-CA" sz="2000" dirty="0"/>
              <a:t>Promouvoir la santé cognitive en encourageant l’adoption de saines habitudes de </a:t>
            </a:r>
            <a:r>
              <a:rPr lang="fr-CA" sz="2000" dirty="0" smtClean="0"/>
              <a:t>vie </a:t>
            </a:r>
            <a:r>
              <a:rPr lang="fr-CA" sz="2000" dirty="0"/>
              <a:t>(</a:t>
            </a:r>
            <a:r>
              <a:rPr lang="fr-CA" sz="2000" dirty="0" smtClean="0"/>
              <a:t>tabac, alimentation, </a:t>
            </a:r>
            <a:r>
              <a:rPr lang="fr-CA" sz="2000" dirty="0"/>
              <a:t>activité </a:t>
            </a:r>
            <a:r>
              <a:rPr lang="fr-CA" sz="2000" dirty="0" smtClean="0"/>
              <a:t>physique, stress, alcool), </a:t>
            </a:r>
            <a:r>
              <a:rPr lang="fr-CA" sz="2000" dirty="0"/>
              <a:t>la gestion des </a:t>
            </a:r>
            <a:r>
              <a:rPr lang="fr-CA" sz="2000" dirty="0" smtClean="0"/>
              <a:t>	facteurs </a:t>
            </a:r>
            <a:r>
              <a:rPr lang="fr-CA" sz="2000" dirty="0"/>
              <a:t>de risques (</a:t>
            </a:r>
            <a:r>
              <a:rPr lang="fr-CA" sz="2000" dirty="0" smtClean="0"/>
              <a:t>HTA , diabète) et le </a:t>
            </a:r>
            <a:r>
              <a:rPr lang="fr-CA" sz="2000" dirty="0"/>
              <a:t>soutien à l’observance thérapeutique </a:t>
            </a:r>
            <a:endParaRPr lang="fr-CA" sz="2000" dirty="0" smtClean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802482" y="349401"/>
            <a:ext cx="10670116" cy="706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dirty="0" smtClean="0">
                <a:solidFill>
                  <a:schemeClr val="accent4">
                    <a:lumMod val="75000"/>
                  </a:schemeClr>
                </a:solidFill>
              </a:rPr>
              <a:t>SUIVI COGNITIF STANDARD </a:t>
            </a:r>
            <a:endParaRPr lang="fr-CA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8876581" y="108985"/>
            <a:ext cx="3105508" cy="14092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Clr>
                <a:schemeClr val="accent3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SzPct val="5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ts val="0"/>
              </a:spcBef>
              <a:buClr>
                <a:schemeClr val="accent3"/>
              </a:buClr>
              <a:buSzPct val="5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CA" sz="1600" dirty="0" smtClean="0"/>
              <a:t>Qui peut aider?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A" sz="1600" dirty="0" smtClean="0"/>
              <a:t>❶ = Travailleur social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A" sz="1600" dirty="0" smtClean="0"/>
              <a:t>❷ = Pharmacien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A" sz="1600" dirty="0" smtClean="0"/>
              <a:t>❸ = Organismes communautaires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A" sz="1600" dirty="0" smtClean="0"/>
              <a:t>❹ = Équipe du soutien à domicile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CA" dirty="0"/>
          </a:p>
        </p:txBody>
      </p:sp>
      <p:sp>
        <p:nvSpPr>
          <p:cNvPr id="8" name="ZoneTexte 7"/>
          <p:cNvSpPr txBox="1"/>
          <p:nvPr/>
        </p:nvSpPr>
        <p:spPr>
          <a:xfrm>
            <a:off x="589502" y="6152824"/>
            <a:ext cx="6013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i="1" dirty="0"/>
              <a:t>Source: PROCESSUS CLINIQUE INTERDISCIPLINAIRE – SERVICES DE PROXIMITÉ </a:t>
            </a:r>
          </a:p>
          <a:p>
            <a:r>
              <a:rPr lang="fr-CA" sz="1400" i="1" dirty="0"/>
              <a:t>EN GMF TROUBLES NEUROCOGNITIFS (TNC) – 2019-03-21</a:t>
            </a:r>
          </a:p>
        </p:txBody>
      </p:sp>
    </p:spTree>
    <p:extLst>
      <p:ext uri="{BB962C8B-B14F-4D97-AF65-F5344CB8AC3E}">
        <p14:creationId xmlns:p14="http://schemas.microsoft.com/office/powerpoint/2010/main" val="122963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02482" y="1518249"/>
            <a:ext cx="10670116" cy="45357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400" b="1" dirty="0" smtClean="0">
                <a:solidFill>
                  <a:srgbClr val="FF0000"/>
                </a:solidFill>
              </a:rPr>
              <a:t>Aspects </a:t>
            </a:r>
            <a:r>
              <a:rPr lang="fr-CA" sz="2400" b="1" dirty="0">
                <a:solidFill>
                  <a:srgbClr val="FF0000"/>
                </a:solidFill>
              </a:rPr>
              <a:t>légaux </a:t>
            </a:r>
            <a:r>
              <a:rPr lang="fr-CA" sz="2400" dirty="0">
                <a:solidFill>
                  <a:srgbClr val="FF0000"/>
                </a:solidFill>
              </a:rPr>
              <a:t>❶❸ </a:t>
            </a:r>
            <a:endParaRPr lang="fr-CA" sz="2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CA" sz="2400" dirty="0" smtClean="0"/>
          </a:p>
          <a:p>
            <a:pPr marL="0" indent="0">
              <a:buNone/>
            </a:pPr>
            <a:endParaRPr lang="fr-CA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fr-CA" sz="2000" b="1" dirty="0" smtClean="0">
                <a:solidFill>
                  <a:srgbClr val="FF0000"/>
                </a:solidFill>
              </a:rPr>
              <a:t>I. </a:t>
            </a:r>
            <a:r>
              <a:rPr lang="fr-CA" sz="2000" dirty="0" smtClean="0">
                <a:solidFill>
                  <a:srgbClr val="FF0000"/>
                </a:solidFill>
              </a:rPr>
              <a:t>Prise </a:t>
            </a:r>
            <a:r>
              <a:rPr lang="fr-CA" sz="2000" dirty="0">
                <a:solidFill>
                  <a:srgbClr val="FF0000"/>
                </a:solidFill>
              </a:rPr>
              <a:t>de </a:t>
            </a:r>
            <a:r>
              <a:rPr lang="fr-CA" sz="2000" dirty="0" smtClean="0">
                <a:solidFill>
                  <a:srgbClr val="FF0000"/>
                </a:solidFill>
              </a:rPr>
              <a:t>décision </a:t>
            </a:r>
            <a:r>
              <a:rPr lang="fr-CA" sz="2000" dirty="0">
                <a:solidFill>
                  <a:srgbClr val="FF0000"/>
                </a:solidFill>
              </a:rPr>
              <a:t>: respecter le choix individuel; </a:t>
            </a:r>
            <a:endParaRPr lang="fr-CA" sz="2000" dirty="0" smtClean="0">
              <a:solidFill>
                <a:srgbClr val="FF0000"/>
              </a:solidFill>
            </a:endParaRPr>
          </a:p>
          <a:p>
            <a:pPr marL="514350" indent="-514350">
              <a:buAutoNum type="arabicPeriod"/>
            </a:pPr>
            <a:endParaRPr lang="fr-CA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fr-CA" sz="2000" b="1" dirty="0">
                <a:solidFill>
                  <a:srgbClr val="FF0000"/>
                </a:solidFill>
              </a:rPr>
              <a:t>J. </a:t>
            </a:r>
            <a:r>
              <a:rPr lang="fr-CA" sz="2000" dirty="0">
                <a:solidFill>
                  <a:srgbClr val="FF0000"/>
                </a:solidFill>
              </a:rPr>
              <a:t>Planifier </a:t>
            </a:r>
            <a:r>
              <a:rPr lang="fr-CA" sz="2000" dirty="0" smtClean="0">
                <a:solidFill>
                  <a:srgbClr val="FF0000"/>
                </a:solidFill>
              </a:rPr>
              <a:t>l’avenir </a:t>
            </a:r>
            <a:r>
              <a:rPr lang="fr-CA" sz="2000" dirty="0">
                <a:solidFill>
                  <a:srgbClr val="FF0000"/>
                </a:solidFill>
              </a:rPr>
              <a:t>: </a:t>
            </a:r>
            <a:r>
              <a:rPr lang="fr-CA" sz="2000" dirty="0" smtClean="0">
                <a:solidFill>
                  <a:srgbClr val="FF0000"/>
                </a:solidFill>
              </a:rPr>
              <a:t>Testament; </a:t>
            </a:r>
            <a:r>
              <a:rPr lang="fr-CA" sz="2000" dirty="0">
                <a:solidFill>
                  <a:srgbClr val="FF0000"/>
                </a:solidFill>
              </a:rPr>
              <a:t>Procuration, mandat et régime de </a:t>
            </a:r>
            <a:r>
              <a:rPr lang="fr-CA" sz="2000" dirty="0" smtClean="0">
                <a:solidFill>
                  <a:srgbClr val="FF0000"/>
                </a:solidFill>
              </a:rPr>
              <a:t>protection ; </a:t>
            </a:r>
          </a:p>
          <a:p>
            <a:pPr marL="0" indent="0">
              <a:buNone/>
            </a:pPr>
            <a:endParaRPr lang="fr-CA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fr-CA" sz="2000" b="1" dirty="0">
                <a:solidFill>
                  <a:srgbClr val="FF0000"/>
                </a:solidFill>
              </a:rPr>
              <a:t>K. </a:t>
            </a:r>
            <a:r>
              <a:rPr lang="fr-CA" sz="2000" dirty="0">
                <a:solidFill>
                  <a:srgbClr val="FF0000"/>
                </a:solidFill>
              </a:rPr>
              <a:t>Informer sur des mesures financières disponibles (crédits d’impôt, allocation directe, </a:t>
            </a:r>
            <a:r>
              <a:rPr lang="fr-CA" sz="2000" dirty="0" smtClean="0">
                <a:solidFill>
                  <a:srgbClr val="FF0000"/>
                </a:solidFill>
              </a:rPr>
              <a:t>programme  	d’exonération </a:t>
            </a:r>
            <a:r>
              <a:rPr lang="fr-CA" sz="2000" dirty="0">
                <a:solidFill>
                  <a:srgbClr val="FF0000"/>
                </a:solidFill>
              </a:rPr>
              <a:t>financière); </a:t>
            </a:r>
          </a:p>
          <a:p>
            <a:pPr marL="0" indent="0">
              <a:buNone/>
            </a:pPr>
            <a:endParaRPr lang="fr-CA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802482" y="349401"/>
            <a:ext cx="10670116" cy="706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dirty="0" smtClean="0">
                <a:solidFill>
                  <a:schemeClr val="accent4">
                    <a:lumMod val="75000"/>
                  </a:schemeClr>
                </a:solidFill>
              </a:rPr>
              <a:t>SUIVI COGNITIF STANDARD </a:t>
            </a:r>
            <a:endParaRPr lang="fr-CA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8876581" y="108985"/>
            <a:ext cx="3105508" cy="14092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Clr>
                <a:schemeClr val="accent3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SzPct val="5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ts val="0"/>
              </a:spcBef>
              <a:buClr>
                <a:schemeClr val="accent3"/>
              </a:buClr>
              <a:buSzPct val="5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CA" sz="1600" dirty="0" smtClean="0"/>
              <a:t>Qui peut aider?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A" sz="1600" dirty="0" smtClean="0"/>
              <a:t>❶ = Travailleur social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A" sz="1600" dirty="0" smtClean="0"/>
              <a:t>❷ = Pharmacien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A" sz="1600" dirty="0" smtClean="0"/>
              <a:t>❸ = Organismes communautaires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A" sz="1600" dirty="0" smtClean="0"/>
              <a:t>❹ = Équipe du soutien à domicile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CA" dirty="0"/>
          </a:p>
        </p:txBody>
      </p:sp>
      <p:sp>
        <p:nvSpPr>
          <p:cNvPr id="8" name="ZoneTexte 7"/>
          <p:cNvSpPr txBox="1"/>
          <p:nvPr/>
        </p:nvSpPr>
        <p:spPr>
          <a:xfrm>
            <a:off x="589502" y="6152824"/>
            <a:ext cx="6013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i="1" dirty="0"/>
              <a:t>Source: PROCESSUS CLINIQUE INTERDISCIPLINAIRE – SERVICES DE PROXIMITÉ </a:t>
            </a:r>
          </a:p>
          <a:p>
            <a:r>
              <a:rPr lang="fr-CA" sz="1400" i="1" dirty="0"/>
              <a:t>EN GMF TROUBLES NEUROCOGNITIFS (TNC) – 2019-03-21</a:t>
            </a:r>
          </a:p>
        </p:txBody>
      </p:sp>
    </p:spTree>
    <p:extLst>
      <p:ext uri="{BB962C8B-B14F-4D97-AF65-F5344CB8AC3E}">
        <p14:creationId xmlns:p14="http://schemas.microsoft.com/office/powerpoint/2010/main" val="228204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98095" y="1518249"/>
            <a:ext cx="11126258" cy="45357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400" b="1" dirty="0"/>
              <a:t>Sécurité</a:t>
            </a:r>
            <a:r>
              <a:rPr lang="fr-CA" sz="2400" dirty="0"/>
              <a:t> </a:t>
            </a:r>
            <a:endParaRPr lang="fr-CA" sz="2400" dirty="0" smtClean="0"/>
          </a:p>
          <a:p>
            <a:pPr marL="0" indent="0">
              <a:buNone/>
            </a:pPr>
            <a:endParaRPr lang="fr-CA" sz="2200" dirty="0"/>
          </a:p>
          <a:p>
            <a:pPr marL="0" indent="0">
              <a:buNone/>
            </a:pPr>
            <a:r>
              <a:rPr lang="fr-CA" sz="2000" b="1" dirty="0"/>
              <a:t>L. </a:t>
            </a:r>
            <a:r>
              <a:rPr lang="fr-CA" sz="2000" dirty="0"/>
              <a:t>Conduite automobile : </a:t>
            </a:r>
            <a:r>
              <a:rPr lang="fr-CA" sz="2000" dirty="0">
                <a:solidFill>
                  <a:srgbClr val="FF0000"/>
                </a:solidFill>
              </a:rPr>
              <a:t>Discuter </a:t>
            </a:r>
            <a:r>
              <a:rPr lang="fr-CA" sz="2000" dirty="0" smtClean="0">
                <a:solidFill>
                  <a:srgbClr val="FF0000"/>
                </a:solidFill>
              </a:rPr>
              <a:t>précocement </a:t>
            </a:r>
            <a:r>
              <a:rPr lang="fr-CA" sz="2000" dirty="0">
                <a:solidFill>
                  <a:srgbClr val="FF0000"/>
                </a:solidFill>
              </a:rPr>
              <a:t>de l’arrêt éventuel de la conduite et </a:t>
            </a:r>
            <a:r>
              <a:rPr lang="fr-CA" sz="2000" dirty="0" smtClean="0">
                <a:solidFill>
                  <a:srgbClr val="FF0000"/>
                </a:solidFill>
              </a:rPr>
              <a:t>informer </a:t>
            </a:r>
            <a:r>
              <a:rPr lang="fr-CA" sz="2000" dirty="0">
                <a:solidFill>
                  <a:srgbClr val="FF0000"/>
                </a:solidFill>
              </a:rPr>
              <a:t>sur les </a:t>
            </a:r>
            <a:r>
              <a:rPr lang="fr-CA" sz="2000" dirty="0" smtClean="0">
                <a:solidFill>
                  <a:srgbClr val="FF0000"/>
                </a:solidFill>
              </a:rPr>
              <a:t>alternatives </a:t>
            </a:r>
            <a:r>
              <a:rPr lang="fr-CA" sz="2000" dirty="0">
                <a:solidFill>
                  <a:srgbClr val="FF0000"/>
                </a:solidFill>
              </a:rPr>
              <a:t>(moyen de transport) ❶</a:t>
            </a:r>
            <a:r>
              <a:rPr lang="fr-CA" sz="2000" dirty="0"/>
              <a:t> ; Contribuer à </a:t>
            </a:r>
            <a:r>
              <a:rPr lang="fr-CA" sz="2000" dirty="0" smtClean="0"/>
              <a:t>l’évaluation </a:t>
            </a:r>
            <a:r>
              <a:rPr lang="fr-CA" sz="2000" dirty="0"/>
              <a:t>du risque (test sur la route</a:t>
            </a:r>
            <a:r>
              <a:rPr lang="fr-CA" sz="2000" dirty="0" smtClean="0"/>
              <a:t>) </a:t>
            </a:r>
            <a:r>
              <a:rPr lang="fr-CA" sz="2000" dirty="0"/>
              <a:t> ; </a:t>
            </a:r>
            <a:endParaRPr lang="fr-CA" sz="2000" dirty="0" smtClean="0"/>
          </a:p>
          <a:p>
            <a:pPr marL="0" indent="0">
              <a:buNone/>
            </a:pPr>
            <a:endParaRPr lang="fr-CA" sz="2000" dirty="0"/>
          </a:p>
          <a:p>
            <a:pPr marL="0" indent="0">
              <a:buNone/>
            </a:pPr>
            <a:r>
              <a:rPr lang="fr-CA" sz="2000" b="1" dirty="0"/>
              <a:t>M. </a:t>
            </a:r>
            <a:r>
              <a:rPr lang="fr-CA" sz="2000" dirty="0"/>
              <a:t>Apprécier la sécurité à domicile (feu, intoxications, errance à l’extérieur, etc.) et </a:t>
            </a:r>
            <a:r>
              <a:rPr lang="fr-CA" sz="2000" dirty="0" smtClean="0"/>
              <a:t>donner </a:t>
            </a:r>
            <a:r>
              <a:rPr lang="fr-CA" sz="2000" dirty="0"/>
              <a:t>conseils </a:t>
            </a:r>
            <a:r>
              <a:rPr lang="fr-CA" sz="2000" dirty="0" smtClean="0"/>
              <a:t>d’usage</a:t>
            </a:r>
            <a:r>
              <a:rPr lang="fr-CA" sz="2000" dirty="0"/>
              <a:t> ; </a:t>
            </a:r>
            <a:r>
              <a:rPr lang="fr-CA" sz="2000" dirty="0" smtClean="0"/>
              <a:t>❹</a:t>
            </a:r>
          </a:p>
          <a:p>
            <a:pPr marL="0" indent="0">
              <a:buNone/>
            </a:pPr>
            <a:endParaRPr lang="fr-CA" sz="2000" dirty="0"/>
          </a:p>
          <a:p>
            <a:pPr marL="0" indent="0">
              <a:buNone/>
            </a:pPr>
            <a:r>
              <a:rPr lang="fr-CA" sz="2000" b="1" dirty="0">
                <a:solidFill>
                  <a:srgbClr val="FF0000"/>
                </a:solidFill>
              </a:rPr>
              <a:t>N. </a:t>
            </a:r>
            <a:r>
              <a:rPr lang="fr-CA" sz="2000" dirty="0">
                <a:solidFill>
                  <a:srgbClr val="FF0000"/>
                </a:solidFill>
              </a:rPr>
              <a:t>Revoir et vérifier au besoin la capacité à consentir aux soins et la présence de </a:t>
            </a:r>
            <a:r>
              <a:rPr lang="fr-CA" sz="2000" dirty="0" smtClean="0">
                <a:solidFill>
                  <a:srgbClr val="FF0000"/>
                </a:solidFill>
              </a:rPr>
              <a:t>difficultés/enjeux </a:t>
            </a:r>
            <a:r>
              <a:rPr lang="fr-CA" sz="2000" dirty="0">
                <a:solidFill>
                  <a:srgbClr val="FF0000"/>
                </a:solidFill>
              </a:rPr>
              <a:t>liés à </a:t>
            </a:r>
            <a:r>
              <a:rPr lang="fr-CA" sz="2000" dirty="0" smtClean="0">
                <a:solidFill>
                  <a:srgbClr val="FF0000"/>
                </a:solidFill>
              </a:rPr>
              <a:t>l’aptitude </a:t>
            </a:r>
            <a:r>
              <a:rPr lang="fr-CA" sz="2000" dirty="0">
                <a:solidFill>
                  <a:srgbClr val="FF0000"/>
                </a:solidFill>
              </a:rPr>
              <a:t>à administrer ses biens et à s’occuper de sa </a:t>
            </a:r>
            <a:r>
              <a:rPr lang="fr-CA" sz="2000" dirty="0" smtClean="0">
                <a:solidFill>
                  <a:srgbClr val="FF0000"/>
                </a:solidFill>
              </a:rPr>
              <a:t>personne</a:t>
            </a:r>
            <a:r>
              <a:rPr lang="fr-CA" sz="2000" dirty="0">
                <a:solidFill>
                  <a:srgbClr val="FF0000"/>
                </a:solidFill>
              </a:rPr>
              <a:t>. </a:t>
            </a:r>
            <a:r>
              <a:rPr lang="fr-CA" sz="2000" dirty="0" smtClean="0">
                <a:solidFill>
                  <a:srgbClr val="FF0000"/>
                </a:solidFill>
              </a:rPr>
              <a:t>❶❹</a:t>
            </a:r>
          </a:p>
          <a:p>
            <a:pPr marL="0" indent="0">
              <a:buNone/>
            </a:pPr>
            <a:endParaRPr lang="fr-CA" sz="2000" dirty="0"/>
          </a:p>
          <a:p>
            <a:pPr marL="0" indent="0">
              <a:buNone/>
            </a:pPr>
            <a:r>
              <a:rPr lang="fr-CA" sz="2000" b="1" dirty="0">
                <a:solidFill>
                  <a:srgbClr val="FF0000"/>
                </a:solidFill>
              </a:rPr>
              <a:t>O. </a:t>
            </a:r>
            <a:r>
              <a:rPr lang="fr-CA" sz="2000" dirty="0">
                <a:solidFill>
                  <a:srgbClr val="FF0000"/>
                </a:solidFill>
              </a:rPr>
              <a:t>Surveiller si signes de négligence et de </a:t>
            </a:r>
            <a:r>
              <a:rPr lang="fr-CA" sz="2000" dirty="0" smtClean="0">
                <a:solidFill>
                  <a:srgbClr val="FF0000"/>
                </a:solidFill>
              </a:rPr>
              <a:t>maltraitance </a:t>
            </a:r>
            <a:r>
              <a:rPr lang="fr-CA" sz="2000" dirty="0">
                <a:solidFill>
                  <a:srgbClr val="FF0000"/>
                </a:solidFill>
              </a:rPr>
              <a:t>❶ </a:t>
            </a:r>
            <a:endParaRPr lang="fr-CA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CA" sz="2400" dirty="0"/>
          </a:p>
          <a:p>
            <a:pPr marL="0" indent="0">
              <a:buNone/>
            </a:pPr>
            <a:endParaRPr lang="fr-CA" sz="2400" dirty="0"/>
          </a:p>
          <a:p>
            <a:pPr marL="0" indent="0">
              <a:buNone/>
            </a:pPr>
            <a:endParaRPr lang="fr-CA" dirty="0"/>
          </a:p>
        </p:txBody>
      </p:sp>
      <p:sp>
        <p:nvSpPr>
          <p:cNvPr id="4" name="Rectangle 3"/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A" dirty="0"/>
              <a:t> </a:t>
            </a: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8876581" y="108985"/>
            <a:ext cx="3105508" cy="14092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Clr>
                <a:schemeClr val="accent3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SzPct val="5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ts val="0"/>
              </a:spcBef>
              <a:buClr>
                <a:schemeClr val="accent3"/>
              </a:buClr>
              <a:buSzPct val="5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CA" sz="1600" dirty="0" smtClean="0"/>
              <a:t>Qui peut aider?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A" sz="1600" dirty="0" smtClean="0"/>
              <a:t>❶ = Travailleur social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A" sz="1600" dirty="0" smtClean="0"/>
              <a:t>❷ = Pharmacien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A" sz="1600" dirty="0" smtClean="0"/>
              <a:t>❸ = Organismes communautaires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A" sz="1600" dirty="0" smtClean="0"/>
              <a:t>❹ = Équipe du soutien à domicile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802482" y="349401"/>
            <a:ext cx="10670116" cy="706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dirty="0" smtClean="0">
                <a:solidFill>
                  <a:schemeClr val="accent4">
                    <a:lumMod val="75000"/>
                  </a:schemeClr>
                </a:solidFill>
              </a:rPr>
              <a:t>SUIVI COGNITIF STANDARD</a:t>
            </a:r>
            <a:endParaRPr lang="fr-CA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89502" y="6152824"/>
            <a:ext cx="6013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i="1" dirty="0"/>
              <a:t>Source: PROCESSUS CLINIQUE INTERDISCIPLINAIRE – SERVICES DE PROXIMITÉ </a:t>
            </a:r>
          </a:p>
          <a:p>
            <a:r>
              <a:rPr lang="fr-CA" sz="1400" i="1" dirty="0"/>
              <a:t>EN GMF TROUBLES NEUROCOGNITIFS (TNC) – 2019-03-21</a:t>
            </a:r>
          </a:p>
        </p:txBody>
      </p:sp>
    </p:spTree>
    <p:extLst>
      <p:ext uri="{BB962C8B-B14F-4D97-AF65-F5344CB8AC3E}">
        <p14:creationId xmlns:p14="http://schemas.microsoft.com/office/powerpoint/2010/main" val="158304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89502" y="1560588"/>
            <a:ext cx="10670116" cy="45357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400" b="1" dirty="0" smtClean="0"/>
              <a:t>Préservation </a:t>
            </a:r>
            <a:r>
              <a:rPr lang="fr-CA" sz="2400" b="1" dirty="0"/>
              <a:t>de la qualité de vie pour le maintien à domicile le plus longtemps possible</a:t>
            </a:r>
            <a:endParaRPr lang="fr-CA" sz="2400" dirty="0"/>
          </a:p>
          <a:p>
            <a:pPr marL="0" indent="0">
              <a:buNone/>
            </a:pPr>
            <a:endParaRPr lang="fr-CA" sz="2000" dirty="0"/>
          </a:p>
          <a:p>
            <a:pPr marL="0" indent="0">
              <a:buNone/>
            </a:pPr>
            <a:r>
              <a:rPr lang="fr-CA" sz="2000" b="1" dirty="0">
                <a:solidFill>
                  <a:srgbClr val="FF0000"/>
                </a:solidFill>
              </a:rPr>
              <a:t>P. </a:t>
            </a:r>
            <a:r>
              <a:rPr lang="fr-CA" sz="2000" dirty="0">
                <a:solidFill>
                  <a:srgbClr val="FF0000"/>
                </a:solidFill>
              </a:rPr>
              <a:t>Encourager différents moyens pour maintenir une qualité de vie au domicile ; </a:t>
            </a:r>
            <a:r>
              <a:rPr lang="fr-CA" sz="2000" dirty="0" smtClean="0">
                <a:solidFill>
                  <a:srgbClr val="FF0000"/>
                </a:solidFill>
              </a:rPr>
              <a:t>❶❸ </a:t>
            </a:r>
          </a:p>
          <a:p>
            <a:pPr marL="0" indent="0">
              <a:buNone/>
            </a:pPr>
            <a:r>
              <a:rPr lang="fr-CA" sz="2000" dirty="0">
                <a:solidFill>
                  <a:srgbClr val="FF0000"/>
                </a:solidFill>
              </a:rPr>
              <a:t>	</a:t>
            </a:r>
            <a:r>
              <a:rPr lang="fr-CA" sz="2000" dirty="0" smtClean="0">
                <a:solidFill>
                  <a:srgbClr val="FF0000"/>
                </a:solidFill>
              </a:rPr>
              <a:t>· </a:t>
            </a:r>
            <a:r>
              <a:rPr lang="fr-CA" sz="2000" dirty="0">
                <a:solidFill>
                  <a:srgbClr val="FF0000"/>
                </a:solidFill>
              </a:rPr>
              <a:t>Enseigner des stratégies pour Les repas, les soins d’hygiène </a:t>
            </a:r>
            <a:r>
              <a:rPr lang="fr-CA" sz="2000" dirty="0" smtClean="0">
                <a:solidFill>
                  <a:srgbClr val="FF0000"/>
                </a:solidFill>
              </a:rPr>
              <a:t>personnelle</a:t>
            </a:r>
            <a:r>
              <a:rPr lang="fr-CA" sz="2000" dirty="0">
                <a:solidFill>
                  <a:srgbClr val="FF0000"/>
                </a:solidFill>
              </a:rPr>
              <a:t>, le </a:t>
            </a:r>
            <a:r>
              <a:rPr lang="fr-CA" sz="2000" dirty="0" smtClean="0">
                <a:solidFill>
                  <a:srgbClr val="FF0000"/>
                </a:solidFill>
              </a:rPr>
              <a:t>sommeil</a:t>
            </a:r>
            <a:r>
              <a:rPr lang="fr-CA" sz="2000" dirty="0">
                <a:solidFill>
                  <a:srgbClr val="FF0000"/>
                </a:solidFill>
              </a:rPr>
              <a:t>. </a:t>
            </a:r>
            <a:endParaRPr lang="fr-CA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CA" sz="2000" dirty="0"/>
          </a:p>
          <a:p>
            <a:pPr marL="0" indent="0">
              <a:buNone/>
            </a:pPr>
            <a:r>
              <a:rPr lang="fr-CA" sz="2000" b="1" dirty="0"/>
              <a:t>Q. </a:t>
            </a:r>
            <a:r>
              <a:rPr lang="fr-CA" sz="2000" dirty="0">
                <a:solidFill>
                  <a:srgbClr val="FF0000"/>
                </a:solidFill>
              </a:rPr>
              <a:t>Informer sur les aides possibles offertes par les organismes communautaires; </a:t>
            </a:r>
            <a:r>
              <a:rPr lang="fr-CA" sz="2000" dirty="0" smtClean="0">
                <a:solidFill>
                  <a:srgbClr val="FF0000"/>
                </a:solidFill>
              </a:rPr>
              <a:t>❶❸ </a:t>
            </a:r>
          </a:p>
          <a:p>
            <a:pPr marL="0" indent="0">
              <a:buNone/>
            </a:pPr>
            <a:endParaRPr lang="fr-CA" sz="2000" dirty="0"/>
          </a:p>
          <a:p>
            <a:pPr marL="0" indent="0">
              <a:buNone/>
            </a:pPr>
            <a:r>
              <a:rPr lang="fr-CA" sz="2000" b="1" dirty="0"/>
              <a:t>R. </a:t>
            </a:r>
            <a:r>
              <a:rPr lang="fr-CA" sz="2000" dirty="0"/>
              <a:t>Référer vers le soutien à domicile [SAD] pour optimiser l’autonomie fonctionnelle, </a:t>
            </a:r>
            <a:r>
              <a:rPr lang="fr-CA" sz="2000" dirty="0" smtClean="0"/>
              <a:t>la </a:t>
            </a:r>
            <a:r>
              <a:rPr lang="fr-CA" sz="2000" dirty="0"/>
              <a:t>sécurité, etc. et </a:t>
            </a:r>
            <a:r>
              <a:rPr lang="fr-CA" sz="2000" dirty="0" smtClean="0"/>
              <a:t>transférer </a:t>
            </a:r>
            <a:r>
              <a:rPr lang="fr-CA" sz="2000" dirty="0"/>
              <a:t>le PI; ❹ </a:t>
            </a:r>
            <a:endParaRPr lang="fr-CA" sz="2000" dirty="0" smtClean="0"/>
          </a:p>
          <a:p>
            <a:pPr marL="0" indent="0">
              <a:buNone/>
            </a:pPr>
            <a:endParaRPr lang="fr-CA" sz="2000" dirty="0"/>
          </a:p>
          <a:p>
            <a:pPr marL="0" indent="0">
              <a:buNone/>
            </a:pPr>
            <a:r>
              <a:rPr lang="fr-CA" sz="2000" b="1" dirty="0"/>
              <a:t>S. </a:t>
            </a:r>
            <a:r>
              <a:rPr lang="fr-CA" sz="2000" dirty="0">
                <a:solidFill>
                  <a:srgbClr val="FF0000"/>
                </a:solidFill>
              </a:rPr>
              <a:t>Discuter des alternatives au maintien à domicile si nécessaire. ❶❸❹ </a:t>
            </a:r>
          </a:p>
          <a:p>
            <a:pPr marL="0" indent="0">
              <a:buNone/>
            </a:pPr>
            <a:endParaRPr lang="fr-CA" sz="2400" dirty="0"/>
          </a:p>
          <a:p>
            <a:pPr marL="0" indent="0">
              <a:buNone/>
            </a:pPr>
            <a:endParaRPr lang="fr-CA" dirty="0"/>
          </a:p>
        </p:txBody>
      </p:sp>
      <p:sp>
        <p:nvSpPr>
          <p:cNvPr id="4" name="Rectangle 3"/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A" dirty="0"/>
              <a:t> </a:t>
            </a: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8876581" y="108985"/>
            <a:ext cx="3105508" cy="14092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Clr>
                <a:schemeClr val="accent3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SzPct val="5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ts val="0"/>
              </a:spcBef>
              <a:buClr>
                <a:schemeClr val="accent3"/>
              </a:buClr>
              <a:buSzPct val="5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CA" sz="1600" dirty="0" smtClean="0"/>
              <a:t>Qui peut aider?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A" sz="1600" dirty="0" smtClean="0"/>
              <a:t>❶ = Travailleur social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A" sz="1600" dirty="0" smtClean="0"/>
              <a:t>❷ = Pharmacien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A" sz="1600" dirty="0" smtClean="0"/>
              <a:t>❸ = Organismes communautaires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A" sz="1600" dirty="0" smtClean="0"/>
              <a:t>❹ = Équipe du soutien à domicile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802482" y="349401"/>
            <a:ext cx="10670116" cy="706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dirty="0" smtClean="0">
                <a:solidFill>
                  <a:schemeClr val="accent4">
                    <a:lumMod val="75000"/>
                  </a:schemeClr>
                </a:solidFill>
              </a:rPr>
              <a:t>SUIVI COGNITIF STANDARD</a:t>
            </a:r>
            <a:endParaRPr lang="fr-CA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89502" y="6152824"/>
            <a:ext cx="6013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i="1" dirty="0"/>
              <a:t>Source: PROCESSUS CLINIQUE INTERDISCIPLINAIRE – SERVICES DE PROXIMITÉ </a:t>
            </a:r>
          </a:p>
          <a:p>
            <a:r>
              <a:rPr lang="fr-CA" sz="1400" i="1" dirty="0"/>
              <a:t>EN GMF TROUBLES NEUROCOGNITIFS (TNC) – 2019-03-21</a:t>
            </a:r>
          </a:p>
        </p:txBody>
      </p:sp>
    </p:spTree>
    <p:extLst>
      <p:ext uri="{BB962C8B-B14F-4D97-AF65-F5344CB8AC3E}">
        <p14:creationId xmlns:p14="http://schemas.microsoft.com/office/powerpoint/2010/main" val="265423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Image 1" descr="Imag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508" y="187034"/>
            <a:ext cx="11701156" cy="6581901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Espace réservé du numéro de diapositive 2"/>
          <p:cNvSpPr txBox="1">
            <a:spLocks noGrp="1"/>
          </p:cNvSpPr>
          <p:nvPr>
            <p:ph type="sldNum" sz="quarter" idx="2"/>
          </p:nvPr>
        </p:nvSpPr>
        <p:spPr>
          <a:xfrm>
            <a:off x="11172418" y="6414760"/>
            <a:ext cx="181383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683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02482" y="1518249"/>
            <a:ext cx="10670116" cy="48525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400" b="1" dirty="0" smtClean="0">
                <a:solidFill>
                  <a:srgbClr val="FF0000"/>
                </a:solidFill>
              </a:rPr>
              <a:t>La </a:t>
            </a:r>
            <a:r>
              <a:rPr lang="fr-CA" sz="2400" b="1" dirty="0">
                <a:solidFill>
                  <a:srgbClr val="FF0000"/>
                </a:solidFill>
              </a:rPr>
              <a:t>personne proche aidante</a:t>
            </a:r>
            <a:r>
              <a:rPr lang="fr-CA" sz="2000" dirty="0" smtClean="0">
                <a:solidFill>
                  <a:srgbClr val="FF0000"/>
                </a:solidFill>
              </a:rPr>
              <a:t>❶ </a:t>
            </a:r>
          </a:p>
          <a:p>
            <a:pPr marL="0" indent="0">
              <a:buNone/>
            </a:pPr>
            <a:endParaRPr lang="fr-CA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CA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fr-CA" sz="2000" b="1" dirty="0">
                <a:solidFill>
                  <a:srgbClr val="FF0000"/>
                </a:solidFill>
              </a:rPr>
              <a:t>W. </a:t>
            </a:r>
            <a:r>
              <a:rPr lang="fr-CA" sz="2000" dirty="0">
                <a:solidFill>
                  <a:srgbClr val="FF0000"/>
                </a:solidFill>
              </a:rPr>
              <a:t>Discuter de la transition vers un changement de rôle (stress) </a:t>
            </a:r>
            <a:r>
              <a:rPr lang="fr-CA" sz="2000" dirty="0" smtClean="0">
                <a:solidFill>
                  <a:srgbClr val="FF0000"/>
                </a:solidFill>
              </a:rPr>
              <a:t>(</a:t>
            </a:r>
            <a:r>
              <a:rPr lang="fr-CA" sz="2000" dirty="0">
                <a:solidFill>
                  <a:srgbClr val="FF0000"/>
                </a:solidFill>
              </a:rPr>
              <a:t>intimité) </a:t>
            </a:r>
            <a:r>
              <a:rPr lang="fr-CA" sz="2000" dirty="0" smtClean="0">
                <a:solidFill>
                  <a:srgbClr val="FF0000"/>
                </a:solidFill>
              </a:rPr>
              <a:t>(</a:t>
            </a:r>
            <a:r>
              <a:rPr lang="fr-CA" sz="2000" dirty="0">
                <a:solidFill>
                  <a:srgbClr val="FF0000"/>
                </a:solidFill>
              </a:rPr>
              <a:t>deuil blanc) </a:t>
            </a:r>
            <a:endParaRPr lang="fr-CA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CA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fr-CA" sz="2000" b="1" dirty="0">
                <a:solidFill>
                  <a:srgbClr val="FF0000"/>
                </a:solidFill>
              </a:rPr>
              <a:t>X. </a:t>
            </a:r>
            <a:r>
              <a:rPr lang="fr-CA" sz="2000" dirty="0">
                <a:solidFill>
                  <a:srgbClr val="FF0000"/>
                </a:solidFill>
              </a:rPr>
              <a:t>Évaluer l’épuisement — exemple : Grille de </a:t>
            </a:r>
            <a:r>
              <a:rPr lang="fr-CA" sz="2000" dirty="0" err="1">
                <a:solidFill>
                  <a:srgbClr val="FF0000"/>
                </a:solidFill>
              </a:rPr>
              <a:t>Zarit</a:t>
            </a:r>
            <a:r>
              <a:rPr lang="fr-CA" sz="2000" dirty="0">
                <a:solidFill>
                  <a:srgbClr val="FF0000"/>
                </a:solidFill>
              </a:rPr>
              <a:t>, les risques suicidaire et </a:t>
            </a:r>
            <a:r>
              <a:rPr lang="fr-CA" sz="2000" dirty="0" err="1" smtClean="0">
                <a:solidFill>
                  <a:srgbClr val="FF0000"/>
                </a:solidFill>
              </a:rPr>
              <a:t>homocidaire</a:t>
            </a:r>
            <a:r>
              <a:rPr lang="fr-CA" sz="2000" dirty="0">
                <a:solidFill>
                  <a:srgbClr val="FF0000"/>
                </a:solidFill>
              </a:rPr>
              <a:t>, etc. ; </a:t>
            </a:r>
            <a:endParaRPr lang="fr-CA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CA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fr-CA" sz="2000" b="1" dirty="0">
                <a:solidFill>
                  <a:srgbClr val="FF0000"/>
                </a:solidFill>
              </a:rPr>
              <a:t>Y. </a:t>
            </a:r>
            <a:r>
              <a:rPr lang="fr-CA" sz="2000" dirty="0">
                <a:solidFill>
                  <a:srgbClr val="FF0000"/>
                </a:solidFill>
              </a:rPr>
              <a:t>Évaluer les besoins prioritaires et informer des ressources disponibles incluant le répit si pertinent ; </a:t>
            </a:r>
            <a:r>
              <a:rPr lang="fr-CA" sz="2000" dirty="0" smtClean="0">
                <a:solidFill>
                  <a:srgbClr val="FF0000"/>
                </a:solidFill>
              </a:rPr>
              <a:t>	❸❹ </a:t>
            </a:r>
          </a:p>
          <a:p>
            <a:pPr marL="0" indent="0">
              <a:buNone/>
            </a:pPr>
            <a:endParaRPr lang="fr-CA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fr-CA" sz="2000" b="1" dirty="0">
                <a:solidFill>
                  <a:srgbClr val="FF0000"/>
                </a:solidFill>
              </a:rPr>
              <a:t>Z. </a:t>
            </a:r>
            <a:r>
              <a:rPr lang="fr-CA" sz="2000" dirty="0">
                <a:solidFill>
                  <a:srgbClr val="FF0000"/>
                </a:solidFill>
              </a:rPr>
              <a:t>Réévaluer le contexte psychosocial, référer au besoin : · Prévoir un autre plan d’aide au cas où le </a:t>
            </a:r>
            <a:r>
              <a:rPr lang="fr-CA" sz="2000" dirty="0" smtClean="0">
                <a:solidFill>
                  <a:srgbClr val="FF0000"/>
                </a:solidFill>
              </a:rPr>
              <a:t>	proche </a:t>
            </a:r>
            <a:r>
              <a:rPr lang="fr-CA" sz="2000" dirty="0">
                <a:solidFill>
                  <a:srgbClr val="FF0000"/>
                </a:solidFill>
              </a:rPr>
              <a:t>aidant habituel vivrait une situation d’urgence (ex. : hospitalisation)</a:t>
            </a:r>
          </a:p>
          <a:p>
            <a:endParaRPr lang="fr-CA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802482" y="349401"/>
            <a:ext cx="10670116" cy="706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dirty="0" smtClean="0">
                <a:solidFill>
                  <a:schemeClr val="accent4">
                    <a:lumMod val="75000"/>
                  </a:schemeClr>
                </a:solidFill>
              </a:rPr>
              <a:t>SUIVI COGNITIF STANDARD</a:t>
            </a:r>
            <a:endParaRPr lang="fr-CA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8876581" y="108985"/>
            <a:ext cx="3105508" cy="14092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Clr>
                <a:schemeClr val="accent3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SzPct val="5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ts val="0"/>
              </a:spcBef>
              <a:buClr>
                <a:schemeClr val="accent3"/>
              </a:buClr>
              <a:buSzPct val="5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CA" sz="1600" dirty="0" smtClean="0"/>
              <a:t>Qui peut aider?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A" sz="1600" dirty="0" smtClean="0"/>
              <a:t>❶ = Travailleur social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A" sz="1600" dirty="0" smtClean="0"/>
              <a:t>❷ = Pharmacien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A" sz="1600" dirty="0" smtClean="0"/>
              <a:t>❸ = Organismes communautaires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A" sz="1600" dirty="0" smtClean="0"/>
              <a:t>❹ = Équipe du soutien à domicile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CA" dirty="0"/>
          </a:p>
        </p:txBody>
      </p:sp>
      <p:sp>
        <p:nvSpPr>
          <p:cNvPr id="10" name="ZoneTexte 9"/>
          <p:cNvSpPr txBox="1"/>
          <p:nvPr/>
        </p:nvSpPr>
        <p:spPr>
          <a:xfrm>
            <a:off x="589502" y="6152824"/>
            <a:ext cx="6013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i="1" dirty="0"/>
              <a:t>Source: PROCESSUS CLINIQUE INTERDISCIPLINAIRE – SERVICES DE PROXIMITÉ </a:t>
            </a:r>
          </a:p>
          <a:p>
            <a:r>
              <a:rPr lang="fr-CA" sz="1400" i="1" dirty="0"/>
              <a:t>EN GMF TROUBLES NEUROCOGNITIFS (TNC) – 2019-03-21</a:t>
            </a:r>
          </a:p>
        </p:txBody>
      </p:sp>
    </p:spTree>
    <p:extLst>
      <p:ext uri="{BB962C8B-B14F-4D97-AF65-F5344CB8AC3E}">
        <p14:creationId xmlns:p14="http://schemas.microsoft.com/office/powerpoint/2010/main" val="257702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424113" y="2420939"/>
            <a:ext cx="7269162" cy="1470025"/>
          </a:xfrm>
        </p:spPr>
        <p:txBody>
          <a:bodyPr/>
          <a:lstStyle/>
          <a:p>
            <a:pPr algn="ctr">
              <a:defRPr/>
            </a:pPr>
            <a:r>
              <a:rPr lang="fr-CA" b="0" dirty="0" smtClean="0"/>
              <a:t>Approche NON pharmacologique</a:t>
            </a:r>
            <a:br>
              <a:rPr lang="fr-CA" b="0" dirty="0" smtClean="0"/>
            </a:br>
            <a:r>
              <a:rPr lang="fr-CA" b="0" dirty="0" smtClean="0"/>
              <a:t>SCPD</a:t>
            </a:r>
            <a:endParaRPr lang="fr-CA" b="0" dirty="0"/>
          </a:p>
        </p:txBody>
      </p:sp>
    </p:spTree>
    <p:extLst>
      <p:ext uri="{BB962C8B-B14F-4D97-AF65-F5344CB8AC3E}">
        <p14:creationId xmlns:p14="http://schemas.microsoft.com/office/powerpoint/2010/main" val="336934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A" sz="2400" b="0" dirty="0" smtClean="0"/>
              <a:t>Association France </a:t>
            </a:r>
            <a:r>
              <a:rPr lang="fr-CA" sz="2400" b="0" dirty="0" err="1" smtClean="0"/>
              <a:t>Alzheimer:</a:t>
            </a:r>
            <a:r>
              <a:rPr lang="fr-CA" sz="2400" b="0" dirty="0" err="1" smtClean="0">
                <a:hlinkClick r:id="rId3"/>
              </a:rPr>
              <a:t>https</a:t>
            </a:r>
            <a:r>
              <a:rPr lang="fr-CA" sz="2400" b="0" dirty="0" smtClean="0">
                <a:hlinkClick r:id="rId3"/>
              </a:rPr>
              <a:t>://www.youtube.com/watch?v=fDMwbv0nwis</a:t>
            </a:r>
            <a:endParaRPr lang="fr-CA" sz="2400" dirty="0"/>
          </a:p>
        </p:txBody>
      </p:sp>
      <p:pic>
        <p:nvPicPr>
          <p:cNvPr id="4" name="fDMwbv0nwis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38258" y="837792"/>
            <a:ext cx="8918906" cy="501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0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b="1" dirty="0" smtClean="0"/>
              <a:t>Prévalence de SNP dans TNCM dû à la MA</a:t>
            </a:r>
            <a:br>
              <a:rPr lang="fr-CA" b="1" dirty="0" smtClean="0"/>
            </a:br>
            <a:r>
              <a:rPr lang="fr-CA" sz="2000" i="1" dirty="0"/>
              <a:t>(In: Dr </a:t>
            </a:r>
            <a:r>
              <a:rPr lang="fr-CA" sz="2000" i="1" dirty="0" err="1"/>
              <a:t>Vasil</a:t>
            </a:r>
            <a:r>
              <a:rPr lang="fr-CA" sz="2000" i="1" dirty="0"/>
              <a:t>, IUGM, 8 nov. 2019)</a:t>
            </a:r>
            <a:r>
              <a:rPr lang="fr-CA" sz="2000" dirty="0"/>
              <a:t> </a:t>
            </a:r>
            <a:endParaRPr lang="fr-CA" sz="2000" b="1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2683" y="1396339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fr-CA" sz="2600" b="1" dirty="0" smtClean="0"/>
              <a:t>80-97% </a:t>
            </a:r>
            <a:r>
              <a:rPr lang="fr-CA" sz="2600" dirty="0" smtClean="0"/>
              <a:t>des patients en présenteront à un moment de leur évolution</a:t>
            </a:r>
          </a:p>
          <a:p>
            <a:endParaRPr lang="fr-CA" sz="2600" dirty="0" smtClean="0"/>
          </a:p>
          <a:p>
            <a:r>
              <a:rPr lang="fr-CA" sz="2600" dirty="0" smtClean="0"/>
              <a:t>Prévalence influencée par:</a:t>
            </a:r>
          </a:p>
          <a:p>
            <a:pPr lvl="1"/>
            <a:r>
              <a:rPr lang="fr-CA" sz="2200" dirty="0" smtClean="0"/>
              <a:t>Durée de la maladie, stade, âge, niveau d’éducation, pays d’origine, sévérité des troubles cognitifs</a:t>
            </a:r>
          </a:p>
          <a:p>
            <a:pPr lvl="1"/>
            <a:endParaRPr lang="fr-CA" sz="2200" dirty="0" smtClean="0"/>
          </a:p>
          <a:p>
            <a:r>
              <a:rPr lang="fr-CA" sz="2600" dirty="0" smtClean="0"/>
              <a:t>Chez </a:t>
            </a:r>
            <a:r>
              <a:rPr lang="fr-CA" sz="2600" b="1" dirty="0" smtClean="0"/>
              <a:t>43% des TNCL</a:t>
            </a:r>
          </a:p>
          <a:p>
            <a:pPr lvl="1"/>
            <a:r>
              <a:rPr lang="fr-CA" sz="2000" dirty="0" smtClean="0"/>
              <a:t>dépression, apathie, irritabilité</a:t>
            </a:r>
          </a:p>
          <a:p>
            <a:pPr lvl="1"/>
            <a:endParaRPr lang="fr-CA" sz="2000" dirty="0" smtClean="0"/>
          </a:p>
          <a:p>
            <a:r>
              <a:rPr lang="fr-CA" dirty="0" smtClean="0"/>
              <a:t>61-88% dans la communauté</a:t>
            </a:r>
          </a:p>
          <a:p>
            <a:endParaRPr lang="fr-CA" dirty="0" smtClean="0"/>
          </a:p>
          <a:p>
            <a:r>
              <a:rPr lang="fr-CA" dirty="0" smtClean="0"/>
              <a:t>78% en établissement de soins de longue durée</a:t>
            </a:r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2300654" y="6162940"/>
            <a:ext cx="75906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Int</a:t>
            </a:r>
            <a:r>
              <a:rPr lang="en-US" sz="800" dirty="0"/>
              <a:t> J </a:t>
            </a:r>
            <a:r>
              <a:rPr lang="en-US" sz="800" dirty="0" err="1"/>
              <a:t>Geriatr</a:t>
            </a:r>
            <a:r>
              <a:rPr lang="en-US" sz="800" dirty="0"/>
              <a:t> Psychiatry. 2008 Feb;23(2):</a:t>
            </a:r>
            <a:r>
              <a:rPr lang="en-US" sz="800" dirty="0" smtClean="0"/>
              <a:t>170-7, </a:t>
            </a:r>
            <a:r>
              <a:rPr lang="en-US" sz="800" b="1" dirty="0" smtClean="0"/>
              <a:t>Point </a:t>
            </a:r>
            <a:r>
              <a:rPr lang="en-US" sz="800" b="1" dirty="0"/>
              <a:t>and 5-year period prevalence of neuropsychiatric symptoms in dementia: the Cache County </a:t>
            </a:r>
            <a:r>
              <a:rPr lang="en-US" sz="800" b="1" dirty="0" smtClean="0"/>
              <a:t>Study, </a:t>
            </a:r>
            <a:r>
              <a:rPr lang="en-US" sz="800" dirty="0" smtClean="0"/>
              <a:t>Steinberg 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8938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86037" y="259963"/>
            <a:ext cx="7019925" cy="962610"/>
          </a:xfrm>
        </p:spPr>
        <p:txBody>
          <a:bodyPr>
            <a:normAutofit/>
          </a:bodyPr>
          <a:lstStyle/>
          <a:p>
            <a:r>
              <a:rPr lang="fr-CA" b="1" dirty="0" smtClean="0"/>
              <a:t>Prévalence des SNP dans MA</a:t>
            </a:r>
            <a:br>
              <a:rPr lang="fr-CA" b="1" dirty="0" smtClean="0"/>
            </a:br>
            <a:r>
              <a:rPr lang="fr-CA" sz="1800" i="1" dirty="0"/>
              <a:t>(In: Dr </a:t>
            </a:r>
            <a:r>
              <a:rPr lang="fr-CA" sz="1800" i="1" dirty="0" err="1"/>
              <a:t>Vasil</a:t>
            </a:r>
            <a:r>
              <a:rPr lang="fr-CA" sz="1800" i="1" dirty="0"/>
              <a:t>, IUGM, 8 nov. 2019)</a:t>
            </a:r>
            <a:r>
              <a:rPr lang="fr-CA" sz="1800" dirty="0"/>
              <a:t> </a:t>
            </a:r>
            <a:endParaRPr lang="fr-CA" sz="1800" b="1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/>
          </p:nvPr>
        </p:nvGraphicFramePr>
        <p:xfrm>
          <a:off x="971149" y="1306392"/>
          <a:ext cx="10515600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21911157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2802914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SNP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Prévalence (%)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4590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b="1" u="sng" dirty="0" smtClean="0"/>
                        <a:t>Apathie</a:t>
                      </a:r>
                      <a:endParaRPr lang="fr-CA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49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8919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b="1" dirty="0" smtClean="0"/>
                        <a:t>Dépression</a:t>
                      </a:r>
                      <a:endParaRPr lang="fr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42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4019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b="1" dirty="0" smtClean="0"/>
                        <a:t>Agressivité</a:t>
                      </a:r>
                      <a:endParaRPr lang="fr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40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324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b="1" dirty="0" smtClean="0"/>
                        <a:t>Troubles du sommeil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39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956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b="1" dirty="0" smtClean="0"/>
                        <a:t>Anxiété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39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157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Irritabilité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36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941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troubles de l’appétit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34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829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Délire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31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7106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Désinhibition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17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25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dirty="0" smtClean="0"/>
                        <a:t>Hallucinations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16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5204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i="1" dirty="0" smtClean="0"/>
                        <a:t>Euphorie</a:t>
                      </a:r>
                      <a:endParaRPr lang="fr-CA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7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250352"/>
                  </a:ext>
                </a:extLst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2305050" y="6398558"/>
            <a:ext cx="6858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00" b="1" dirty="0"/>
              <a:t>The </a:t>
            </a:r>
            <a:r>
              <a:rPr lang="fr-CA" sz="800" b="1" dirty="0" err="1"/>
              <a:t>prevalence</a:t>
            </a:r>
            <a:r>
              <a:rPr lang="fr-CA" sz="800" b="1" dirty="0"/>
              <a:t> of </a:t>
            </a:r>
            <a:r>
              <a:rPr lang="fr-CA" sz="800" b="1" dirty="0" err="1"/>
              <a:t>neuropsychiatric</a:t>
            </a:r>
            <a:r>
              <a:rPr lang="fr-CA" sz="800" b="1" dirty="0"/>
              <a:t> </a:t>
            </a:r>
            <a:r>
              <a:rPr lang="fr-CA" sz="800" b="1" dirty="0" err="1"/>
              <a:t>symptoms</a:t>
            </a:r>
            <a:r>
              <a:rPr lang="fr-CA" sz="800" b="1" dirty="0"/>
              <a:t> in </a:t>
            </a:r>
            <a:r>
              <a:rPr lang="fr-CA" sz="800" b="1" dirty="0" err="1"/>
              <a:t>Alzheimer's</a:t>
            </a:r>
            <a:r>
              <a:rPr lang="fr-CA" sz="800" b="1" dirty="0"/>
              <a:t> </a:t>
            </a:r>
            <a:r>
              <a:rPr lang="fr-CA" sz="800" b="1" dirty="0" err="1"/>
              <a:t>disease</a:t>
            </a:r>
            <a:r>
              <a:rPr lang="fr-CA" sz="800" b="1" dirty="0"/>
              <a:t>: </a:t>
            </a:r>
            <a:r>
              <a:rPr lang="fr-CA" sz="800" b="1" dirty="0" err="1"/>
              <a:t>Systematic</a:t>
            </a:r>
            <a:r>
              <a:rPr lang="fr-CA" sz="800" b="1" dirty="0"/>
              <a:t> </a:t>
            </a:r>
            <a:r>
              <a:rPr lang="fr-CA" sz="800" b="1" dirty="0" err="1"/>
              <a:t>review</a:t>
            </a:r>
            <a:r>
              <a:rPr lang="fr-CA" sz="800" b="1" dirty="0"/>
              <a:t> and </a:t>
            </a:r>
            <a:r>
              <a:rPr lang="fr-CA" sz="800" b="1" dirty="0" err="1"/>
              <a:t>meta-analysis</a:t>
            </a:r>
            <a:r>
              <a:rPr lang="fr-CA" sz="800" b="1" dirty="0"/>
              <a:t>, </a:t>
            </a:r>
            <a:r>
              <a:rPr lang="fr-CA" sz="800" dirty="0"/>
              <a:t>Zhao QF &amp; al, J Affect </a:t>
            </a:r>
            <a:r>
              <a:rPr lang="fr-CA" sz="800" dirty="0" err="1"/>
              <a:t>Disord</a:t>
            </a:r>
            <a:r>
              <a:rPr lang="fr-CA" sz="800" dirty="0"/>
              <a:t> 2016, 90:264-271</a:t>
            </a:r>
          </a:p>
        </p:txBody>
      </p:sp>
    </p:spTree>
    <p:extLst>
      <p:ext uri="{BB962C8B-B14F-4D97-AF65-F5344CB8AC3E}">
        <p14:creationId xmlns:p14="http://schemas.microsoft.com/office/powerpoint/2010/main" val="133100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2742" y="811850"/>
            <a:ext cx="10515600" cy="4939469"/>
          </a:xfrm>
        </p:spPr>
        <p:txBody>
          <a:bodyPr>
            <a:normAutofit fontScale="92500"/>
          </a:bodyPr>
          <a:lstStyle/>
          <a:p>
            <a:pPr marL="114300" indent="0" algn="ctr">
              <a:buNone/>
            </a:pPr>
            <a:r>
              <a:rPr lang="fr-CA" sz="2600" b="1" dirty="0" smtClean="0"/>
              <a:t>Mme </a:t>
            </a:r>
            <a:r>
              <a:rPr lang="fr-CA" sz="2600" b="1" dirty="0"/>
              <a:t>C., 83 ans, souffre d’Alzheimer depuis </a:t>
            </a:r>
            <a:r>
              <a:rPr lang="fr-CA" sz="2600" b="1" dirty="0" smtClean="0"/>
              <a:t>5 </a:t>
            </a:r>
            <a:r>
              <a:rPr lang="fr-CA" sz="2600" b="1" dirty="0"/>
              <a:t>ans </a:t>
            </a:r>
            <a:r>
              <a:rPr lang="fr-CA" sz="2600" b="1" dirty="0" smtClean="0"/>
              <a:t>, elle n’est plus autonome et vit avec sa sœur qui s’en occupe 24/7. Vous la voyez pour un suivi de diabète.</a:t>
            </a:r>
          </a:p>
          <a:p>
            <a:pPr marL="114300" indent="0" algn="ctr">
              <a:buNone/>
            </a:pPr>
            <a:endParaRPr lang="fr-CA" sz="2600" b="1" dirty="0" smtClean="0"/>
          </a:p>
          <a:p>
            <a:pPr marL="114300" indent="0" algn="ctr">
              <a:buNone/>
            </a:pPr>
            <a:r>
              <a:rPr lang="fr-CA" sz="2600" b="1" dirty="0" smtClean="0"/>
              <a:t> Sa </a:t>
            </a:r>
            <a:r>
              <a:rPr lang="fr-CA" sz="2600" b="1" dirty="0" err="1" smtClean="0"/>
              <a:t>soeur</a:t>
            </a:r>
            <a:r>
              <a:rPr lang="fr-CA" sz="2600" b="1" dirty="0" smtClean="0"/>
              <a:t> raconte que Mme C. met souvent son manteau pour sortir vers 16h. Elle dit toujours qu’elle </a:t>
            </a:r>
            <a:r>
              <a:rPr lang="fr-CA" sz="2600" b="1" dirty="0"/>
              <a:t>doit aller voir sa mère à l’hôpital </a:t>
            </a:r>
            <a:r>
              <a:rPr lang="fr-CA" sz="2600" b="1" dirty="0" smtClean="0"/>
              <a:t>(sa mère est décédée depuis longtemps). Elle </a:t>
            </a:r>
            <a:r>
              <a:rPr lang="fr-CA" sz="2600" b="1" dirty="0"/>
              <a:t>déambule partout avec agitation pour trouver </a:t>
            </a:r>
            <a:r>
              <a:rPr lang="fr-CA" sz="2600" b="1" dirty="0" smtClean="0"/>
              <a:t>une façon de sortir. Lorsque sa </a:t>
            </a:r>
            <a:r>
              <a:rPr lang="fr-CA" sz="2600" b="1" dirty="0" err="1" smtClean="0"/>
              <a:t>soeur</a:t>
            </a:r>
            <a:r>
              <a:rPr lang="fr-CA" sz="2600" b="1" dirty="0" smtClean="0"/>
              <a:t> </a:t>
            </a:r>
            <a:r>
              <a:rPr lang="fr-CA" sz="2600" b="1" dirty="0"/>
              <a:t>lui </a:t>
            </a:r>
            <a:r>
              <a:rPr lang="fr-CA" sz="2600" b="1" dirty="0" smtClean="0"/>
              <a:t>interdit </a:t>
            </a:r>
            <a:r>
              <a:rPr lang="fr-CA" sz="2600" b="1" dirty="0"/>
              <a:t>de sortir, elle </a:t>
            </a:r>
            <a:r>
              <a:rPr lang="fr-CA" sz="2600" b="1" dirty="0" smtClean="0"/>
              <a:t>la </a:t>
            </a:r>
            <a:r>
              <a:rPr lang="fr-CA" sz="2600" b="1" dirty="0"/>
              <a:t>frappe </a:t>
            </a:r>
            <a:r>
              <a:rPr lang="fr-CA" sz="2600" b="1" dirty="0" smtClean="0"/>
              <a:t>au visage.</a:t>
            </a:r>
          </a:p>
          <a:p>
            <a:pPr marL="114300" indent="0" algn="ctr">
              <a:buNone/>
            </a:pPr>
            <a:endParaRPr lang="fr-CA" sz="2600" b="1" dirty="0" smtClean="0"/>
          </a:p>
          <a:p>
            <a:pPr marL="114300" indent="0" algn="ctr">
              <a:buNone/>
            </a:pPr>
            <a:r>
              <a:rPr lang="fr-CA" sz="2600" b="1" dirty="0" smtClean="0"/>
              <a:t>Mme C. a déjà été reconduite à la maison par les </a:t>
            </a:r>
            <a:r>
              <a:rPr lang="fr-CA" sz="2600" b="1" dirty="0"/>
              <a:t>policiers après être sortie </a:t>
            </a:r>
            <a:r>
              <a:rPr lang="fr-CA" sz="2600" b="1" dirty="0" smtClean="0"/>
              <a:t>seule, car </a:t>
            </a:r>
            <a:r>
              <a:rPr lang="fr-CA" sz="2600" b="1" dirty="0"/>
              <a:t>elle s’était </a:t>
            </a:r>
            <a:r>
              <a:rPr lang="fr-CA" sz="2600" b="1" dirty="0" smtClean="0"/>
              <a:t>égarée et marchait sur l’autoroute.</a:t>
            </a:r>
          </a:p>
          <a:p>
            <a:pPr marL="114300" indent="0" algn="ctr">
              <a:buNone/>
            </a:pPr>
            <a:endParaRPr lang="fr-CA" sz="2600" b="1" dirty="0" smtClean="0"/>
          </a:p>
          <a:p>
            <a:pPr marL="114300" indent="0" algn="ctr">
              <a:buNone/>
            </a:pPr>
            <a:r>
              <a:rPr lang="fr-CA" sz="2600" b="1" dirty="0"/>
              <a:t>Sa sœur est découragée de </a:t>
            </a:r>
            <a:r>
              <a:rPr lang="fr-CA" sz="2600" b="1" dirty="0" smtClean="0"/>
              <a:t>ces comportements </a:t>
            </a:r>
            <a:r>
              <a:rPr lang="fr-CA" sz="2600" b="1" dirty="0"/>
              <a:t>et elle n’en peut plus de se faire frapper</a:t>
            </a:r>
            <a:r>
              <a:rPr lang="fr-CA" sz="2600" b="1" dirty="0" smtClean="0"/>
              <a:t>. Elle demande votre aide au GMF.</a:t>
            </a:r>
            <a:endParaRPr lang="fr-CA" sz="2600" dirty="0"/>
          </a:p>
        </p:txBody>
      </p:sp>
    </p:spTree>
    <p:extLst>
      <p:ext uri="{BB962C8B-B14F-4D97-AF65-F5344CB8AC3E}">
        <p14:creationId xmlns:p14="http://schemas.microsoft.com/office/powerpoint/2010/main" val="176448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fr-CA" dirty="0" smtClean="0"/>
          </a:p>
          <a:p>
            <a:pPr marL="0" indent="0" algn="ctr">
              <a:buNone/>
            </a:pPr>
            <a:endParaRPr lang="fr-CA" dirty="0"/>
          </a:p>
          <a:p>
            <a:pPr marL="0" indent="0" algn="ctr">
              <a:buNone/>
            </a:pPr>
            <a:endParaRPr lang="fr-CA" dirty="0" smtClean="0"/>
          </a:p>
          <a:p>
            <a:pPr marL="0" indent="0" algn="ctr">
              <a:buNone/>
            </a:pPr>
            <a:r>
              <a:rPr lang="fr-CA" sz="4400" dirty="0" smtClean="0"/>
              <a:t>Quel est votre plan d’intervention?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5377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866" y="131983"/>
            <a:ext cx="11676185" cy="586202"/>
          </a:xfrm>
        </p:spPr>
        <p:txBody>
          <a:bodyPr>
            <a:normAutofit fontScale="90000"/>
          </a:bodyPr>
          <a:lstStyle/>
          <a:p>
            <a:r>
              <a:rPr lang="fr-CA" b="1" dirty="0" smtClean="0"/>
              <a:t>Élaboration du plan de traitement des SNP: Modèle </a:t>
            </a:r>
            <a:r>
              <a:rPr lang="fr-CA" b="1" u="sng" dirty="0" smtClean="0"/>
              <a:t>DICE</a:t>
            </a:r>
            <a:r>
              <a:rPr lang="fr-CA" b="1" dirty="0" smtClean="0"/>
              <a:t> </a:t>
            </a:r>
            <a:r>
              <a:rPr lang="fr-CA" sz="1400" i="1" dirty="0">
                <a:solidFill>
                  <a:srgbClr val="2D2926"/>
                </a:solidFill>
              </a:rPr>
              <a:t>(In: Dr </a:t>
            </a:r>
            <a:r>
              <a:rPr lang="fr-CA" sz="1400" i="1" dirty="0" err="1">
                <a:solidFill>
                  <a:srgbClr val="2D2926"/>
                </a:solidFill>
              </a:rPr>
              <a:t>Vasil</a:t>
            </a:r>
            <a:r>
              <a:rPr lang="fr-CA" sz="1400" i="1" dirty="0">
                <a:solidFill>
                  <a:srgbClr val="2D2926"/>
                </a:solidFill>
              </a:rPr>
              <a:t>, IUGM, 8 nov. 2019)</a:t>
            </a:r>
            <a:r>
              <a:rPr lang="fr-CA" sz="1400" dirty="0">
                <a:solidFill>
                  <a:srgbClr val="2D2926"/>
                </a:solidFill>
              </a:rPr>
              <a:t> </a:t>
            </a:r>
            <a:endParaRPr lang="fr-CA" b="1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/>
          </p:nvPr>
        </p:nvGraphicFramePr>
        <p:xfrm>
          <a:off x="266866" y="629392"/>
          <a:ext cx="11462072" cy="59230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1036">
                  <a:extLst>
                    <a:ext uri="{9D8B030D-6E8A-4147-A177-3AD203B41FA5}">
                      <a16:colId xmlns:a16="http://schemas.microsoft.com/office/drawing/2014/main" val="2130426808"/>
                    </a:ext>
                  </a:extLst>
                </a:gridCol>
                <a:gridCol w="5731036">
                  <a:extLst>
                    <a:ext uri="{9D8B030D-6E8A-4147-A177-3AD203B41FA5}">
                      <a16:colId xmlns:a16="http://schemas.microsoft.com/office/drawing/2014/main" val="1668051502"/>
                    </a:ext>
                  </a:extLst>
                </a:gridCol>
              </a:tblGrid>
              <a:tr h="2632471">
                <a:tc>
                  <a:txBody>
                    <a:bodyPr/>
                    <a:lstStyle/>
                    <a:p>
                      <a:r>
                        <a:rPr lang="fr-CA" b="1" u="sng" dirty="0" smtClean="0"/>
                        <a:t>D</a:t>
                      </a:r>
                      <a:r>
                        <a:rPr lang="fr-CA" b="0" dirty="0" smtClean="0"/>
                        <a:t>écrire</a:t>
                      </a:r>
                      <a:endParaRPr lang="fr-CA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u="sng" dirty="0" smtClean="0"/>
                        <a:t>En détails le comportement:</a:t>
                      </a:r>
                    </a:p>
                    <a:p>
                      <a:r>
                        <a:rPr lang="fr-CA" sz="1600" dirty="0" smtClean="0"/>
                        <a:t>    -lequel </a:t>
                      </a:r>
                    </a:p>
                    <a:p>
                      <a:r>
                        <a:rPr lang="fr-CA" sz="1600" dirty="0" smtClean="0"/>
                        <a:t>    -quand </a:t>
                      </a:r>
                    </a:p>
                    <a:p>
                      <a:r>
                        <a:rPr lang="fr-CA" sz="1600" dirty="0" smtClean="0"/>
                        <a:t>    -où </a:t>
                      </a:r>
                    </a:p>
                    <a:p>
                      <a:r>
                        <a:rPr lang="fr-CA" sz="1600" dirty="0" smtClean="0"/>
                        <a:t>    -avec qui</a:t>
                      </a:r>
                    </a:p>
                    <a:p>
                      <a:r>
                        <a:rPr lang="fr-CA" sz="1600" dirty="0" smtClean="0"/>
                        <a:t>    -antécédents</a:t>
                      </a:r>
                    </a:p>
                    <a:p>
                      <a:r>
                        <a:rPr lang="fr-CA" sz="1600" dirty="0" smtClean="0"/>
                        <a:t>    -déclencheurs/</a:t>
                      </a:r>
                      <a:r>
                        <a:rPr lang="fr-CA" sz="1600" dirty="0" err="1" smtClean="0"/>
                        <a:t>exacerbateurs</a:t>
                      </a:r>
                      <a:r>
                        <a:rPr lang="fr-CA" sz="1600" dirty="0" smtClean="0"/>
                        <a:t>/environnement</a:t>
                      </a:r>
                    </a:p>
                    <a:p>
                      <a:r>
                        <a:rPr lang="fr-CA" sz="1600" dirty="0" smtClean="0"/>
                        <a:t>    -détresse associée</a:t>
                      </a:r>
                    </a:p>
                    <a:p>
                      <a:r>
                        <a:rPr lang="fr-CA" sz="1600" dirty="0" smtClean="0"/>
                        <a:t>    -risques</a:t>
                      </a:r>
                    </a:p>
                    <a:p>
                      <a:r>
                        <a:rPr lang="fr-CA" sz="1600" dirty="0" smtClean="0"/>
                        <a:t>    -perspective du patient, du proche, des soignants</a:t>
                      </a:r>
                      <a:endParaRPr lang="fr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112681"/>
                  </a:ext>
                </a:extLst>
              </a:tr>
              <a:tr h="1128202">
                <a:tc>
                  <a:txBody>
                    <a:bodyPr/>
                    <a:lstStyle/>
                    <a:p>
                      <a:r>
                        <a:rPr lang="fr-CA" b="1" u="sng" dirty="0" smtClean="0"/>
                        <a:t>I</a:t>
                      </a:r>
                      <a:r>
                        <a:rPr lang="fr-CA" b="0" dirty="0" smtClean="0"/>
                        <a:t>nvestiguer</a:t>
                      </a:r>
                      <a:endParaRPr lang="fr-CA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u="sng" dirty="0" smtClean="0"/>
                        <a:t>Facteurs propres:</a:t>
                      </a:r>
                    </a:p>
                    <a:p>
                      <a:r>
                        <a:rPr lang="fr-CA" sz="1600" dirty="0" smtClean="0"/>
                        <a:t>    -au patient </a:t>
                      </a:r>
                    </a:p>
                    <a:p>
                      <a:r>
                        <a:rPr lang="fr-CA" sz="1600" dirty="0" smtClean="0"/>
                        <a:t>    -au proche/au soignant</a:t>
                      </a:r>
                    </a:p>
                    <a:p>
                      <a:r>
                        <a:rPr lang="fr-CA" sz="1600" dirty="0" smtClean="0"/>
                        <a:t>    -à l’environnement</a:t>
                      </a:r>
                      <a:endParaRPr lang="fr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6966885"/>
                  </a:ext>
                </a:extLst>
              </a:tr>
              <a:tr h="1786319">
                <a:tc>
                  <a:txBody>
                    <a:bodyPr/>
                    <a:lstStyle/>
                    <a:p>
                      <a:r>
                        <a:rPr lang="fr-CA" b="1" u="sng" dirty="0" smtClean="0"/>
                        <a:t>C</a:t>
                      </a:r>
                      <a:r>
                        <a:rPr lang="fr-CA" dirty="0" smtClean="0"/>
                        <a:t>réer/Collaborer</a:t>
                      </a:r>
                    </a:p>
                    <a:p>
                      <a:endParaRPr lang="fr-CA" dirty="0" smtClean="0"/>
                    </a:p>
                    <a:p>
                      <a:r>
                        <a:rPr lang="fr-CA" sz="1400" i="1" u="sng" dirty="0" smtClean="0"/>
                        <a:t>Tous les intervenants </a:t>
                      </a:r>
                      <a:r>
                        <a:rPr lang="fr-CA" sz="1400" i="1" dirty="0" smtClean="0"/>
                        <a:t>doivent connaître le plan de traitement et l’appliquer </a:t>
                      </a:r>
                      <a:r>
                        <a:rPr lang="fr-CA" sz="1400" i="1" u="sng" dirty="0" smtClean="0"/>
                        <a:t>suffisamment longtemps </a:t>
                      </a:r>
                      <a:r>
                        <a:rPr lang="fr-CA" sz="1400" i="1" dirty="0" smtClean="0"/>
                        <a:t>avant de conclure en son inefficacité</a:t>
                      </a:r>
                      <a:endParaRPr lang="fr-CA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Répondre aux </a:t>
                      </a:r>
                      <a:r>
                        <a:rPr lang="fr-CA" u="sng" dirty="0" smtClean="0"/>
                        <a:t>besoins physiques et émotionnels</a:t>
                      </a:r>
                    </a:p>
                    <a:p>
                      <a:r>
                        <a:rPr lang="fr-CA" dirty="0" smtClean="0"/>
                        <a:t>Plan de traitement </a:t>
                      </a:r>
                      <a:r>
                        <a:rPr lang="fr-CA" u="sng" dirty="0" smtClean="0"/>
                        <a:t>non pharmacologique </a:t>
                      </a:r>
                      <a:r>
                        <a:rPr lang="fr-CA" dirty="0" smtClean="0"/>
                        <a:t>(1</a:t>
                      </a:r>
                      <a:r>
                        <a:rPr lang="fr-CA" baseline="30000" dirty="0" smtClean="0"/>
                        <a:t>ère</a:t>
                      </a:r>
                      <a:r>
                        <a:rPr lang="fr-CA" baseline="0" dirty="0" smtClean="0"/>
                        <a:t> ligne) </a:t>
                      </a:r>
                      <a:r>
                        <a:rPr lang="fr-CA" u="sng" baseline="0" dirty="0" smtClean="0"/>
                        <a:t>P</a:t>
                      </a:r>
                      <a:r>
                        <a:rPr lang="fr-CA" u="sng" dirty="0" smtClean="0"/>
                        <a:t>harmacologique</a:t>
                      </a:r>
                      <a:r>
                        <a:rPr lang="fr-CA" dirty="0" smtClean="0"/>
                        <a:t> si échec du non pharmacologique et:</a:t>
                      </a:r>
                    </a:p>
                    <a:p>
                      <a:r>
                        <a:rPr lang="fr-CA" dirty="0" smtClean="0"/>
                        <a:t>     -comorbidité psychiatrique active</a:t>
                      </a:r>
                    </a:p>
                    <a:p>
                      <a:r>
                        <a:rPr lang="fr-CA" dirty="0" smtClean="0"/>
                        <a:t>     -détresse significative</a:t>
                      </a:r>
                    </a:p>
                    <a:p>
                      <a:r>
                        <a:rPr lang="fr-CA" dirty="0" smtClean="0"/>
                        <a:t>     -agressivité importante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5074173"/>
                  </a:ext>
                </a:extLst>
              </a:tr>
              <a:tr h="376067">
                <a:tc>
                  <a:txBody>
                    <a:bodyPr/>
                    <a:lstStyle/>
                    <a:p>
                      <a:r>
                        <a:rPr lang="fr-CA" b="1" u="sng" dirty="0" smtClean="0"/>
                        <a:t>É</a:t>
                      </a:r>
                      <a:r>
                        <a:rPr lang="fr-CA" dirty="0" smtClean="0"/>
                        <a:t>valuer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dirty="0" smtClean="0"/>
                        <a:t>Résultat, récidives</a:t>
                      </a:r>
                      <a:r>
                        <a:rPr lang="fr-CA" baseline="0" dirty="0" smtClean="0"/>
                        <a:t>, effets indésirables, sécurité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9719385"/>
                  </a:ext>
                </a:extLst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1407941" y="6613981"/>
            <a:ext cx="104502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00" dirty="0" smtClean="0"/>
              <a:t>J </a:t>
            </a:r>
            <a:r>
              <a:rPr lang="fr-CA" sz="800" dirty="0"/>
              <a:t>Am </a:t>
            </a:r>
            <a:r>
              <a:rPr lang="fr-CA" sz="800" dirty="0" err="1"/>
              <a:t>Geriatr</a:t>
            </a:r>
            <a:r>
              <a:rPr lang="fr-CA" sz="800" dirty="0"/>
              <a:t> Soc. 2014 Apr;62(4):</a:t>
            </a:r>
            <a:r>
              <a:rPr lang="fr-CA" sz="800" dirty="0" smtClean="0"/>
              <a:t>762-9, </a:t>
            </a:r>
            <a:r>
              <a:rPr lang="fr-CA" sz="800" b="1" dirty="0" smtClean="0"/>
              <a:t>Management </a:t>
            </a:r>
            <a:r>
              <a:rPr lang="fr-CA" sz="800" b="1" dirty="0"/>
              <a:t>of </a:t>
            </a:r>
            <a:r>
              <a:rPr lang="fr-CA" sz="800" b="1" dirty="0" err="1"/>
              <a:t>neuropsychiatric</a:t>
            </a:r>
            <a:r>
              <a:rPr lang="fr-CA" sz="800" b="1" dirty="0"/>
              <a:t> </a:t>
            </a:r>
            <a:r>
              <a:rPr lang="fr-CA" sz="800" b="1" dirty="0" err="1"/>
              <a:t>symptoms</a:t>
            </a:r>
            <a:r>
              <a:rPr lang="fr-CA" sz="800" b="1" dirty="0"/>
              <a:t> of </a:t>
            </a:r>
            <a:r>
              <a:rPr lang="fr-CA" sz="800" b="1" dirty="0" err="1"/>
              <a:t>dementia</a:t>
            </a:r>
            <a:r>
              <a:rPr lang="fr-CA" sz="800" b="1" dirty="0"/>
              <a:t> in </a:t>
            </a:r>
            <a:r>
              <a:rPr lang="fr-CA" sz="800" b="1" dirty="0" err="1"/>
              <a:t>clinical</a:t>
            </a:r>
            <a:r>
              <a:rPr lang="fr-CA" sz="800" b="1" dirty="0"/>
              <a:t> settings: </a:t>
            </a:r>
            <a:r>
              <a:rPr lang="fr-CA" sz="800" b="1" dirty="0" err="1"/>
              <a:t>recommendations</a:t>
            </a:r>
            <a:r>
              <a:rPr lang="fr-CA" sz="800" b="1" dirty="0"/>
              <a:t> </a:t>
            </a:r>
            <a:r>
              <a:rPr lang="fr-CA" sz="800" b="1" dirty="0" err="1"/>
              <a:t>from</a:t>
            </a:r>
            <a:r>
              <a:rPr lang="fr-CA" sz="800" b="1" dirty="0"/>
              <a:t> a </a:t>
            </a:r>
            <a:r>
              <a:rPr lang="fr-CA" sz="800" b="1" dirty="0" err="1"/>
              <a:t>multidisciplinary</a:t>
            </a:r>
            <a:r>
              <a:rPr lang="fr-CA" sz="800" b="1" dirty="0"/>
              <a:t> expert </a:t>
            </a:r>
            <a:r>
              <a:rPr lang="fr-CA" sz="800" b="1" dirty="0" smtClean="0"/>
              <a:t>panel, </a:t>
            </a:r>
            <a:r>
              <a:rPr lang="fr-CA" sz="800" dirty="0" err="1" smtClean="0"/>
              <a:t>Kales</a:t>
            </a:r>
            <a:r>
              <a:rPr lang="fr-CA" sz="800" dirty="0" smtClean="0"/>
              <a:t> HC</a:t>
            </a:r>
            <a:endParaRPr lang="fr-CA" sz="800" dirty="0"/>
          </a:p>
        </p:txBody>
      </p:sp>
    </p:spTree>
    <p:extLst>
      <p:ext uri="{BB962C8B-B14F-4D97-AF65-F5344CB8AC3E}">
        <p14:creationId xmlns:p14="http://schemas.microsoft.com/office/powerpoint/2010/main" val="362594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sz="3200" b="1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fr-CA" sz="32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fr-CA" sz="3200" b="1" dirty="0">
                <a:solidFill>
                  <a:schemeClr val="bg2">
                    <a:lumMod val="25000"/>
                  </a:schemeClr>
                </a:solidFill>
              </a:rPr>
              <a:t>Symptômes comportementaux et psychologiques de la démence? (SCPD)</a:t>
            </a:r>
            <a:r>
              <a:rPr lang="fr-CA" sz="4800" b="1" dirty="0">
                <a:solidFill>
                  <a:srgbClr val="FF0000"/>
                </a:solidFill>
              </a:rPr>
              <a:t/>
            </a:r>
            <a:br>
              <a:rPr lang="fr-CA" sz="4800" b="1" dirty="0">
                <a:solidFill>
                  <a:srgbClr val="FF0000"/>
                </a:solidFill>
              </a:rPr>
            </a:b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82535" y="1048626"/>
            <a:ext cx="9714016" cy="4592153"/>
          </a:xfrm>
        </p:spPr>
        <p:txBody>
          <a:bodyPr numCol="2">
            <a:noAutofit/>
          </a:bodyPr>
          <a:lstStyle/>
          <a:p>
            <a:r>
              <a:rPr lang="fr-CA" dirty="0" smtClean="0"/>
              <a:t>Agitation</a:t>
            </a:r>
          </a:p>
          <a:p>
            <a:r>
              <a:rPr lang="fr-CA" dirty="0" smtClean="0"/>
              <a:t>Agressivité </a:t>
            </a:r>
          </a:p>
          <a:p>
            <a:r>
              <a:rPr lang="fr-CA" dirty="0" smtClean="0"/>
              <a:t>Troubles </a:t>
            </a:r>
            <a:r>
              <a:rPr lang="fr-CA" dirty="0"/>
              <a:t>du </a:t>
            </a:r>
            <a:r>
              <a:rPr lang="fr-CA" dirty="0" smtClean="0"/>
              <a:t>sommeil </a:t>
            </a:r>
          </a:p>
          <a:p>
            <a:r>
              <a:rPr lang="fr-CA" dirty="0" smtClean="0"/>
              <a:t>Troubles </a:t>
            </a:r>
            <a:r>
              <a:rPr lang="fr-CA" dirty="0"/>
              <a:t>de </a:t>
            </a:r>
            <a:r>
              <a:rPr lang="fr-CA" dirty="0" smtClean="0"/>
              <a:t>l’appétit </a:t>
            </a:r>
          </a:p>
          <a:p>
            <a:endParaRPr lang="fr-CA" dirty="0"/>
          </a:p>
          <a:p>
            <a:r>
              <a:rPr lang="fr-CA" dirty="0" smtClean="0"/>
              <a:t>Symptômes affectifs </a:t>
            </a:r>
            <a:endParaRPr lang="fr-CA" dirty="0"/>
          </a:p>
          <a:p>
            <a:pPr lvl="1"/>
            <a:r>
              <a:rPr lang="fr-CA" dirty="0" smtClean="0"/>
              <a:t>Dépression </a:t>
            </a:r>
          </a:p>
          <a:p>
            <a:pPr lvl="1"/>
            <a:r>
              <a:rPr lang="fr-CA" dirty="0" smtClean="0"/>
              <a:t>Anxiété </a:t>
            </a:r>
            <a:endParaRPr lang="fr-CA" dirty="0"/>
          </a:p>
          <a:p>
            <a:pPr lvl="1"/>
            <a:r>
              <a:rPr lang="fr-CA" dirty="0" smtClean="0"/>
              <a:t>Apathie</a:t>
            </a:r>
          </a:p>
          <a:p>
            <a:pPr lvl="1"/>
            <a:r>
              <a:rPr lang="fr-CA" dirty="0" smtClean="0"/>
              <a:t>Irritabilité</a:t>
            </a:r>
          </a:p>
          <a:p>
            <a:pPr lvl="1"/>
            <a:endParaRPr lang="fr-CA" dirty="0"/>
          </a:p>
          <a:p>
            <a:pPr marL="457200" lvl="1" indent="0">
              <a:buNone/>
            </a:pPr>
            <a:endParaRPr lang="fr-CA" dirty="0"/>
          </a:p>
          <a:p>
            <a:pPr marL="457200" lvl="1" indent="0">
              <a:buNone/>
            </a:pPr>
            <a:endParaRPr lang="fr-CA" dirty="0" smtClean="0"/>
          </a:p>
          <a:p>
            <a:r>
              <a:rPr lang="fr-CA" dirty="0" smtClean="0"/>
              <a:t>Symptômes </a:t>
            </a:r>
            <a:r>
              <a:rPr lang="fr-CA" dirty="0"/>
              <a:t>psychotiques: </a:t>
            </a:r>
            <a:endParaRPr lang="fr-CA" dirty="0" smtClean="0"/>
          </a:p>
          <a:p>
            <a:pPr lvl="1"/>
            <a:r>
              <a:rPr lang="fr-CA" dirty="0" smtClean="0"/>
              <a:t>Délires </a:t>
            </a:r>
          </a:p>
          <a:p>
            <a:pPr lvl="1"/>
            <a:r>
              <a:rPr lang="fr-CA" dirty="0" smtClean="0"/>
              <a:t>Hallucinations </a:t>
            </a:r>
          </a:p>
          <a:p>
            <a:pPr lvl="1"/>
            <a:endParaRPr lang="fr-CA" dirty="0" smtClean="0"/>
          </a:p>
          <a:p>
            <a:r>
              <a:rPr lang="fr-CA" dirty="0" smtClean="0"/>
              <a:t>Autres symptômes : </a:t>
            </a:r>
          </a:p>
          <a:p>
            <a:pPr lvl="1"/>
            <a:r>
              <a:rPr lang="fr-CA" dirty="0" smtClean="0"/>
              <a:t>Errance </a:t>
            </a:r>
          </a:p>
          <a:p>
            <a:pPr lvl="1"/>
            <a:r>
              <a:rPr lang="fr-CA" dirty="0" smtClean="0"/>
              <a:t>Vocalisations </a:t>
            </a:r>
            <a:r>
              <a:rPr lang="fr-CA" dirty="0"/>
              <a:t>répétitives </a:t>
            </a:r>
            <a:endParaRPr lang="fr-CA" dirty="0" smtClean="0"/>
          </a:p>
          <a:p>
            <a:pPr lvl="1"/>
            <a:r>
              <a:rPr lang="fr-CA" dirty="0" smtClean="0"/>
              <a:t>Mouvements </a:t>
            </a:r>
            <a:r>
              <a:rPr lang="fr-CA" dirty="0"/>
              <a:t>répétitifs ou </a:t>
            </a:r>
            <a:r>
              <a:rPr lang="fr-CA" dirty="0" smtClean="0"/>
              <a:t>stéréotypés</a:t>
            </a:r>
          </a:p>
          <a:p>
            <a:pPr lvl="1"/>
            <a:r>
              <a:rPr lang="fr-CA" dirty="0" smtClean="0"/>
              <a:t>Désinhibition agressive </a:t>
            </a:r>
          </a:p>
          <a:p>
            <a:pPr lvl="1"/>
            <a:r>
              <a:rPr lang="fr-CA" dirty="0" smtClean="0"/>
              <a:t>Désinhibition sexuelle </a:t>
            </a:r>
          </a:p>
          <a:p>
            <a:pPr lvl="1"/>
            <a:r>
              <a:rPr lang="fr-CA" dirty="0" smtClean="0"/>
              <a:t>Comportements d’imitation</a:t>
            </a:r>
          </a:p>
        </p:txBody>
      </p:sp>
    </p:spTree>
    <p:extLst>
      <p:ext uri="{BB962C8B-B14F-4D97-AF65-F5344CB8AC3E}">
        <p14:creationId xmlns:p14="http://schemas.microsoft.com/office/powerpoint/2010/main" val="106749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5649"/>
          </a:xfrm>
        </p:spPr>
        <p:txBody>
          <a:bodyPr/>
          <a:lstStyle/>
          <a:p>
            <a:r>
              <a:rPr lang="fr-CA" b="1" dirty="0" smtClean="0"/>
              <a:t>Syndrome </a:t>
            </a:r>
            <a:r>
              <a:rPr lang="fr-CA" b="1" dirty="0"/>
              <a:t>d</a:t>
            </a:r>
            <a:r>
              <a:rPr lang="fr-CA" b="1" dirty="0" smtClean="0"/>
              <a:t>’agitation vespérale/ crépusculaire</a:t>
            </a:r>
            <a:endParaRPr lang="fr-CA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02482" y="914400"/>
            <a:ext cx="10670116" cy="4787660"/>
          </a:xfrm>
        </p:spPr>
        <p:txBody>
          <a:bodyPr>
            <a:normAutofit fontScale="92500" lnSpcReduction="10000"/>
          </a:bodyPr>
          <a:lstStyle/>
          <a:p>
            <a:endParaRPr lang="fr-CA" dirty="0" smtClean="0"/>
          </a:p>
          <a:p>
            <a:r>
              <a:rPr lang="fr-CA" sz="2400" dirty="0" smtClean="0"/>
              <a:t>devenir </a:t>
            </a:r>
            <a:r>
              <a:rPr lang="fr-CA" sz="2400" dirty="0"/>
              <a:t>exigeant ou </a:t>
            </a:r>
            <a:r>
              <a:rPr lang="fr-CA" sz="2400" dirty="0" smtClean="0"/>
              <a:t>agressif</a:t>
            </a:r>
          </a:p>
          <a:p>
            <a:endParaRPr lang="fr-CA" sz="2400" dirty="0"/>
          </a:p>
          <a:p>
            <a:r>
              <a:rPr lang="fr-CA" sz="2400" dirty="0"/>
              <a:t>éprouver des idées délirantes ou des </a:t>
            </a:r>
            <a:r>
              <a:rPr lang="fr-CA" sz="2400" dirty="0" smtClean="0"/>
              <a:t>hallucinations</a:t>
            </a:r>
          </a:p>
          <a:p>
            <a:endParaRPr lang="fr-CA" sz="2400" dirty="0" smtClean="0"/>
          </a:p>
          <a:p>
            <a:r>
              <a:rPr lang="fr-CA" sz="2400" dirty="0" smtClean="0"/>
              <a:t>marcher </a:t>
            </a:r>
            <a:r>
              <a:rPr lang="fr-CA" sz="2400" dirty="0"/>
              <a:t>de long en large ou </a:t>
            </a:r>
            <a:r>
              <a:rPr lang="fr-CA" sz="2400" dirty="0" smtClean="0"/>
              <a:t>errer</a:t>
            </a:r>
          </a:p>
          <a:p>
            <a:endParaRPr lang="fr-CA" sz="2400" dirty="0"/>
          </a:p>
          <a:p>
            <a:r>
              <a:rPr lang="fr-CA" sz="2400" dirty="0"/>
              <a:t>faire des choses </a:t>
            </a:r>
            <a:r>
              <a:rPr lang="fr-CA" sz="2400" dirty="0" smtClean="0"/>
              <a:t>impulsives</a:t>
            </a:r>
          </a:p>
          <a:p>
            <a:endParaRPr lang="fr-CA" sz="2400" dirty="0"/>
          </a:p>
          <a:p>
            <a:r>
              <a:rPr lang="fr-CA" sz="2400" dirty="0"/>
              <a:t>tenter de quitter la </a:t>
            </a:r>
            <a:r>
              <a:rPr lang="fr-CA" sz="2400" dirty="0" smtClean="0"/>
              <a:t>maison</a:t>
            </a:r>
          </a:p>
          <a:p>
            <a:endParaRPr lang="fr-CA" sz="2400" dirty="0"/>
          </a:p>
          <a:p>
            <a:r>
              <a:rPr lang="fr-CA" sz="2400" dirty="0"/>
              <a:t>éprouver des difficultés à comprendre les </a:t>
            </a:r>
            <a:r>
              <a:rPr lang="fr-CA" sz="2400" dirty="0" smtClean="0"/>
              <a:t>autres</a:t>
            </a:r>
          </a:p>
          <a:p>
            <a:pPr marL="0" indent="0">
              <a:buNone/>
            </a:pPr>
            <a:endParaRPr lang="fr-CA" sz="2400" dirty="0"/>
          </a:p>
          <a:p>
            <a:r>
              <a:rPr lang="fr-CA" sz="2400" dirty="0"/>
              <a:t>éprouver des difficultés des tâches que la personne faisait facilement plus tôt dans la </a:t>
            </a:r>
            <a:r>
              <a:rPr lang="fr-CA" sz="2400" dirty="0" smtClean="0"/>
              <a:t>journée</a:t>
            </a:r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258877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Espace réservé du numéro de diapositive 2"/>
          <p:cNvSpPr txBox="1">
            <a:spLocks noGrp="1"/>
          </p:cNvSpPr>
          <p:nvPr>
            <p:ph type="sldNum" sz="quarter" idx="4294967295"/>
          </p:nvPr>
        </p:nvSpPr>
        <p:spPr>
          <a:xfrm>
            <a:off x="11603063" y="5972408"/>
            <a:ext cx="181383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363" name="Image 1" descr="Imag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5140" y="49550"/>
            <a:ext cx="4957765" cy="6426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Image 2" descr="Imag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35880" y="49550"/>
            <a:ext cx="4991988" cy="642113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4354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005013" y="3176"/>
            <a:ext cx="8229600" cy="981075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fr-CA" altLang="fr-FR" sz="3000" dirty="0"/>
              <a:t>Repérage et appréciation des SCPD</a:t>
            </a:r>
            <a:br>
              <a:rPr lang="fr-CA" altLang="fr-FR" sz="3000" dirty="0"/>
            </a:br>
            <a:r>
              <a:rPr lang="fr-CA" altLang="fr-FR" sz="3000" dirty="0"/>
              <a:t>(outil NPI-R INESSS)</a:t>
            </a:r>
          </a:p>
        </p:txBody>
      </p:sp>
      <p:pic>
        <p:nvPicPr>
          <p:cNvPr id="252931" name="Imag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" t="15201" r="5341" b="24162"/>
          <a:stretch>
            <a:fillRect/>
          </a:stretch>
        </p:blipFill>
        <p:spPr bwMode="auto">
          <a:xfrm>
            <a:off x="2663826" y="1125538"/>
            <a:ext cx="691197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48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300" y="190500"/>
            <a:ext cx="5803500" cy="64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0188" y="-613605"/>
            <a:ext cx="5389726" cy="718630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72567" y="5964965"/>
            <a:ext cx="8785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 smtClean="0"/>
              <a:t>CSSS </a:t>
            </a:r>
            <a:r>
              <a:rPr lang="fr-CA" sz="1400" dirty="0"/>
              <a:t>des </a:t>
            </a:r>
            <a:r>
              <a:rPr lang="fr-CA" sz="1400" dirty="0" smtClean="0"/>
              <a:t>Sommets,  2014. </a:t>
            </a:r>
            <a:r>
              <a:rPr lang="fr-CA" sz="1400" i="1" dirty="0" smtClean="0"/>
              <a:t>Le guide SCDP</a:t>
            </a:r>
            <a:r>
              <a:rPr lang="fr-CA" sz="1400" dirty="0" smtClean="0"/>
              <a:t>, http</a:t>
            </a:r>
            <a:r>
              <a:rPr lang="fr-CA" sz="1400" dirty="0"/>
              <a:t>://slideplayer.fr/slide/9114997/</a:t>
            </a:r>
          </a:p>
          <a:p>
            <a:r>
              <a:rPr lang="fr-CA" sz="1400" dirty="0" smtClean="0"/>
              <a:t>: consulté le 6 mai </a:t>
            </a:r>
            <a:r>
              <a:rPr lang="fr-CA" sz="1400" dirty="0"/>
              <a:t>2019 </a:t>
            </a:r>
          </a:p>
        </p:txBody>
      </p:sp>
    </p:spTree>
    <p:extLst>
      <p:ext uri="{BB962C8B-B14F-4D97-AF65-F5344CB8AC3E}">
        <p14:creationId xmlns:p14="http://schemas.microsoft.com/office/powerpoint/2010/main" val="12524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b="1" dirty="0"/>
              <a:t>Que faire en présence de SCPD</a:t>
            </a:r>
            <a:r>
              <a:rPr lang="fr-FR" b="1" dirty="0" smtClean="0"/>
              <a:t>? </a:t>
            </a:r>
            <a:endParaRPr lang="fr-CA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Exclure l’expression </a:t>
            </a:r>
            <a:r>
              <a:rPr lang="fr-FR" dirty="0" smtClean="0"/>
              <a:t>d’un </a:t>
            </a:r>
            <a:r>
              <a:rPr lang="fr-FR" dirty="0"/>
              <a:t>besoin (faim, froid/chaud, peur, etc</a:t>
            </a:r>
            <a:r>
              <a:rPr lang="fr-FR" dirty="0" smtClean="0"/>
              <a:t>.)</a:t>
            </a:r>
          </a:p>
          <a:p>
            <a:pPr marL="114300" indent="0">
              <a:buNone/>
            </a:pPr>
            <a:r>
              <a:rPr lang="fr-FR" dirty="0" smtClean="0"/>
              <a:t> </a:t>
            </a:r>
          </a:p>
          <a:p>
            <a:r>
              <a:rPr lang="fr-FR" dirty="0" smtClean="0"/>
              <a:t>Exclure l’expression d’un </a:t>
            </a:r>
            <a:r>
              <a:rPr lang="fr-FR" dirty="0"/>
              <a:t>symptôme (douleur, anxiété, </a:t>
            </a:r>
            <a:r>
              <a:rPr lang="fr-FR" dirty="0" smtClean="0"/>
              <a:t>tristesse</a:t>
            </a:r>
            <a:r>
              <a:rPr lang="fr-FR" dirty="0"/>
              <a:t>, etc.) 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Exclure </a:t>
            </a:r>
            <a:r>
              <a:rPr lang="fr-FR" dirty="0"/>
              <a:t>les causes </a:t>
            </a:r>
            <a:r>
              <a:rPr lang="fr-FR" dirty="0" smtClean="0"/>
              <a:t>médicales/médicamenteuses</a:t>
            </a:r>
          </a:p>
          <a:p>
            <a:pPr lvl="2"/>
            <a:r>
              <a:rPr lang="fr-FR" dirty="0" smtClean="0"/>
              <a:t> </a:t>
            </a:r>
            <a:r>
              <a:rPr lang="fr-FR" dirty="0"/>
              <a:t>› </a:t>
            </a:r>
            <a:r>
              <a:rPr lang="fr-FR" dirty="0" err="1"/>
              <a:t>Rx</a:t>
            </a:r>
            <a:r>
              <a:rPr lang="fr-FR" dirty="0"/>
              <a:t> </a:t>
            </a:r>
            <a:r>
              <a:rPr lang="fr-FR" dirty="0" smtClean="0"/>
              <a:t>anticholinergiques/psychotropes</a:t>
            </a:r>
          </a:p>
          <a:p>
            <a:pPr lvl="2"/>
            <a:r>
              <a:rPr lang="fr-FR" dirty="0" smtClean="0"/>
              <a:t> </a:t>
            </a:r>
            <a:r>
              <a:rPr lang="fr-FR" dirty="0"/>
              <a:t>› </a:t>
            </a:r>
            <a:r>
              <a:rPr lang="fr-FR" dirty="0" smtClean="0"/>
              <a:t>Infections</a:t>
            </a:r>
          </a:p>
          <a:p>
            <a:pPr lvl="2"/>
            <a:r>
              <a:rPr lang="fr-FR" dirty="0" smtClean="0"/>
              <a:t> </a:t>
            </a:r>
            <a:r>
              <a:rPr lang="fr-FR" dirty="0"/>
              <a:t>› Déséquilibre </a:t>
            </a:r>
            <a:r>
              <a:rPr lang="fr-FR" dirty="0" smtClean="0"/>
              <a:t>électrolytique/métabolique</a:t>
            </a:r>
          </a:p>
          <a:p>
            <a:pPr lvl="2"/>
            <a:endParaRPr lang="fr-FR" dirty="0" smtClean="0"/>
          </a:p>
          <a:p>
            <a:r>
              <a:rPr lang="fr-FR" dirty="0" smtClean="0"/>
              <a:t>Exclure </a:t>
            </a:r>
            <a:r>
              <a:rPr lang="fr-FR" dirty="0"/>
              <a:t>toute maladie psychiatrique préexistante </a:t>
            </a:r>
            <a:endParaRPr lang="fr-FR" dirty="0" smtClean="0"/>
          </a:p>
          <a:p>
            <a:pPr marL="114300" indent="0">
              <a:buNone/>
            </a:pPr>
            <a:r>
              <a:rPr lang="fr-FR" dirty="0" smtClean="0"/>
              <a:t>					</a:t>
            </a:r>
            <a:r>
              <a:rPr lang="fr-FR" sz="1400" i="1" dirty="0"/>
              <a:t>(source: Massoud, 2015)</a:t>
            </a:r>
            <a:endParaRPr lang="fr-CA" sz="1400" i="1" dirty="0"/>
          </a:p>
        </p:txBody>
      </p:sp>
      <p:pic>
        <p:nvPicPr>
          <p:cNvPr id="6147" name="Picture 3" descr="C:\Users\sigjul01\Desktop\downlo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592" y="3325160"/>
            <a:ext cx="3059006" cy="202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43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2742" y="136733"/>
            <a:ext cx="10515600" cy="5922236"/>
          </a:xfrm>
        </p:spPr>
        <p:txBody>
          <a:bodyPr>
            <a:normAutofit lnSpcReduction="10000"/>
          </a:bodyPr>
          <a:lstStyle/>
          <a:p>
            <a:pPr marL="114300" indent="0" algn="ctr">
              <a:buNone/>
            </a:pPr>
            <a:r>
              <a:rPr lang="fr-CA" sz="1800" b="1" dirty="0" smtClean="0"/>
              <a:t>Mme </a:t>
            </a:r>
            <a:r>
              <a:rPr lang="fr-CA" sz="1800" b="1" dirty="0"/>
              <a:t>C., 83 ans, souffre d’Alzheimer depuis </a:t>
            </a:r>
            <a:r>
              <a:rPr lang="fr-CA" sz="1800" b="1" dirty="0" smtClean="0"/>
              <a:t>5 </a:t>
            </a:r>
            <a:r>
              <a:rPr lang="fr-CA" sz="1800" b="1" dirty="0"/>
              <a:t>ans </a:t>
            </a:r>
            <a:r>
              <a:rPr lang="fr-CA" sz="1800" b="1" dirty="0" smtClean="0"/>
              <a:t>, elle n’est plus autonome et vit avec sa sœur qui s’en occupe 24/7. Vous la voyez pour un suivi de diabète.</a:t>
            </a:r>
          </a:p>
          <a:p>
            <a:pPr marL="114300" indent="0" algn="ctr">
              <a:buNone/>
            </a:pPr>
            <a:r>
              <a:rPr lang="fr-CA" sz="1800" b="1" dirty="0" smtClean="0"/>
              <a:t> Sa </a:t>
            </a:r>
            <a:r>
              <a:rPr lang="fr-CA" sz="1800" b="1" dirty="0" err="1" smtClean="0"/>
              <a:t>soeur</a:t>
            </a:r>
            <a:r>
              <a:rPr lang="fr-CA" sz="1800" b="1" dirty="0" smtClean="0"/>
              <a:t> raconte que Mme C. met souvent son manteau pour sortir vers 16h. Elle dit toujours qu’elle </a:t>
            </a:r>
            <a:r>
              <a:rPr lang="fr-CA" sz="1800" b="1" dirty="0"/>
              <a:t>doit aller voir sa mère à l’hôpital </a:t>
            </a:r>
            <a:r>
              <a:rPr lang="fr-CA" sz="1800" b="1" dirty="0" smtClean="0"/>
              <a:t>(sa mère est décédée depuis longtemps). Elle </a:t>
            </a:r>
            <a:r>
              <a:rPr lang="fr-CA" sz="1800" b="1" dirty="0"/>
              <a:t>déambule partout avec agitation pour trouver </a:t>
            </a:r>
            <a:r>
              <a:rPr lang="fr-CA" sz="1800" b="1" dirty="0" smtClean="0"/>
              <a:t>une façon de sortir. Lorsque sa </a:t>
            </a:r>
            <a:r>
              <a:rPr lang="fr-CA" sz="1800" b="1" dirty="0" err="1" smtClean="0"/>
              <a:t>soeur</a:t>
            </a:r>
            <a:r>
              <a:rPr lang="fr-CA" sz="1800" b="1" dirty="0" smtClean="0"/>
              <a:t> </a:t>
            </a:r>
            <a:r>
              <a:rPr lang="fr-CA" sz="1800" b="1" dirty="0"/>
              <a:t>lui </a:t>
            </a:r>
            <a:r>
              <a:rPr lang="fr-CA" sz="1800" b="1" dirty="0" smtClean="0"/>
              <a:t>interdit </a:t>
            </a:r>
            <a:r>
              <a:rPr lang="fr-CA" sz="1800" b="1" dirty="0"/>
              <a:t>de sortir, elle </a:t>
            </a:r>
            <a:r>
              <a:rPr lang="fr-CA" sz="1800" b="1" dirty="0" smtClean="0"/>
              <a:t>la </a:t>
            </a:r>
            <a:r>
              <a:rPr lang="fr-CA" sz="1800" b="1" dirty="0"/>
              <a:t>frappe </a:t>
            </a:r>
            <a:r>
              <a:rPr lang="fr-CA" sz="1800" b="1" dirty="0" smtClean="0"/>
              <a:t>au visage.</a:t>
            </a:r>
          </a:p>
          <a:p>
            <a:pPr marL="114300" indent="0" algn="ctr">
              <a:buNone/>
            </a:pPr>
            <a:r>
              <a:rPr lang="fr-CA" sz="1800" b="1" dirty="0" smtClean="0"/>
              <a:t>Mme C. a déjà été reconduite à la maison par les </a:t>
            </a:r>
            <a:r>
              <a:rPr lang="fr-CA" sz="1800" b="1" dirty="0"/>
              <a:t>policiers après être sortie </a:t>
            </a:r>
            <a:r>
              <a:rPr lang="fr-CA" sz="1800" b="1" dirty="0" smtClean="0"/>
              <a:t>seule, car </a:t>
            </a:r>
            <a:r>
              <a:rPr lang="fr-CA" sz="1800" b="1" dirty="0"/>
              <a:t>elle s’était </a:t>
            </a:r>
            <a:r>
              <a:rPr lang="fr-CA" sz="1800" b="1" dirty="0" smtClean="0"/>
              <a:t>égarée et marchait sur l’autoroute.</a:t>
            </a:r>
          </a:p>
          <a:p>
            <a:pPr marL="114300" indent="0" algn="ctr">
              <a:buNone/>
            </a:pPr>
            <a:r>
              <a:rPr lang="fr-CA" sz="1800" b="1" dirty="0"/>
              <a:t>Sa sœur est découragée de </a:t>
            </a:r>
            <a:r>
              <a:rPr lang="fr-CA" sz="1800" b="1" dirty="0" smtClean="0"/>
              <a:t>ces comportements </a:t>
            </a:r>
            <a:r>
              <a:rPr lang="fr-CA" sz="1800" b="1" dirty="0"/>
              <a:t>et elle n’en peut plus de se faire frapper</a:t>
            </a:r>
            <a:r>
              <a:rPr lang="fr-CA" sz="1800" b="1" dirty="0" smtClean="0"/>
              <a:t>.</a:t>
            </a:r>
          </a:p>
          <a:p>
            <a:pPr marL="114300" indent="0">
              <a:buNone/>
            </a:pPr>
            <a:endParaRPr lang="fr-CA" sz="1800" b="1" dirty="0" smtClean="0"/>
          </a:p>
          <a:p>
            <a:pPr marL="114300" indent="0">
              <a:buNone/>
            </a:pPr>
            <a:endParaRPr lang="fr-CA" sz="1800" dirty="0"/>
          </a:p>
          <a:p>
            <a:r>
              <a:rPr lang="fr-CA" dirty="0" smtClean="0"/>
              <a:t>Agitation-Agressivité  </a:t>
            </a:r>
            <a:endParaRPr lang="fr-CA" dirty="0"/>
          </a:p>
          <a:p>
            <a:pPr lvl="1"/>
            <a:r>
              <a:rPr lang="fr-CA" dirty="0"/>
              <a:t>Anxiété </a:t>
            </a:r>
          </a:p>
          <a:p>
            <a:pPr lvl="1"/>
            <a:r>
              <a:rPr lang="fr-CA" dirty="0"/>
              <a:t>Irritabilité</a:t>
            </a:r>
          </a:p>
          <a:p>
            <a:r>
              <a:rPr lang="fr-CA" dirty="0"/>
              <a:t>Symptômes psychotiques: </a:t>
            </a:r>
          </a:p>
          <a:p>
            <a:pPr lvl="1"/>
            <a:r>
              <a:rPr lang="fr-CA" dirty="0"/>
              <a:t>Délires </a:t>
            </a:r>
          </a:p>
          <a:p>
            <a:r>
              <a:rPr lang="fr-CA" dirty="0"/>
              <a:t>Autres symptômes : </a:t>
            </a:r>
          </a:p>
          <a:p>
            <a:pPr lvl="1"/>
            <a:r>
              <a:rPr lang="fr-CA" dirty="0"/>
              <a:t>Errance </a:t>
            </a:r>
          </a:p>
          <a:p>
            <a:pPr lvl="1"/>
            <a:r>
              <a:rPr lang="fr-CA" dirty="0"/>
              <a:t>Désinhibition agressive </a:t>
            </a:r>
            <a:endParaRPr lang="fr-CA" dirty="0" smtClean="0"/>
          </a:p>
          <a:p>
            <a:pPr lvl="1"/>
            <a:r>
              <a:rPr lang="fr-CA" dirty="0" smtClean="0"/>
              <a:t>Syndrome crépusculaire</a:t>
            </a:r>
            <a:endParaRPr lang="fr-CA" dirty="0"/>
          </a:p>
          <a:p>
            <a:pPr marL="114300" indent="0">
              <a:buNone/>
            </a:pPr>
            <a:endParaRPr lang="fr-CA" sz="1800" dirty="0"/>
          </a:p>
        </p:txBody>
      </p:sp>
      <p:sp>
        <p:nvSpPr>
          <p:cNvPr id="2" name="ZoneTexte 1"/>
          <p:cNvSpPr txBox="1"/>
          <p:nvPr/>
        </p:nvSpPr>
        <p:spPr>
          <a:xfrm>
            <a:off x="5456062" y="2239134"/>
            <a:ext cx="5477856" cy="35394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ÉLIMINER 5 CAUSES FACILES</a:t>
            </a:r>
          </a:p>
          <a:p>
            <a:endParaRPr lang="fr-CA" sz="1600" dirty="0"/>
          </a:p>
          <a:p>
            <a:pPr>
              <a:lnSpc>
                <a:spcPct val="150000"/>
              </a:lnSpc>
            </a:pPr>
            <a:r>
              <a:rPr lang="fr-CA" sz="1600" b="1" dirty="0" smtClean="0"/>
              <a:t>1- un besoin physique: soif, faim, douleur, inconfort, besoin d’aller aux toilettes, déshydratation, delirium</a:t>
            </a:r>
          </a:p>
          <a:p>
            <a:pPr>
              <a:lnSpc>
                <a:spcPct val="150000"/>
              </a:lnSpc>
            </a:pPr>
            <a:r>
              <a:rPr lang="fr-CA" sz="1600" b="1" dirty="0" smtClean="0"/>
              <a:t>2- la douleur</a:t>
            </a:r>
            <a:endParaRPr lang="fr-CA" sz="1600" b="1" dirty="0"/>
          </a:p>
          <a:p>
            <a:pPr>
              <a:lnSpc>
                <a:spcPct val="150000"/>
              </a:lnSpc>
            </a:pPr>
            <a:r>
              <a:rPr lang="fr-CA" sz="1600" b="1" dirty="0" smtClean="0"/>
              <a:t>3- effets secondaire d’une médication</a:t>
            </a:r>
            <a:endParaRPr lang="fr-CA" sz="1600" b="1" dirty="0"/>
          </a:p>
          <a:p>
            <a:pPr>
              <a:lnSpc>
                <a:spcPct val="150000"/>
              </a:lnSpc>
            </a:pPr>
            <a:r>
              <a:rPr lang="fr-CA" sz="1600" b="1" dirty="0" smtClean="0"/>
              <a:t>4-abus de substances </a:t>
            </a:r>
          </a:p>
          <a:p>
            <a:pPr>
              <a:lnSpc>
                <a:spcPct val="150000"/>
              </a:lnSpc>
            </a:pPr>
            <a:r>
              <a:rPr lang="fr-CA" sz="1600" b="1" dirty="0"/>
              <a:t>5-dépression –Psychose </a:t>
            </a:r>
          </a:p>
          <a:p>
            <a:pPr algn="r"/>
            <a:r>
              <a:rPr lang="fr-CA" sz="1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Source: </a:t>
            </a:r>
            <a:r>
              <a:rPr lang="en-US" sz="1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L’évaluation</a:t>
            </a:r>
            <a:r>
              <a:rPr lang="en-US" sz="1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et la </a:t>
            </a:r>
            <a:r>
              <a:rPr lang="en-US" sz="1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prise</a:t>
            </a:r>
            <a:r>
              <a:rPr lang="en-US" sz="1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</a:t>
            </a:r>
            <a:r>
              <a:rPr lang="en-US" sz="1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charge </a:t>
            </a:r>
            <a:r>
              <a:rPr lang="en-US" sz="1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desSymptômes</a:t>
            </a:r>
            <a:r>
              <a:rPr lang="en-US" sz="1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		</a:t>
            </a:r>
            <a:r>
              <a:rPr lang="en-US" sz="1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Comportementaux</a:t>
            </a:r>
            <a:r>
              <a:rPr lang="en-US" sz="1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et </a:t>
            </a:r>
            <a:r>
              <a:rPr lang="en-US" sz="1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Psychologiques</a:t>
            </a:r>
            <a:r>
              <a:rPr lang="en-US" sz="1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 la </a:t>
            </a:r>
            <a:r>
              <a:rPr lang="en-US" sz="1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Démence</a:t>
            </a:r>
            <a:r>
              <a:rPr lang="en-US" sz="1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CA" sz="1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Marie-</a:t>
            </a:r>
            <a:r>
              <a:rPr lang="en-CA" sz="1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Andrée</a:t>
            </a:r>
            <a:r>
              <a:rPr lang="en-CA" sz="1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CA" sz="1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Bruneau</a:t>
            </a:r>
            <a:r>
              <a:rPr lang="en-CA" sz="1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MD, MSc, FRCPC, IUGM</a:t>
            </a:r>
            <a:r>
              <a:rPr lang="fr-CA" sz="1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2017. </a:t>
            </a:r>
            <a:endParaRPr lang="fr-CA" sz="1000" b="1" dirty="0" smtClean="0"/>
          </a:p>
          <a:p>
            <a:endParaRPr lang="fr-CA" sz="1600" b="1" dirty="0"/>
          </a:p>
        </p:txBody>
      </p:sp>
    </p:spTree>
    <p:extLst>
      <p:ext uri="{BB962C8B-B14F-4D97-AF65-F5344CB8AC3E}">
        <p14:creationId xmlns:p14="http://schemas.microsoft.com/office/powerpoint/2010/main" val="411727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Faciliter la collaboration de la personne atteinte de TNC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5600" y="1079499"/>
            <a:ext cx="8952251" cy="4686301"/>
          </a:xfrm>
        </p:spPr>
        <p:txBody>
          <a:bodyPr>
            <a:noAutofit/>
          </a:bodyPr>
          <a:lstStyle/>
          <a:p>
            <a:r>
              <a:rPr lang="fr-CA" sz="2400" dirty="0" smtClean="0"/>
              <a:t>SOURIRE</a:t>
            </a:r>
          </a:p>
          <a:p>
            <a:r>
              <a:rPr lang="fr-CA" sz="2400" dirty="0" smtClean="0"/>
              <a:t>ATTITUDE NON MENAÇANTE</a:t>
            </a:r>
          </a:p>
          <a:p>
            <a:pPr lvl="2"/>
            <a:r>
              <a:rPr lang="fr-CA" sz="2400" dirty="0" smtClean="0"/>
              <a:t>Être face à la personne</a:t>
            </a:r>
          </a:p>
          <a:p>
            <a:pPr lvl="2"/>
            <a:r>
              <a:rPr lang="fr-CA" sz="2400" dirty="0" smtClean="0"/>
              <a:t>Être à la même hauteur que la personne</a:t>
            </a:r>
          </a:p>
          <a:p>
            <a:pPr lvl="2"/>
            <a:r>
              <a:rPr lang="fr-CA" sz="2400" dirty="0" smtClean="0"/>
              <a:t>Gestes lents </a:t>
            </a:r>
          </a:p>
          <a:p>
            <a:pPr lvl="2"/>
            <a:r>
              <a:rPr lang="fr-CA" sz="2400" dirty="0" smtClean="0"/>
              <a:t>Ton de voix calme</a:t>
            </a:r>
          </a:p>
          <a:p>
            <a:pPr lvl="2"/>
            <a:r>
              <a:rPr lang="fr-CA" sz="2400" dirty="0" smtClean="0"/>
              <a:t>Contact visuel</a:t>
            </a:r>
          </a:p>
          <a:p>
            <a:pPr lvl="2"/>
            <a:r>
              <a:rPr lang="fr-CA" sz="2400" dirty="0" smtClean="0"/>
              <a:t>Ambiance calme et apaisante</a:t>
            </a:r>
          </a:p>
          <a:p>
            <a:pPr lvl="2"/>
            <a:endParaRPr lang="fr-CA" sz="1600" dirty="0" smtClean="0"/>
          </a:p>
          <a:p>
            <a:r>
              <a:rPr lang="fr-CA" sz="2400" dirty="0" smtClean="0"/>
              <a:t>Utiliser des phrases courtes, simples et concrètes</a:t>
            </a:r>
          </a:p>
          <a:p>
            <a:r>
              <a:rPr lang="fr-CA" sz="2400" dirty="0" smtClean="0"/>
              <a:t>ÉVITER DE RAISONNER LA PERSONNE</a:t>
            </a:r>
          </a:p>
          <a:p>
            <a:r>
              <a:rPr lang="fr-CA" sz="2400" dirty="0" smtClean="0"/>
              <a:t>Toujours expliquer ses gestes ou interventions avant de les faire</a:t>
            </a:r>
          </a:p>
          <a:p>
            <a:r>
              <a:rPr lang="fr-CA" sz="2400" dirty="0" smtClean="0"/>
              <a:t>Remercier la personne fréquemment de sa collaboration</a:t>
            </a:r>
            <a:endParaRPr lang="fr-CA" sz="2400" dirty="0"/>
          </a:p>
        </p:txBody>
      </p:sp>
      <p:pic>
        <p:nvPicPr>
          <p:cNvPr id="4099" name="Picture 3" descr="C:\Users\sigjul01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851" y="3454400"/>
            <a:ext cx="2709598" cy="180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igjul01\Desktop\downlo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851" y="1529161"/>
            <a:ext cx="2709598" cy="192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47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Désamorcer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le 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comportement     </a:t>
            </a:r>
            <a:r>
              <a:rPr lang="fr-FR" dirty="0" smtClean="0"/>
              <a:t>vs</a:t>
            </a:r>
            <a:r>
              <a:rPr lang="fr-FR" dirty="0"/>
              <a:t/>
            </a:r>
            <a:br>
              <a:rPr lang="fr-FR" dirty="0"/>
            </a:b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02482" y="981076"/>
            <a:ext cx="3858418" cy="5391509"/>
          </a:xfrm>
        </p:spPr>
        <p:txBody>
          <a:bodyPr>
            <a:normAutofit/>
          </a:bodyPr>
          <a:lstStyle/>
          <a:p>
            <a:pPr marL="80010"/>
            <a:endParaRPr lang="fr-FR" sz="2400" dirty="0" smtClean="0"/>
          </a:p>
          <a:p>
            <a:pPr marL="80010"/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</a:rPr>
              <a:t>Validation</a:t>
            </a:r>
          </a:p>
          <a:p>
            <a:pPr marL="80010"/>
            <a:endParaRPr lang="fr-FR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80010"/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Diversion</a:t>
            </a:r>
          </a:p>
          <a:p>
            <a:pPr marL="80010"/>
            <a:endParaRPr lang="fr-FR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80010"/>
            <a:r>
              <a:rPr lang="fr-FR" sz="2400" dirty="0">
                <a:solidFill>
                  <a:schemeClr val="accent6">
                    <a:lumMod val="75000"/>
                  </a:schemeClr>
                </a:solidFill>
              </a:rPr>
              <a:t>Connaitre l’histoire de vie </a:t>
            </a:r>
            <a:endParaRPr lang="fr-FR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80010"/>
            <a:endParaRPr lang="fr-FR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80010"/>
            <a:r>
              <a:rPr lang="fr-FR" sz="2400" dirty="0">
                <a:solidFill>
                  <a:schemeClr val="accent6">
                    <a:lumMod val="75000"/>
                  </a:schemeClr>
                </a:solidFill>
              </a:rPr>
              <a:t>Être </a:t>
            </a:r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</a:rPr>
              <a:t>créatif</a:t>
            </a:r>
          </a:p>
          <a:p>
            <a:pPr marL="80010"/>
            <a:endParaRPr lang="fr-FR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80010"/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Essai/erreurs</a:t>
            </a: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fr-FR" dirty="0" smtClean="0"/>
          </a:p>
          <a:p>
            <a:pPr marL="137160"/>
            <a:endParaRPr lang="fr-FR" b="1" dirty="0" smtClean="0"/>
          </a:p>
        </p:txBody>
      </p:sp>
      <p:pic>
        <p:nvPicPr>
          <p:cNvPr id="5122" name="Picture 2" descr="C:\Users\sigjul01\Desktop\imag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4" r="5370"/>
          <a:stretch/>
        </p:blipFill>
        <p:spPr bwMode="auto">
          <a:xfrm>
            <a:off x="3058702" y="4215865"/>
            <a:ext cx="3747540" cy="228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806242" y="159573"/>
            <a:ext cx="5600208" cy="6140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900" b="1" dirty="0">
                <a:solidFill>
                  <a:schemeClr val="accent4">
                    <a:lumMod val="75000"/>
                  </a:schemeClr>
                </a:solidFill>
              </a:rPr>
              <a:t>Contrôler le SCPD</a:t>
            </a:r>
          </a:p>
          <a:p>
            <a:endParaRPr lang="fr-FR" sz="2400" dirty="0"/>
          </a:p>
          <a:p>
            <a:pPr marL="80010"/>
            <a:endParaRPr lang="fr-FR" sz="2400" dirty="0" smtClean="0"/>
          </a:p>
          <a:p>
            <a:pPr marL="80010" lvl="0" indent="-342900">
              <a:buClr>
                <a:srgbClr val="00AEC7"/>
              </a:buClr>
              <a:buFont typeface="Arial" panose="020B0604020202020204" pitchFamily="34" charset="0"/>
              <a:buChar char="•"/>
            </a:pPr>
            <a:r>
              <a:rPr lang="fr-CA" sz="2400" b="1" dirty="0" smtClean="0">
                <a:solidFill>
                  <a:schemeClr val="accent4">
                    <a:lumMod val="75000"/>
                  </a:schemeClr>
                </a:solidFill>
              </a:rPr>
              <a:t>Décrire</a:t>
            </a:r>
            <a:r>
              <a:rPr lang="fr-CA" sz="2400" dirty="0" smtClean="0">
                <a:solidFill>
                  <a:schemeClr val="accent4">
                    <a:lumMod val="75000"/>
                  </a:schemeClr>
                </a:solidFill>
              </a:rPr>
              <a:t> l’agitation et identifier le 	comportement cible </a:t>
            </a:r>
          </a:p>
          <a:p>
            <a:pPr marL="80010" lvl="0" indent="-342900">
              <a:buClr>
                <a:srgbClr val="00AEC7"/>
              </a:buClr>
              <a:buFont typeface="Arial" panose="020B0604020202020204" pitchFamily="34" charset="0"/>
              <a:buChar char="•"/>
            </a:pPr>
            <a:endParaRPr lang="fr-CA" sz="2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80010" lvl="0" indent="-342900">
              <a:buClr>
                <a:srgbClr val="00AEC7"/>
              </a:buClr>
              <a:buFont typeface="Arial" panose="020B0604020202020204" pitchFamily="34" charset="0"/>
              <a:buChar char="•"/>
            </a:pPr>
            <a:r>
              <a:rPr lang="fr-CA" sz="2400" dirty="0" smtClean="0">
                <a:solidFill>
                  <a:schemeClr val="accent4">
                    <a:lumMod val="75000"/>
                  </a:schemeClr>
                </a:solidFill>
              </a:rPr>
              <a:t>Utiliser une grille de comportement</a:t>
            </a:r>
          </a:p>
          <a:p>
            <a:pPr marL="80010" lvl="0" indent="-342900">
              <a:buClr>
                <a:srgbClr val="00AEC7"/>
              </a:buClr>
              <a:buFont typeface="Arial" panose="020B0604020202020204" pitchFamily="34" charset="0"/>
              <a:buChar char="•"/>
            </a:pPr>
            <a:endParaRPr lang="fr-FR" sz="2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80010" lvl="0" indent="-342900">
              <a:buClr>
                <a:srgbClr val="00AEC7"/>
              </a:buClr>
              <a:buFont typeface="Arial" panose="020B0604020202020204" pitchFamily="34" charset="0"/>
              <a:buChar char="•"/>
            </a:pPr>
            <a:r>
              <a:rPr lang="fr-CA" sz="2400" dirty="0" smtClean="0">
                <a:solidFill>
                  <a:schemeClr val="accent4">
                    <a:lumMod val="75000"/>
                  </a:schemeClr>
                </a:solidFill>
              </a:rPr>
              <a:t>Instaurer un traitement approprié en 	fonction du comportement cible</a:t>
            </a:r>
          </a:p>
          <a:p>
            <a:pPr marL="80010" lvl="0" indent="-342900">
              <a:buClr>
                <a:srgbClr val="00AEC7"/>
              </a:buClr>
              <a:buFont typeface="Arial" panose="020B0604020202020204" pitchFamily="34" charset="0"/>
              <a:buChar char="•"/>
            </a:pPr>
            <a:endParaRPr lang="fr-CA" sz="2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80010" indent="-342900">
              <a:buClr>
                <a:srgbClr val="00AEC7"/>
              </a:buClr>
              <a:buFont typeface="Arial" panose="020B0604020202020204" pitchFamily="34" charset="0"/>
              <a:buChar char="•"/>
            </a:pPr>
            <a:r>
              <a:rPr lang="fr-CA" sz="2400" dirty="0" smtClean="0">
                <a:solidFill>
                  <a:schemeClr val="accent4">
                    <a:lumMod val="75000"/>
                  </a:schemeClr>
                </a:solidFill>
              </a:rPr>
              <a:t>Appliquer </a:t>
            </a:r>
            <a:r>
              <a:rPr lang="fr-CA" sz="2400" b="1" dirty="0" smtClean="0">
                <a:solidFill>
                  <a:schemeClr val="accent4">
                    <a:lumMod val="75000"/>
                  </a:schemeClr>
                </a:solidFill>
              </a:rPr>
              <a:t>constance et cohérence </a:t>
            </a:r>
            <a:r>
              <a:rPr lang="fr-CA" sz="2400" dirty="0" smtClean="0">
                <a:solidFill>
                  <a:schemeClr val="accent4">
                    <a:lumMod val="75000"/>
                  </a:schemeClr>
                </a:solidFill>
              </a:rPr>
              <a:t>dans 	le plan de traitement</a:t>
            </a:r>
          </a:p>
          <a:p>
            <a:pPr lvl="0">
              <a:buClr>
                <a:srgbClr val="00AEC7"/>
              </a:buClr>
            </a:pPr>
            <a:endParaRPr lang="fr-CA" sz="2800" b="1" dirty="0">
              <a:solidFill>
                <a:srgbClr val="2D2926"/>
              </a:solidFill>
            </a:endParaRPr>
          </a:p>
          <a:p>
            <a:pPr marL="80010"/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40572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sz="3200" dirty="0"/>
              <a:t>Approche non-pharmacologique visant le traitement des </a:t>
            </a:r>
            <a:r>
              <a:rPr lang="fr-CA" sz="3200" dirty="0" smtClean="0"/>
              <a:t>SCPD</a:t>
            </a:r>
            <a:br>
              <a:rPr lang="fr-CA" sz="3200" dirty="0" smtClean="0"/>
            </a:br>
            <a:r>
              <a:rPr lang="fr-CA" sz="3200" dirty="0" smtClean="0"/>
              <a:t> </a:t>
            </a:r>
            <a:r>
              <a:rPr lang="fr-CA" sz="2700" i="1" dirty="0"/>
              <a:t>(MSSS, 2014)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02482" y="1125538"/>
            <a:ext cx="10670116" cy="5044526"/>
          </a:xfrm>
        </p:spPr>
        <p:txBody>
          <a:bodyPr numCol="2">
            <a:normAutofit fontScale="85000" lnSpcReduction="20000"/>
          </a:bodyPr>
          <a:lstStyle/>
          <a:p>
            <a:r>
              <a:rPr lang="fr-FR" dirty="0"/>
              <a:t>  </a:t>
            </a:r>
            <a:r>
              <a:rPr lang="fr-FR" b="1" dirty="0" smtClean="0">
                <a:solidFill>
                  <a:schemeClr val="accent4">
                    <a:lumMod val="75000"/>
                  </a:schemeClr>
                </a:solidFill>
              </a:rPr>
              <a:t>Interventions sensorielles</a:t>
            </a:r>
          </a:p>
          <a:p>
            <a:pPr lvl="2"/>
            <a:r>
              <a:rPr lang="fr-FR" dirty="0" smtClean="0"/>
              <a:t>Musicothérapie </a:t>
            </a:r>
          </a:p>
          <a:p>
            <a:pPr lvl="2"/>
            <a:r>
              <a:rPr lang="fr-FR" dirty="0" smtClean="0"/>
              <a:t>Aromathérapie </a:t>
            </a:r>
          </a:p>
          <a:p>
            <a:pPr lvl="2"/>
            <a:r>
              <a:rPr lang="fr-FR" dirty="0" smtClean="0"/>
              <a:t>Massage </a:t>
            </a:r>
            <a:r>
              <a:rPr lang="fr-FR" dirty="0"/>
              <a:t>et toucher thérapeutique </a:t>
            </a:r>
          </a:p>
          <a:p>
            <a:pPr marL="777240" lvl="2" indent="0">
              <a:buNone/>
            </a:pPr>
            <a:endParaRPr lang="fr-FR" b="1" dirty="0"/>
          </a:p>
          <a:p>
            <a:r>
              <a:rPr lang="fr-FR" b="1" dirty="0" smtClean="0">
                <a:solidFill>
                  <a:schemeClr val="accent4">
                    <a:lumMod val="75000"/>
                  </a:schemeClr>
                </a:solidFill>
              </a:rPr>
              <a:t>Activités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structurées </a:t>
            </a:r>
            <a:endParaRPr lang="fr-FR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lvl="2"/>
            <a:r>
              <a:rPr lang="fr-FR" dirty="0" smtClean="0"/>
              <a:t>Artisanat </a:t>
            </a:r>
          </a:p>
          <a:p>
            <a:pPr lvl="2"/>
            <a:r>
              <a:rPr lang="fr-FR" dirty="0" smtClean="0"/>
              <a:t>Horticulture </a:t>
            </a:r>
            <a:r>
              <a:rPr lang="fr-FR" dirty="0"/>
              <a:t>et arrangement floral </a:t>
            </a:r>
            <a:endParaRPr lang="fr-FR" dirty="0" smtClean="0"/>
          </a:p>
          <a:p>
            <a:pPr lvl="2"/>
            <a:r>
              <a:rPr lang="fr-FR" dirty="0" smtClean="0"/>
              <a:t>Thérapie </a:t>
            </a:r>
            <a:r>
              <a:rPr lang="fr-FR" dirty="0"/>
              <a:t>par l’art </a:t>
            </a:r>
            <a:endParaRPr lang="fr-FR" dirty="0" smtClean="0"/>
          </a:p>
          <a:p>
            <a:pPr lvl="2"/>
            <a:r>
              <a:rPr lang="fr-FR" dirty="0" smtClean="0"/>
              <a:t>Thérapie </a:t>
            </a:r>
            <a:r>
              <a:rPr lang="fr-FR" dirty="0"/>
              <a:t>occupationnelle présentant un intérêt pour la personne (pliage de serviettes, timbrage d’enveloppes, etc.) </a:t>
            </a:r>
            <a:endParaRPr lang="fr-FR" dirty="0" smtClean="0"/>
          </a:p>
          <a:p>
            <a:pPr lvl="2"/>
            <a:r>
              <a:rPr lang="fr-FR" dirty="0"/>
              <a:t> </a:t>
            </a:r>
            <a:r>
              <a:rPr lang="fr-FR" dirty="0" smtClean="0"/>
              <a:t>Thérapie </a:t>
            </a:r>
            <a:r>
              <a:rPr lang="fr-FR" dirty="0"/>
              <a:t>biographique ou de réminiscence </a:t>
            </a:r>
            <a:endParaRPr lang="fr-FR" dirty="0" smtClean="0"/>
          </a:p>
          <a:p>
            <a:pPr lvl="2"/>
            <a:r>
              <a:rPr lang="fr-FR" dirty="0" smtClean="0"/>
              <a:t>Stimulation </a:t>
            </a:r>
            <a:r>
              <a:rPr lang="fr-FR" dirty="0"/>
              <a:t>cognitive : orientation à la réalité ; stimulation de la </a:t>
            </a:r>
            <a:r>
              <a:rPr lang="fr-FR" dirty="0" smtClean="0"/>
              <a:t>mémoire</a:t>
            </a:r>
          </a:p>
          <a:p>
            <a:pPr lvl="2"/>
            <a:endParaRPr lang="fr-FR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fr-FR" b="1" dirty="0" smtClean="0">
                <a:solidFill>
                  <a:schemeClr val="accent4">
                    <a:lumMod val="75000"/>
                  </a:schemeClr>
                </a:solidFill>
              </a:rPr>
              <a:t>Activités physiques</a:t>
            </a:r>
          </a:p>
          <a:p>
            <a:pPr lvl="2"/>
            <a:r>
              <a:rPr lang="fr-FR" dirty="0" smtClean="0"/>
              <a:t>Marche </a:t>
            </a:r>
          </a:p>
          <a:p>
            <a:pPr lvl="2"/>
            <a:r>
              <a:rPr lang="fr-FR" dirty="0" smtClean="0"/>
              <a:t>Danse </a:t>
            </a:r>
          </a:p>
          <a:p>
            <a:pPr lvl="2"/>
            <a:r>
              <a:rPr lang="fr-FR" dirty="0" smtClean="0"/>
              <a:t>Séances d’exercices</a:t>
            </a:r>
          </a:p>
          <a:p>
            <a:pPr lvl="2"/>
            <a:endParaRPr lang="fr-FR" dirty="0" smtClean="0"/>
          </a:p>
          <a:p>
            <a:pPr lvl="2"/>
            <a:endParaRPr lang="fr-FR" dirty="0" smtClean="0"/>
          </a:p>
          <a:p>
            <a:r>
              <a:rPr lang="fr-FR" b="1" dirty="0" smtClean="0">
                <a:solidFill>
                  <a:schemeClr val="accent4">
                    <a:lumMod val="75000"/>
                  </a:schemeClr>
                </a:solidFill>
              </a:rPr>
              <a:t>Contacts sociaux </a:t>
            </a:r>
          </a:p>
          <a:p>
            <a:pPr lvl="2"/>
            <a:r>
              <a:rPr lang="fr-FR" dirty="0" smtClean="0"/>
              <a:t>Contacts humains « un à un » </a:t>
            </a:r>
          </a:p>
          <a:p>
            <a:pPr lvl="2"/>
            <a:r>
              <a:rPr lang="fr-FR" dirty="0" smtClean="0"/>
              <a:t>Zoothérapie </a:t>
            </a:r>
          </a:p>
          <a:p>
            <a:pPr lvl="2"/>
            <a:r>
              <a:rPr lang="fr-FR" dirty="0" smtClean="0"/>
              <a:t>Contact social simulé (photos de famille, vidéos, enregistrements sonores) </a:t>
            </a:r>
          </a:p>
          <a:p>
            <a:pPr lvl="2"/>
            <a:endParaRPr lang="fr-FR" dirty="0"/>
          </a:p>
          <a:p>
            <a:pPr lvl="2"/>
            <a:endParaRPr lang="fr-FR" dirty="0" smtClean="0"/>
          </a:p>
          <a:p>
            <a:r>
              <a:rPr lang="fr-FR" dirty="0" smtClean="0">
                <a:solidFill>
                  <a:schemeClr val="accent4">
                    <a:lumMod val="75000"/>
                  </a:schemeClr>
                </a:solidFill>
              </a:rPr>
              <a:t> 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2600" b="1" dirty="0">
                <a:solidFill>
                  <a:schemeClr val="accent4">
                    <a:lumMod val="75000"/>
                  </a:schemeClr>
                </a:solidFill>
              </a:rPr>
              <a:t>Approche</a:t>
            </a:r>
            <a:r>
              <a:rPr lang="fr-FR" b="1" dirty="0" smtClean="0">
                <a:solidFill>
                  <a:schemeClr val="accent4">
                    <a:lumMod val="75000"/>
                  </a:schemeClr>
                </a:solidFill>
              </a:rPr>
              <a:t> environnementale </a:t>
            </a:r>
            <a:r>
              <a:rPr lang="fr-FR" b="1" dirty="0" smtClean="0"/>
              <a:t>	</a:t>
            </a:r>
          </a:p>
          <a:p>
            <a:pPr lvl="2"/>
            <a:r>
              <a:rPr lang="fr-FR" dirty="0" smtClean="0"/>
              <a:t>Accès à un jardin extérieur </a:t>
            </a:r>
          </a:p>
          <a:p>
            <a:pPr lvl="2"/>
            <a:r>
              <a:rPr lang="fr-FR" dirty="0" smtClean="0"/>
              <a:t>Aménagement comparable à celui de la maison</a:t>
            </a:r>
          </a:p>
          <a:p>
            <a:pPr lvl="2"/>
            <a:r>
              <a:rPr lang="fr-FR" dirty="0" smtClean="0"/>
              <a:t>Aménagement de repères spatiaux </a:t>
            </a:r>
          </a:p>
          <a:p>
            <a:pPr lvl="2"/>
            <a:r>
              <a:rPr lang="fr-FR" dirty="0" smtClean="0"/>
              <a:t>Installation de barrières visuelles</a:t>
            </a:r>
          </a:p>
          <a:p>
            <a:pPr lvl="2"/>
            <a:endParaRPr lang="fr-FR" dirty="0" smtClean="0"/>
          </a:p>
          <a:p>
            <a:r>
              <a:rPr lang="fr-FR" b="1" dirty="0" smtClean="0">
                <a:solidFill>
                  <a:schemeClr val="accent4">
                    <a:lumMod val="75000"/>
                  </a:schemeClr>
                </a:solidFill>
              </a:rPr>
              <a:t>Approche comportementale</a:t>
            </a:r>
          </a:p>
          <a:p>
            <a:pPr lvl="2"/>
            <a:r>
              <a:rPr lang="fr-FR" dirty="0" smtClean="0"/>
              <a:t>Renforcement différentiel comportements désirables récompensés) </a:t>
            </a:r>
          </a:p>
          <a:p>
            <a:pPr lvl="2"/>
            <a:r>
              <a:rPr lang="fr-FR" dirty="0" smtClean="0"/>
              <a:t>Approche confort‐stimulation‐distraction 				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89364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Approches environnementales</a:t>
            </a:r>
            <a:endParaRPr lang="fr-CA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300" y="838173"/>
            <a:ext cx="7391400" cy="4927600"/>
          </a:xfrm>
        </p:spPr>
      </p:pic>
      <p:sp>
        <p:nvSpPr>
          <p:cNvPr id="6" name="Rectangle 5"/>
          <p:cNvSpPr/>
          <p:nvPr/>
        </p:nvSpPr>
        <p:spPr>
          <a:xfrm>
            <a:off x="78344" y="5973866"/>
            <a:ext cx="958695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050" dirty="0"/>
              <a:t>http://images.lpcdn.ca/435x290/201203/08/478646-habillage-dune-porte-chsld.jpg</a:t>
            </a:r>
          </a:p>
        </p:txBody>
      </p:sp>
    </p:spTree>
    <p:extLst>
      <p:ext uri="{BB962C8B-B14F-4D97-AF65-F5344CB8AC3E}">
        <p14:creationId xmlns:p14="http://schemas.microsoft.com/office/powerpoint/2010/main" val="253227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8299" y="2865"/>
            <a:ext cx="10670116" cy="706437"/>
          </a:xfrm>
        </p:spPr>
        <p:txBody>
          <a:bodyPr>
            <a:normAutofit fontScale="90000"/>
          </a:bodyPr>
          <a:lstStyle/>
          <a:p>
            <a:r>
              <a:rPr lang="fr-CA" sz="3200" b="1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fr-CA" sz="32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fr-CA" sz="3200" b="1" dirty="0" smtClean="0">
                <a:solidFill>
                  <a:schemeClr val="bg2">
                    <a:lumMod val="25000"/>
                  </a:schemeClr>
                </a:solidFill>
              </a:rPr>
              <a:t>Mme C</a:t>
            </a:r>
            <a:r>
              <a:rPr lang="fr-CA" sz="4800" b="1" dirty="0">
                <a:solidFill>
                  <a:srgbClr val="FF0000"/>
                </a:solidFill>
              </a:rPr>
              <a:t/>
            </a:r>
            <a:br>
              <a:rPr lang="fr-CA" sz="4800" b="1" dirty="0">
                <a:solidFill>
                  <a:srgbClr val="FF0000"/>
                </a:solidFill>
              </a:rPr>
            </a:b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5151" y="614411"/>
            <a:ext cx="11846849" cy="6016238"/>
          </a:xfrm>
        </p:spPr>
        <p:txBody>
          <a:bodyPr numCol="2">
            <a:normAutofit/>
          </a:bodyPr>
          <a:lstStyle/>
          <a:p>
            <a:r>
              <a:rPr lang="fr-CA" dirty="0" smtClean="0"/>
              <a:t>Approche </a:t>
            </a:r>
            <a:r>
              <a:rPr lang="fr-CA" b="1" dirty="0" smtClean="0">
                <a:solidFill>
                  <a:schemeClr val="accent4">
                    <a:lumMod val="75000"/>
                  </a:schemeClr>
                </a:solidFill>
              </a:rPr>
              <a:t>de base</a:t>
            </a:r>
          </a:p>
          <a:p>
            <a:pPr lvl="1"/>
            <a:r>
              <a:rPr lang="fr-CA" sz="2000" dirty="0"/>
              <a:t>Gestes lents </a:t>
            </a:r>
          </a:p>
          <a:p>
            <a:pPr lvl="1"/>
            <a:r>
              <a:rPr lang="fr-CA" sz="2000" dirty="0"/>
              <a:t>Ton de voix calme</a:t>
            </a:r>
          </a:p>
          <a:p>
            <a:pPr lvl="1"/>
            <a:r>
              <a:rPr lang="fr-CA" sz="2000" dirty="0"/>
              <a:t>Contact visuel</a:t>
            </a:r>
          </a:p>
          <a:p>
            <a:pPr lvl="1"/>
            <a:r>
              <a:rPr lang="fr-CA" sz="2000" dirty="0"/>
              <a:t>Ambiance calme et apaisante</a:t>
            </a:r>
          </a:p>
          <a:p>
            <a:pPr lvl="1"/>
            <a:r>
              <a:rPr lang="fr-CA" sz="2000" dirty="0"/>
              <a:t>Attitude non menaçante</a:t>
            </a:r>
          </a:p>
          <a:p>
            <a:pPr lvl="1"/>
            <a:r>
              <a:rPr lang="fr-CA" sz="2000" dirty="0"/>
              <a:t>Réagir rapidement rapide en cas de situation </a:t>
            </a:r>
            <a:r>
              <a:rPr lang="fr-CA" sz="2000" dirty="0" smtClean="0"/>
              <a:t>problématique</a:t>
            </a:r>
          </a:p>
          <a:p>
            <a:pPr lvl="1"/>
            <a:r>
              <a:rPr lang="fr-CA" sz="2000" dirty="0"/>
              <a:t>Éviter de </a:t>
            </a:r>
            <a:r>
              <a:rPr lang="fr-CA" sz="2000" dirty="0" smtClean="0"/>
              <a:t>la raisonner</a:t>
            </a:r>
          </a:p>
          <a:p>
            <a:pPr lvl="1"/>
            <a:r>
              <a:rPr lang="fr-CA" sz="2000" dirty="0" smtClean="0"/>
              <a:t> </a:t>
            </a:r>
            <a:r>
              <a:rPr lang="fr-CA" sz="2000" b="1" dirty="0"/>
              <a:t>SOUTENIR LA </a:t>
            </a:r>
            <a:r>
              <a:rPr lang="fr-CA" sz="2000" b="1" dirty="0" smtClean="0"/>
              <a:t>SOEUR</a:t>
            </a:r>
            <a:endParaRPr lang="fr-CA" sz="2000" b="1" dirty="0"/>
          </a:p>
          <a:p>
            <a:pPr lvl="1"/>
            <a:endParaRPr lang="fr-CA" sz="2000" dirty="0" smtClean="0"/>
          </a:p>
          <a:p>
            <a:pPr lvl="1"/>
            <a:endParaRPr lang="fr-CA" sz="2000" dirty="0" smtClean="0"/>
          </a:p>
          <a:p>
            <a:r>
              <a:rPr lang="fr-CA" dirty="0" smtClean="0"/>
              <a:t>Approche </a:t>
            </a:r>
            <a:r>
              <a:rPr lang="fr-CA" b="1" dirty="0" smtClean="0">
                <a:solidFill>
                  <a:schemeClr val="accent4">
                    <a:lumMod val="75000"/>
                  </a:schemeClr>
                </a:solidFill>
              </a:rPr>
              <a:t>environnementale</a:t>
            </a:r>
            <a:endParaRPr lang="fr-CA" sz="24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lvl="1"/>
            <a:r>
              <a:rPr lang="fr-CA" sz="2000" dirty="0" smtClean="0"/>
              <a:t>Assurer une bonne luminosité en fin de journée</a:t>
            </a:r>
          </a:p>
          <a:p>
            <a:pPr lvl="1"/>
            <a:r>
              <a:rPr lang="fr-CA" sz="2000" dirty="0" smtClean="0"/>
              <a:t>Ranger hors de vue sac à main, manteau, clés,…</a:t>
            </a:r>
          </a:p>
          <a:p>
            <a:pPr lvl="1"/>
            <a:r>
              <a:rPr lang="fr-FR" sz="2000" dirty="0" smtClean="0"/>
              <a:t>Installation </a:t>
            </a:r>
            <a:r>
              <a:rPr lang="fr-FR" sz="2000" dirty="0"/>
              <a:t>de barrières visuelles</a:t>
            </a:r>
          </a:p>
          <a:p>
            <a:pPr lvl="1"/>
            <a:endParaRPr lang="fr-CA" sz="2000" dirty="0" smtClean="0"/>
          </a:p>
          <a:p>
            <a:pPr lvl="1"/>
            <a:endParaRPr lang="fr-CA" sz="2000" dirty="0"/>
          </a:p>
          <a:p>
            <a:endParaRPr lang="fr-CA" dirty="0" smtClean="0"/>
          </a:p>
          <a:p>
            <a:r>
              <a:rPr lang="fr-CA" dirty="0" smtClean="0"/>
              <a:t>Approche </a:t>
            </a:r>
            <a:r>
              <a:rPr lang="fr-CA" b="1" dirty="0" smtClean="0">
                <a:solidFill>
                  <a:schemeClr val="accent4">
                    <a:lumMod val="75000"/>
                  </a:schemeClr>
                </a:solidFill>
              </a:rPr>
              <a:t>non-pharmacologique</a:t>
            </a:r>
          </a:p>
          <a:p>
            <a:pPr lvl="1"/>
            <a:r>
              <a:rPr lang="fr-CA" sz="2000" dirty="0" smtClean="0"/>
              <a:t>Lui donner une tâche en </a:t>
            </a:r>
            <a:r>
              <a:rPr lang="fr-CA" sz="2000" dirty="0"/>
              <a:t>fin pm: préparer </a:t>
            </a:r>
            <a:r>
              <a:rPr lang="fr-CA" sz="2000" dirty="0" smtClean="0"/>
              <a:t>les légumes du souper</a:t>
            </a:r>
            <a:r>
              <a:rPr lang="fr-CA" sz="2000" dirty="0"/>
              <a:t>, </a:t>
            </a:r>
            <a:r>
              <a:rPr lang="fr-CA" sz="2000" dirty="0" smtClean="0"/>
              <a:t>plier des vêtements, ranger des magazines</a:t>
            </a:r>
          </a:p>
          <a:p>
            <a:pPr lvl="1"/>
            <a:r>
              <a:rPr lang="fr-CA" sz="2000" dirty="0" smtClean="0"/>
              <a:t>Activités des loisirs en présence d’un bénévole ou de sa sœur en fin pm: musique, lecture, jeux, discussion,…</a:t>
            </a:r>
          </a:p>
          <a:p>
            <a:pPr lvl="1"/>
            <a:r>
              <a:rPr lang="fr-CA" sz="2000" dirty="0" smtClean="0"/>
              <a:t>Assurer suffisamment de stimulation pendant la journée pour diminuer l’agitation en fin pm</a:t>
            </a:r>
          </a:p>
          <a:p>
            <a:pPr lvl="1"/>
            <a:r>
              <a:rPr lang="fr-CA" sz="2000" dirty="0" smtClean="0"/>
              <a:t>Diminuer sucre et caféine le matin</a:t>
            </a:r>
          </a:p>
          <a:p>
            <a:pPr lvl="1"/>
            <a:r>
              <a:rPr lang="fr-CA" sz="2000" dirty="0" smtClean="0"/>
              <a:t>Routines stables pour sommeil et repas</a:t>
            </a:r>
          </a:p>
          <a:p>
            <a:pPr marL="457200" lvl="1" indent="0">
              <a:buNone/>
            </a:pPr>
            <a:endParaRPr lang="fr-CA" sz="2000" dirty="0"/>
          </a:p>
          <a:p>
            <a:r>
              <a:rPr lang="fr-CA" sz="2400" dirty="0" smtClean="0"/>
              <a:t>Approche </a:t>
            </a:r>
            <a:r>
              <a:rPr lang="fr-CA" sz="2400" b="1" dirty="0" smtClean="0">
                <a:solidFill>
                  <a:schemeClr val="accent4">
                    <a:lumMod val="75000"/>
                  </a:schemeClr>
                </a:solidFill>
              </a:rPr>
              <a:t>pharmaco</a:t>
            </a:r>
          </a:p>
          <a:p>
            <a:pPr lvl="1"/>
            <a:r>
              <a:rPr lang="fr-CA" sz="2000" dirty="0" smtClean="0"/>
              <a:t>Seulement si les autres approches n’ont pas fonctionné</a:t>
            </a:r>
          </a:p>
          <a:p>
            <a:pPr lvl="1"/>
            <a:endParaRPr lang="fr-CA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4606022" y="1700411"/>
            <a:ext cx="189716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A" dirty="0" smtClean="0"/>
              <a:t>CONNAITRE SON HISTOIRE DE VIE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9869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Espace réservé du numéro de diapositive 2"/>
          <p:cNvSpPr txBox="1">
            <a:spLocks noGrp="1"/>
          </p:cNvSpPr>
          <p:nvPr>
            <p:ph type="sldNum" sz="quarter" idx="4294967295"/>
          </p:nvPr>
        </p:nvSpPr>
        <p:spPr>
          <a:xfrm>
            <a:off x="11615935" y="5982305"/>
            <a:ext cx="168510" cy="2285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367" name="Image 1" descr="Imag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8229" y="0"/>
            <a:ext cx="5058938" cy="6557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Image 2" descr="Imag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10246" y="1"/>
            <a:ext cx="5258211" cy="64048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6693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Espace réservé du contenu 3"/>
          <p:cNvPicPr>
            <a:picLocks noGrp="1"/>
          </p:cNvPicPr>
          <p:nvPr>
            <p:ph idx="1"/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" t="10300" r="4118" b="4868"/>
          <a:stretch>
            <a:fillRect/>
          </a:stretch>
        </p:blipFill>
        <p:spPr bwMode="auto">
          <a:xfrm>
            <a:off x="863125" y="0"/>
            <a:ext cx="10417324" cy="6858000"/>
          </a:xfrm>
        </p:spPr>
      </p:pic>
    </p:spTree>
    <p:extLst>
      <p:ext uri="{BB962C8B-B14F-4D97-AF65-F5344CB8AC3E}">
        <p14:creationId xmlns:p14="http://schemas.microsoft.com/office/powerpoint/2010/main" val="131757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Capsules IUGM: </a:t>
            </a:r>
            <a:r>
              <a:rPr lang="fr-CA" dirty="0" smtClean="0">
                <a:hlinkClick r:id="rId2"/>
              </a:rPr>
              <a:t>http://centreavantage.ca/ressources/scpd/</a:t>
            </a:r>
            <a:endParaRPr lang="fr-CA" dirty="0"/>
          </a:p>
        </p:txBody>
      </p:sp>
      <p:pic>
        <p:nvPicPr>
          <p:cNvPr id="7" name="Espace réservé du contenu 6" descr="Capture d’écran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361" y="1125538"/>
            <a:ext cx="7179416" cy="4535487"/>
          </a:xfrm>
        </p:spPr>
      </p:pic>
      <p:sp>
        <p:nvSpPr>
          <p:cNvPr id="5" name="ZoneTexte 4"/>
          <p:cNvSpPr txBox="1"/>
          <p:nvPr/>
        </p:nvSpPr>
        <p:spPr>
          <a:xfrm>
            <a:off x="802482" y="6093151"/>
            <a:ext cx="491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hlinkClick r:id="rId4"/>
              </a:rPr>
              <a:t>http://centreavantage.ca/ressources/scpd/</a:t>
            </a:r>
          </a:p>
        </p:txBody>
      </p:sp>
    </p:spTree>
    <p:extLst>
      <p:ext uri="{BB962C8B-B14F-4D97-AF65-F5344CB8AC3E}">
        <p14:creationId xmlns:p14="http://schemas.microsoft.com/office/powerpoint/2010/main" val="163085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A" dirty="0" smtClean="0">
                <a:hlinkClick r:id="rId2"/>
              </a:rPr>
              <a:t>www.capsulesscpd.ca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91" y="1609661"/>
            <a:ext cx="9650335" cy="405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5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20" y="255938"/>
            <a:ext cx="4722376" cy="61725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82131" y="1276933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CA" dirty="0" smtClean="0">
              <a:hlinkClick r:id=""/>
            </a:endParaRPr>
          </a:p>
          <a:p>
            <a:endParaRPr lang="fr-CA" dirty="0" smtClean="0">
              <a:hlinkClick r:id=""/>
            </a:endParaRPr>
          </a:p>
          <a:p>
            <a:endParaRPr lang="fr-CA" dirty="0">
              <a:hlinkClick r:id=""/>
            </a:endParaRPr>
          </a:p>
          <a:p>
            <a:r>
              <a:rPr lang="fr-CA" dirty="0">
                <a:hlinkClick r:id=""/>
              </a:rPr>
              <a:t>www.alzheimer.ca/sites/default/files/files/national/for-hcp/ciusss-fiches-alzheimer_scpd_2016.pdf</a:t>
            </a:r>
          </a:p>
          <a:p>
            <a:endParaRPr lang="fr-CA" dirty="0" smtClean="0">
              <a:hlinkClick r:id="rId3"/>
            </a:endParaRPr>
          </a:p>
          <a:p>
            <a:endParaRPr lang="fr-CA" dirty="0">
              <a:hlinkClick r:id="rId3"/>
            </a:endParaRPr>
          </a:p>
          <a:p>
            <a:endParaRPr lang="fr-CA" dirty="0" smtClean="0">
              <a:hlinkClick r:id="rId3"/>
            </a:endParaRPr>
          </a:p>
          <a:p>
            <a:endParaRPr lang="fr-CA" dirty="0">
              <a:hlinkClick r:id=""/>
            </a:endParaRPr>
          </a:p>
          <a:p>
            <a:endParaRPr lang="fr-CA" dirty="0">
              <a:hlinkClick r:id=""/>
            </a:endParaRPr>
          </a:p>
          <a:p>
            <a:r>
              <a:rPr lang="fr-CA" sz="1400" i="1" dirty="0"/>
              <a:t>La reproduction et l’utilisation, en tout ou en partie, de ce document ou des aide-mémoire sont autorisées en autant que la source soit mentionnée. Toute reproduction et utilisation à des fins lucratives sont interdites. Toutes modifications ou adaptations doivent faire l’objet d’une entente avec le Centre intégré universitaire de santé et de services sociaux de l’Estrie – Centre hospitalier universitaire de Sherbrooke (CIUSSS de l’Estrie – CHUS).</a:t>
            </a:r>
          </a:p>
        </p:txBody>
      </p:sp>
    </p:spTree>
    <p:extLst>
      <p:ext uri="{BB962C8B-B14F-4D97-AF65-F5344CB8AC3E}">
        <p14:creationId xmlns:p14="http://schemas.microsoft.com/office/powerpoint/2010/main" val="342110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A" sz="3600" dirty="0"/>
              <a:t>O</a:t>
            </a:r>
            <a:r>
              <a:rPr lang="fr-CA" sz="3600" b="1" dirty="0" smtClean="0"/>
              <a:t>rganismes </a:t>
            </a:r>
            <a:r>
              <a:rPr lang="fr-CA" sz="3600" b="1" dirty="0"/>
              <a:t>communautaires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02482" y="1129004"/>
            <a:ext cx="10670116" cy="5047861"/>
          </a:xfrm>
        </p:spPr>
        <p:txBody>
          <a:bodyPr numCol="2">
            <a:normAutofit fontScale="85000" lnSpcReduction="20000"/>
          </a:bodyPr>
          <a:lstStyle/>
          <a:p>
            <a:pPr marL="342900" lvl="1">
              <a:buClr>
                <a:schemeClr val="accent1"/>
              </a:buClr>
            </a:pPr>
            <a:r>
              <a:rPr lang="fr-CA" sz="2600" dirty="0" smtClean="0"/>
              <a:t>Société d’Alzheimer </a:t>
            </a:r>
            <a:r>
              <a:rPr lang="fr-CA" sz="2600" dirty="0"/>
              <a:t>: </a:t>
            </a:r>
            <a:r>
              <a:rPr lang="fr-CA" sz="2600" u="sng" dirty="0" smtClean="0">
                <a:solidFill>
                  <a:srgbClr val="003399"/>
                </a:solidFill>
              </a:rPr>
              <a:t>www.alzheimer.ca</a:t>
            </a:r>
            <a:endParaRPr lang="fr-CA" sz="2600" u="sng" dirty="0">
              <a:solidFill>
                <a:srgbClr val="003399"/>
              </a:solidFill>
            </a:endParaRPr>
          </a:p>
          <a:p>
            <a:pPr marL="742950" lvl="2">
              <a:buClr>
                <a:schemeClr val="accent1"/>
              </a:buClr>
            </a:pPr>
            <a:r>
              <a:rPr lang="fr-CA" dirty="0" smtClean="0"/>
              <a:t>formulaire </a:t>
            </a:r>
            <a:r>
              <a:rPr lang="fr-CA" i="1" dirty="0" smtClean="0"/>
              <a:t>Premier lien</a:t>
            </a:r>
          </a:p>
          <a:p>
            <a:pPr marL="742950" lvl="2">
              <a:buClr>
                <a:schemeClr val="accent1"/>
              </a:buClr>
            </a:pPr>
            <a:r>
              <a:rPr lang="fr-CA" dirty="0" smtClean="0"/>
              <a:t>Cafés </a:t>
            </a:r>
            <a:r>
              <a:rPr lang="fr-CA" dirty="0"/>
              <a:t>A</a:t>
            </a:r>
            <a:r>
              <a:rPr lang="fr-CA" dirty="0" smtClean="0"/>
              <a:t>lzheimer</a:t>
            </a:r>
          </a:p>
          <a:p>
            <a:pPr marL="742950" lvl="2">
              <a:buClr>
                <a:schemeClr val="accent1"/>
              </a:buClr>
            </a:pPr>
            <a:r>
              <a:rPr lang="fr-CA" dirty="0"/>
              <a:t>A</a:t>
            </a:r>
            <a:r>
              <a:rPr lang="fr-CA" dirty="0" smtClean="0"/>
              <a:t>ctivités de groupe</a:t>
            </a:r>
          </a:p>
          <a:p>
            <a:pPr marL="742950" lvl="2">
              <a:buClr>
                <a:schemeClr val="accent1"/>
              </a:buClr>
            </a:pPr>
            <a:r>
              <a:rPr lang="fr-CA" dirty="0" smtClean="0"/>
              <a:t>Répit-stimulation </a:t>
            </a:r>
          </a:p>
          <a:p>
            <a:pPr marL="742950" lvl="2">
              <a:buClr>
                <a:schemeClr val="accent1"/>
              </a:buClr>
            </a:pPr>
            <a:r>
              <a:rPr lang="fr-CA" dirty="0" smtClean="0"/>
              <a:t>Recherche </a:t>
            </a:r>
          </a:p>
          <a:p>
            <a:pPr marL="742950" lvl="2">
              <a:buClr>
                <a:schemeClr val="accent1"/>
              </a:buClr>
            </a:pPr>
            <a:r>
              <a:rPr lang="fr-CA" dirty="0" err="1"/>
              <a:t>Médicalert</a:t>
            </a:r>
            <a:r>
              <a:rPr lang="fr-CA" dirty="0"/>
              <a:t> (Sécu-Retour</a:t>
            </a:r>
            <a:r>
              <a:rPr lang="fr-CA" dirty="0" smtClean="0"/>
              <a:t>)</a:t>
            </a:r>
          </a:p>
          <a:p>
            <a:pPr marL="514350" lvl="2" indent="0">
              <a:buClr>
                <a:schemeClr val="accent1"/>
              </a:buClr>
              <a:buNone/>
            </a:pPr>
            <a:endParaRPr lang="fr-CA" dirty="0" smtClean="0"/>
          </a:p>
          <a:p>
            <a:pPr marL="514350" lvl="2" indent="0">
              <a:buClr>
                <a:schemeClr val="accent1"/>
              </a:buClr>
              <a:buNone/>
            </a:pPr>
            <a:endParaRPr lang="fr-CA" dirty="0"/>
          </a:p>
          <a:p>
            <a:pPr marL="457200" lvl="1" indent="-342900">
              <a:buClr>
                <a:schemeClr val="accent1"/>
              </a:buClr>
            </a:pPr>
            <a:r>
              <a:rPr lang="fr-CA" sz="2600" dirty="0"/>
              <a:t>Baluchon Alzheimer: </a:t>
            </a:r>
            <a:r>
              <a:rPr lang="fr-CA" sz="2600" u="sng" dirty="0" smtClean="0">
                <a:solidFill>
                  <a:srgbClr val="003399"/>
                </a:solidFill>
              </a:rPr>
              <a:t>www.baluchonalzheimer.com</a:t>
            </a:r>
            <a:endParaRPr lang="fr-CA" sz="2600" u="sng" dirty="0">
              <a:solidFill>
                <a:srgbClr val="003399"/>
              </a:solidFill>
            </a:endParaRPr>
          </a:p>
          <a:p>
            <a:pPr marL="457200" lvl="1" indent="-342900">
              <a:buClr>
                <a:schemeClr val="accent1"/>
              </a:buClr>
            </a:pPr>
            <a:endParaRPr lang="fr-CA" dirty="0"/>
          </a:p>
          <a:p>
            <a:pPr marL="742950" lvl="2">
              <a:buClr>
                <a:schemeClr val="accent1"/>
              </a:buClr>
            </a:pPr>
            <a:endParaRPr lang="fr-CA" dirty="0" smtClean="0"/>
          </a:p>
          <a:p>
            <a:pPr marL="514350" lvl="2" indent="0">
              <a:buClr>
                <a:schemeClr val="accent1"/>
              </a:buClr>
              <a:buNone/>
            </a:pPr>
            <a:endParaRPr lang="fr-CA" i="1" dirty="0" smtClean="0"/>
          </a:p>
          <a:p>
            <a:pPr marL="342900" lvl="1">
              <a:buClr>
                <a:schemeClr val="accent1"/>
              </a:buClr>
            </a:pPr>
            <a:r>
              <a:rPr lang="fr-CA" sz="2600" dirty="0" smtClean="0"/>
              <a:t>Alzheimer Group: </a:t>
            </a:r>
            <a:r>
              <a:rPr lang="fr-CA" sz="2600" dirty="0" smtClean="0">
                <a:hlinkClick r:id="rId2"/>
              </a:rPr>
              <a:t>www.agiteam.org</a:t>
            </a:r>
            <a:endParaRPr lang="fr-CA" sz="2600" dirty="0" smtClean="0"/>
          </a:p>
          <a:p>
            <a:pPr marL="742950" lvl="2">
              <a:buClr>
                <a:schemeClr val="accent1"/>
              </a:buClr>
            </a:pPr>
            <a:r>
              <a:rPr lang="fr-CA" dirty="0"/>
              <a:t>Soutien </a:t>
            </a:r>
            <a:r>
              <a:rPr lang="fr-CA" dirty="0" smtClean="0"/>
              <a:t>téléphonique: 514-485-7233</a:t>
            </a:r>
          </a:p>
          <a:p>
            <a:pPr marL="742950" lvl="2">
              <a:buClr>
                <a:schemeClr val="accent1"/>
              </a:buClr>
            </a:pPr>
            <a:r>
              <a:rPr lang="fr-CA" dirty="0" smtClean="0"/>
              <a:t>Soutien pour PA: individuel et en groupe</a:t>
            </a:r>
          </a:p>
          <a:p>
            <a:pPr marL="742950" lvl="2">
              <a:buClr>
                <a:schemeClr val="accent1"/>
              </a:buClr>
            </a:pPr>
            <a:r>
              <a:rPr lang="fr-CA" dirty="0" smtClean="0"/>
              <a:t>Formation pour PA </a:t>
            </a:r>
            <a:r>
              <a:rPr lang="fr-CA" i="1" dirty="0" smtClean="0"/>
              <a:t>Filet de sécurité</a:t>
            </a:r>
          </a:p>
          <a:p>
            <a:pPr marL="742950" lvl="2">
              <a:buClr>
                <a:schemeClr val="accent1"/>
              </a:buClr>
            </a:pPr>
            <a:r>
              <a:rPr lang="fr-CA" dirty="0"/>
              <a:t>Centre d’activités </a:t>
            </a:r>
            <a:r>
              <a:rPr lang="fr-CA" i="1" dirty="0" err="1"/>
              <a:t>Aisenstadt</a:t>
            </a:r>
            <a:endParaRPr lang="fr-CA" dirty="0"/>
          </a:p>
          <a:p>
            <a:pPr marL="742950" lvl="2">
              <a:buClr>
                <a:schemeClr val="accent1"/>
              </a:buClr>
            </a:pPr>
            <a:endParaRPr lang="fr-CA" i="1" dirty="0" smtClean="0"/>
          </a:p>
          <a:p>
            <a:pPr marL="342900" lvl="1">
              <a:buClr>
                <a:schemeClr val="accent1"/>
              </a:buClr>
            </a:pPr>
            <a:endParaRPr lang="fr-CA" dirty="0" smtClean="0">
              <a:solidFill>
                <a:srgbClr val="C00000"/>
              </a:solidFill>
            </a:endParaRPr>
          </a:p>
          <a:p>
            <a:pPr marL="57150" lvl="1" indent="0">
              <a:buClr>
                <a:schemeClr val="accent1"/>
              </a:buClr>
              <a:buNone/>
            </a:pPr>
            <a:endParaRPr lang="fr-CA" dirty="0" smtClean="0">
              <a:solidFill>
                <a:srgbClr val="C00000"/>
              </a:solidFill>
            </a:endParaRPr>
          </a:p>
          <a:p>
            <a:pPr marL="342900" lvl="1">
              <a:buClr>
                <a:schemeClr val="accent1"/>
              </a:buClr>
            </a:pPr>
            <a:r>
              <a:rPr lang="fr-CA" sz="2600" dirty="0" smtClean="0"/>
              <a:t>L’APPUI: </a:t>
            </a:r>
            <a:r>
              <a:rPr lang="fr-CA" sz="2600" u="sng" dirty="0" smtClean="0">
                <a:solidFill>
                  <a:srgbClr val="003399"/>
                </a:solidFill>
              </a:rPr>
              <a:t>www.lappui.org</a:t>
            </a:r>
          </a:p>
          <a:p>
            <a:pPr marL="742950" lvl="2">
              <a:buClr>
                <a:schemeClr val="accent1"/>
              </a:buClr>
            </a:pPr>
            <a:r>
              <a:rPr lang="fr-CA" dirty="0" smtClean="0"/>
              <a:t>Formulaire </a:t>
            </a:r>
            <a:r>
              <a:rPr lang="fr-CA" i="1" dirty="0" smtClean="0"/>
              <a:t>Connexion</a:t>
            </a:r>
            <a:endParaRPr lang="fr-CA" dirty="0" smtClean="0"/>
          </a:p>
          <a:p>
            <a:pPr marL="742950" lvl="2">
              <a:buClr>
                <a:schemeClr val="accent1"/>
              </a:buClr>
            </a:pPr>
            <a:r>
              <a:rPr lang="fr-CA" dirty="0"/>
              <a:t>É</a:t>
            </a:r>
            <a:r>
              <a:rPr lang="fr-CA" dirty="0" smtClean="0"/>
              <a:t>coute-information-référence 1-855-8-lappui (1-855-852-7784)</a:t>
            </a:r>
          </a:p>
          <a:p>
            <a:pPr marL="742950" lvl="2">
              <a:buClr>
                <a:schemeClr val="accent1"/>
              </a:buClr>
            </a:pPr>
            <a:endParaRPr lang="fr-CA" dirty="0" smtClean="0"/>
          </a:p>
          <a:p>
            <a:pPr marL="971550" lvl="3" indent="0">
              <a:buClr>
                <a:schemeClr val="accent1"/>
              </a:buClr>
              <a:buNone/>
            </a:pPr>
            <a:r>
              <a:rPr lang="fr-CA" dirty="0" smtClean="0"/>
              <a:t>RÉPERTOIRE</a:t>
            </a:r>
          </a:p>
          <a:p>
            <a:pPr marL="1200150" lvl="3">
              <a:buClr>
                <a:schemeClr val="accent1"/>
              </a:buClr>
            </a:pPr>
            <a:r>
              <a:rPr lang="fr-CA" dirty="0" err="1" smtClean="0"/>
              <a:t>Popottes</a:t>
            </a:r>
            <a:r>
              <a:rPr lang="fr-CA" dirty="0" smtClean="0"/>
              <a:t> roulantes</a:t>
            </a:r>
          </a:p>
          <a:p>
            <a:pPr marL="1200150" lvl="3">
              <a:buClr>
                <a:schemeClr val="accent1"/>
              </a:buClr>
            </a:pPr>
            <a:r>
              <a:rPr lang="fr-CA" dirty="0" smtClean="0"/>
              <a:t>Traiteurs </a:t>
            </a:r>
          </a:p>
          <a:p>
            <a:pPr marL="1200150" lvl="3">
              <a:buClr>
                <a:schemeClr val="accent1"/>
              </a:buClr>
            </a:pPr>
            <a:r>
              <a:rPr lang="fr-CA" dirty="0" smtClean="0"/>
              <a:t>Assistance à l’entretien ménager</a:t>
            </a:r>
          </a:p>
          <a:p>
            <a:pPr marL="1200150" lvl="3">
              <a:buClr>
                <a:schemeClr val="accent1"/>
              </a:buClr>
            </a:pPr>
            <a:r>
              <a:rPr lang="fr-CA" dirty="0" smtClean="0"/>
              <a:t>Répit-gardiennage</a:t>
            </a:r>
          </a:p>
          <a:p>
            <a:pPr marL="1200150" lvl="3">
              <a:buClr>
                <a:schemeClr val="accent1"/>
              </a:buClr>
            </a:pPr>
            <a:r>
              <a:rPr lang="fr-CA" dirty="0" smtClean="0"/>
              <a:t>Accompagnement à des RDV</a:t>
            </a:r>
          </a:p>
          <a:p>
            <a:pPr marL="1200150" lvl="3">
              <a:buClr>
                <a:schemeClr val="accent1"/>
              </a:buClr>
            </a:pPr>
            <a:r>
              <a:rPr lang="fr-CA" dirty="0" smtClean="0"/>
              <a:t>Ateliers de stimulation</a:t>
            </a:r>
          </a:p>
          <a:p>
            <a:pPr marL="57150" lvl="1" indent="0">
              <a:buClr>
                <a:schemeClr val="accent1"/>
              </a:buClr>
              <a:buNone/>
            </a:pPr>
            <a:endParaRPr lang="fr-CA" dirty="0"/>
          </a:p>
          <a:p>
            <a:r>
              <a:rPr lang="fr-CA" dirty="0" smtClean="0"/>
              <a:t>Regroupement des aidants naturels du Québec: </a:t>
            </a:r>
            <a:r>
              <a:rPr lang="fr-CA" dirty="0" smtClean="0">
                <a:hlinkClick r:id="rId3"/>
              </a:rPr>
              <a:t>www.ranq.qc.ca</a:t>
            </a:r>
            <a:endParaRPr lang="fr-CA" dirty="0" smtClean="0"/>
          </a:p>
          <a:p>
            <a:endParaRPr lang="fr-CA" dirty="0" smtClean="0"/>
          </a:p>
          <a:p>
            <a:r>
              <a:rPr lang="fr-CA" dirty="0" smtClean="0"/>
              <a:t>Réseau aidant: </a:t>
            </a:r>
            <a:r>
              <a:rPr lang="fr-CA" dirty="0" smtClean="0">
                <a:hlinkClick r:id="rId4"/>
              </a:rPr>
              <a:t>www.lereseauaidant.ca</a:t>
            </a:r>
            <a:endParaRPr lang="fr-CA" dirty="0" smtClean="0"/>
          </a:p>
          <a:p>
            <a:endParaRPr lang="fr-CA" dirty="0" smtClean="0"/>
          </a:p>
          <a:p>
            <a:r>
              <a:rPr lang="fr-CA" dirty="0" smtClean="0"/>
              <a:t>Biblio aidants: </a:t>
            </a:r>
            <a:r>
              <a:rPr lang="fr-CA" dirty="0" smtClean="0">
                <a:hlinkClick r:id="rId5"/>
              </a:rPr>
              <a:t>www.biblioaidants.ca</a:t>
            </a:r>
            <a:endParaRPr lang="fr-CA" dirty="0" smtClean="0"/>
          </a:p>
          <a:p>
            <a:endParaRPr lang="fr-CA" sz="2200" dirty="0"/>
          </a:p>
        </p:txBody>
      </p:sp>
    </p:spTree>
    <p:extLst>
      <p:ext uri="{BB962C8B-B14F-4D97-AF65-F5344CB8AC3E}">
        <p14:creationId xmlns:p14="http://schemas.microsoft.com/office/powerpoint/2010/main" val="57439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424113" y="2420939"/>
            <a:ext cx="7269162" cy="14700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r-CA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Soutien À la personne proche aidante</a:t>
            </a:r>
            <a:r>
              <a:rPr lang="fr-CA" b="0" dirty="0"/>
              <a:t/>
            </a:r>
            <a:br>
              <a:rPr lang="fr-CA" b="0" dirty="0"/>
            </a:br>
            <a:endParaRPr lang="fr-CA" b="0" dirty="0"/>
          </a:p>
        </p:txBody>
      </p:sp>
    </p:spTree>
    <p:extLst>
      <p:ext uri="{BB962C8B-B14F-4D97-AF65-F5344CB8AC3E}">
        <p14:creationId xmlns:p14="http://schemas.microsoft.com/office/powerpoint/2010/main" val="70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Deuils, détresse, confusion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02482" y="1125538"/>
            <a:ext cx="10670116" cy="4890701"/>
          </a:xfrm>
        </p:spPr>
        <p:txBody>
          <a:bodyPr/>
          <a:lstStyle/>
          <a:p>
            <a:endParaRPr lang="fr-CA" dirty="0"/>
          </a:p>
        </p:txBody>
      </p:sp>
      <p:pic>
        <p:nvPicPr>
          <p:cNvPr id="5123" name="Picture 3" descr="C:\Users\sigjul01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977" y="264657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igjul01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171" y="3832998"/>
            <a:ext cx="3405412" cy="191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sigjul01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108" y="360328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sigjul01\Desktop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916" y="987640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sigjul01\Desktop\imag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94" y="981076"/>
            <a:ext cx="3029845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31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959" y="1"/>
            <a:ext cx="7620332" cy="577515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Les types </a:t>
            </a:r>
            <a:r>
              <a:rPr lang="fr-CA" dirty="0"/>
              <a:t>de la personne proche aidante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1131" y="1546167"/>
            <a:ext cx="10831467" cy="4024316"/>
          </a:xfrm>
        </p:spPr>
        <p:txBody>
          <a:bodyPr>
            <a:normAutofit/>
          </a:bodyPr>
          <a:lstStyle/>
          <a:p>
            <a:r>
              <a:rPr lang="fr-CA" dirty="0" smtClean="0"/>
              <a:t>Qui sont les proches aidants?</a:t>
            </a:r>
          </a:p>
          <a:p>
            <a:pPr marL="0" indent="0">
              <a:buNone/>
            </a:pPr>
            <a:r>
              <a:rPr lang="fr-CA" dirty="0" smtClean="0"/>
              <a:t>	- Le conjoint, mais plus souvent la conjointe.</a:t>
            </a:r>
          </a:p>
          <a:p>
            <a:pPr marL="0" indent="0">
              <a:buNone/>
            </a:pPr>
            <a:r>
              <a:rPr lang="fr-CA" dirty="0" smtClean="0"/>
              <a:t>	- Les enfants et les petits-enfants</a:t>
            </a:r>
          </a:p>
          <a:p>
            <a:pPr marL="0" indent="0">
              <a:buNone/>
            </a:pPr>
            <a:r>
              <a:rPr lang="fr-CA" dirty="0" smtClean="0"/>
              <a:t>	- Les frères et les sœurs, la famille élargie</a:t>
            </a:r>
          </a:p>
          <a:p>
            <a:pPr marL="0" indent="0">
              <a:buNone/>
            </a:pPr>
            <a:r>
              <a:rPr lang="fr-CA" dirty="0" smtClean="0"/>
              <a:t>	- Les amis, les anciens collègues de travail</a:t>
            </a:r>
          </a:p>
          <a:p>
            <a:pPr marL="0" indent="0">
              <a:buNone/>
            </a:pPr>
            <a:r>
              <a:rPr lang="fr-CA" dirty="0" smtClean="0"/>
              <a:t>	- Un voisin, un propriétaire, le concierge, le commis du 	dépanneur, etc.</a:t>
            </a:r>
          </a:p>
        </p:txBody>
      </p:sp>
    </p:spTree>
    <p:extLst>
      <p:ext uri="{BB962C8B-B14F-4D97-AF65-F5344CB8AC3E}">
        <p14:creationId xmlns:p14="http://schemas.microsoft.com/office/powerpoint/2010/main" val="166513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Épuisement de </a:t>
            </a:r>
            <a:r>
              <a:rPr lang="fr-CA" dirty="0">
                <a:ea typeface="Calibri" panose="020F0502020204030204" pitchFamily="34" charset="0"/>
                <a:cs typeface="Times New Roman" panose="02020603050405020304" pitchFamily="18" charset="0"/>
              </a:rPr>
              <a:t>la personne proche aidante</a:t>
            </a:r>
            <a:endParaRPr lang="fr-CA" dirty="0"/>
          </a:p>
        </p:txBody>
      </p:sp>
      <p:pic>
        <p:nvPicPr>
          <p:cNvPr id="5" name="Picture 8" descr="Image result for caregiver burnou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546" y="1138048"/>
            <a:ext cx="5826089" cy="192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caregiver str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092" y="3224912"/>
            <a:ext cx="4352481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caregiver str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411" y="3268475"/>
            <a:ext cx="375984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043171" y="6309320"/>
            <a:ext cx="6386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i="1" dirty="0"/>
              <a:t>(Images: </a:t>
            </a:r>
            <a:r>
              <a:rPr lang="fr-CA" sz="1600" i="1" dirty="0" err="1"/>
              <a:t>Beaudette</a:t>
            </a:r>
            <a:r>
              <a:rPr lang="fr-CA" sz="1600" i="1" dirty="0"/>
              <a:t>, </a:t>
            </a:r>
            <a:r>
              <a:rPr lang="fr-CA" sz="1600" i="1" dirty="0" err="1"/>
              <a:t>Lubino</a:t>
            </a:r>
            <a:r>
              <a:rPr lang="fr-CA" sz="1600" i="1" dirty="0"/>
              <a:t>, </a:t>
            </a:r>
            <a:r>
              <a:rPr lang="fr-CA" sz="1600" i="1" dirty="0" err="1"/>
              <a:t>Dolgoy</a:t>
            </a:r>
            <a:r>
              <a:rPr lang="fr-CA" sz="1600" i="1" dirty="0"/>
              <a:t>, </a:t>
            </a:r>
            <a:r>
              <a:rPr lang="fr-CA" sz="1600" i="1" dirty="0" err="1"/>
              <a:t>Bearskin</a:t>
            </a:r>
            <a:r>
              <a:rPr lang="fr-CA" sz="1600" i="1" dirty="0"/>
              <a:t>, 2017)</a:t>
            </a:r>
          </a:p>
        </p:txBody>
      </p:sp>
    </p:spTree>
    <p:extLst>
      <p:ext uri="{BB962C8B-B14F-4D97-AF65-F5344CB8AC3E}">
        <p14:creationId xmlns:p14="http://schemas.microsoft.com/office/powerpoint/2010/main" val="70945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Multiples rôles de la personne proche aidante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Le repérage</a:t>
            </a:r>
          </a:p>
          <a:p>
            <a:endParaRPr lang="fr-CA" dirty="0" smtClean="0"/>
          </a:p>
          <a:p>
            <a:r>
              <a:rPr lang="fr-CA" dirty="0" smtClean="0"/>
              <a:t>L’accompagnement</a:t>
            </a:r>
          </a:p>
          <a:p>
            <a:endParaRPr lang="fr-CA" dirty="0" smtClean="0"/>
          </a:p>
          <a:p>
            <a:r>
              <a:rPr lang="fr-CA" dirty="0" smtClean="0"/>
              <a:t>Le support affectif à l’usager</a:t>
            </a:r>
          </a:p>
          <a:p>
            <a:endParaRPr lang="fr-CA" dirty="0" smtClean="0"/>
          </a:p>
          <a:p>
            <a:r>
              <a:rPr lang="fr-CA" dirty="0" smtClean="0"/>
              <a:t>Le prestataire de service: AVQ, AVD, mobilité, fonctions cognitives.</a:t>
            </a:r>
          </a:p>
          <a:p>
            <a:endParaRPr lang="fr-CA" dirty="0" smtClean="0"/>
          </a:p>
          <a:p>
            <a:r>
              <a:rPr lang="fr-CA" dirty="0" smtClean="0"/>
              <a:t>Le protecteur </a:t>
            </a:r>
          </a:p>
          <a:p>
            <a:pPr marL="0" indent="0">
              <a:buNone/>
            </a:pPr>
            <a:endParaRPr lang="fr-CA" dirty="0" smtClean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4965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outils du MSSS…"/>
          <p:cNvSpPr txBox="1">
            <a:spLocks noGrp="1"/>
          </p:cNvSpPr>
          <p:nvPr>
            <p:ph type="body" idx="1"/>
          </p:nvPr>
        </p:nvSpPr>
        <p:spPr>
          <a:xfrm>
            <a:off x="440729" y="984944"/>
            <a:ext cx="11177339" cy="571817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01168" indent="-201168" defTabSz="804672">
              <a:spcBef>
                <a:spcPts val="800"/>
              </a:spcBef>
              <a:defRPr sz="2288"/>
            </a:pPr>
            <a:r>
              <a:t>outils du MSSS</a:t>
            </a:r>
          </a:p>
          <a:p>
            <a:pPr marL="0" lvl="3" indent="603504" defTabSz="804672">
              <a:spcBef>
                <a:spcPts val="800"/>
              </a:spcBef>
              <a:buSzTx/>
              <a:buFontTx/>
              <a:buNone/>
              <a:defRPr sz="2288"/>
            </a:pP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/>
              </a:rPr>
              <a:t>https://www.msss.gouv.qc.ca/professionnels/maladies-chroniques/alzheimer-et-autres-troubles-neurocognitifs-majeurs/processus-cliniques-et-outils/</a:t>
            </a:r>
          </a:p>
          <a:p>
            <a:pPr marL="0" lvl="3" indent="603504" defTabSz="804672">
              <a:spcBef>
                <a:spcPts val="800"/>
              </a:spcBef>
              <a:buSzTx/>
              <a:buFontTx/>
              <a:buNone/>
              <a:defRPr sz="2288" u="sng">
                <a:solidFill>
                  <a:srgbClr val="0930AA"/>
                </a:solidFill>
              </a:defRPr>
            </a:pPr>
            <a:endParaRPr u="sng">
              <a:solidFill>
                <a:srgbClr val="0563C1"/>
              </a:solidFill>
              <a:uFill>
                <a:solidFill>
                  <a:srgbClr val="0563C1"/>
                </a:solidFill>
              </a:uFill>
              <a:hlinkClick r:id="rId2"/>
            </a:endParaRPr>
          </a:p>
          <a:p>
            <a:pPr marL="201168" indent="-201168" defTabSz="804672">
              <a:spcBef>
                <a:spcPts val="800"/>
              </a:spcBef>
              <a:defRPr sz="2288"/>
            </a:pPr>
            <a:r>
              <a:t>Processus clinique interdisciplinaire en 1ere ligne</a:t>
            </a:r>
          </a:p>
          <a:p>
            <a:pPr marL="0" lvl="3" indent="603504" defTabSz="804672">
              <a:spcBef>
                <a:spcPts val="800"/>
              </a:spcBef>
              <a:buSzTx/>
              <a:buFontTx/>
              <a:buNone/>
              <a:defRPr sz="2288"/>
            </a:pP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https://publications.msss.gouv.qc.ca/msss/document-001071/</a:t>
            </a:r>
          </a:p>
          <a:p>
            <a:pPr marL="0" lvl="3" indent="603504" defTabSz="804672">
              <a:spcBef>
                <a:spcPts val="800"/>
              </a:spcBef>
              <a:buSzTx/>
              <a:buFontTx/>
              <a:buNone/>
              <a:defRPr sz="2288"/>
            </a:pPr>
            <a:endParaRPr u="sng">
              <a:solidFill>
                <a:srgbClr val="0563C1"/>
              </a:solidFill>
              <a:uFill>
                <a:solidFill>
                  <a:srgbClr val="0563C1"/>
                </a:solidFill>
              </a:uFill>
              <a:hlinkClick r:id="rId3"/>
            </a:endParaRPr>
          </a:p>
          <a:p>
            <a:pPr marL="247048" indent="-247048" defTabSz="804672">
              <a:spcBef>
                <a:spcPts val="800"/>
              </a:spcBef>
              <a:buFontTx/>
              <a:defRPr sz="2288"/>
            </a:pPr>
            <a:r>
              <a:t>outils de l’INESSS</a:t>
            </a:r>
          </a:p>
          <a:p>
            <a:pPr marL="0" lvl="3" indent="603504" defTabSz="804672">
              <a:spcBef>
                <a:spcPts val="800"/>
              </a:spcBef>
              <a:buSzTx/>
              <a:buFontTx/>
              <a:buNone/>
              <a:defRPr sz="2288"/>
            </a:pP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https://www.inesss.qc.ca/outils-cliniques/outils-cliniques/outils-par-types/aide-a-la-decision-dialogue-patient-aide-memoire-appropriation/outils/alzheimer-maladie-d.html</a:t>
            </a:r>
          </a:p>
          <a:p>
            <a:pPr marL="0" lvl="3" indent="603504" defTabSz="804672">
              <a:spcBef>
                <a:spcPts val="800"/>
              </a:spcBef>
              <a:buSzTx/>
              <a:buFontTx/>
              <a:buNone/>
              <a:defRPr sz="2288"/>
            </a:pPr>
            <a:endParaRPr u="sng">
              <a:solidFill>
                <a:srgbClr val="0563C1"/>
              </a:solidFill>
              <a:uFill>
                <a:solidFill>
                  <a:srgbClr val="0563C1"/>
                </a:solidFill>
              </a:uFill>
              <a:hlinkClick r:id="rId4"/>
            </a:endParaRPr>
          </a:p>
          <a:p>
            <a:pPr marL="405864" indent="-405864" defTabSz="804672">
              <a:lnSpc>
                <a:spcPct val="100000"/>
              </a:lnSpc>
              <a:spcBef>
                <a:spcPts val="0"/>
              </a:spcBef>
              <a:buFontTx/>
              <a:defRPr sz="2288" cap="all"/>
            </a:pPr>
            <a:r>
              <a:t>Intranet </a:t>
            </a:r>
          </a:p>
          <a:p>
            <a:pPr marL="0" lvl="1" indent="201168" defTabSz="80467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88" cap="all"/>
            </a:pPr>
            <a:r>
              <a:t>Contenus et outils cliniques /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Programmes de soins et de services</a:t>
            </a:r>
            <a:r>
              <a:rPr u="sng">
                <a:uFill>
                  <a:solidFill>
                    <a:srgbClr val="003399"/>
                  </a:solidFill>
                </a:uFill>
              </a:rPr>
              <a:t>/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/>
              </a:rPr>
              <a:t>Alzheimer et troubles neurocognitifs majeurs</a:t>
            </a:r>
          </a:p>
        </p:txBody>
      </p:sp>
      <p:sp>
        <p:nvSpPr>
          <p:cNvPr id="371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172418" y="6414760"/>
            <a:ext cx="181382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grpSp>
        <p:nvGrpSpPr>
          <p:cNvPr id="374" name="Titre 1"/>
          <p:cNvGrpSpPr/>
          <p:nvPr/>
        </p:nvGrpSpPr>
        <p:grpSpPr>
          <a:xfrm>
            <a:off x="457199" y="274638"/>
            <a:ext cx="11177338" cy="562074"/>
            <a:chOff x="0" y="0"/>
            <a:chExt cx="11177337" cy="562073"/>
          </a:xfrm>
          <a:gradFill>
            <a:gsLst>
              <a:gs pos="80672">
                <a:schemeClr val="accent4">
                  <a:lumMod val="20000"/>
                  <a:lumOff val="80000"/>
                </a:schemeClr>
              </a:gs>
              <a:gs pos="500">
                <a:srgbClr val="D1E8EA"/>
              </a:gs>
              <a:gs pos="0">
                <a:srgbClr val="E5EFF8"/>
              </a:gs>
              <a:gs pos="10000">
                <a:schemeClr val="accent5">
                  <a:lumMod val="45000"/>
                  <a:lumOff val="55000"/>
                </a:schemeClr>
              </a:gs>
              <a:gs pos="1000">
                <a:schemeClr val="accent5">
                  <a:lumMod val="45000"/>
                  <a:lumOff val="55000"/>
                </a:schemeClr>
              </a:gs>
              <a:gs pos="41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372" name="Rectangle"/>
            <p:cNvSpPr/>
            <p:nvPr/>
          </p:nvSpPr>
          <p:spPr>
            <a:xfrm>
              <a:off x="0" y="0"/>
              <a:ext cx="11177338" cy="56207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72000"/>
                </a:lnSpc>
                <a:defRPr sz="3600"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373" name="Liens importants"/>
            <p:cNvSpPr txBox="1"/>
            <p:nvPr/>
          </p:nvSpPr>
          <p:spPr>
            <a:xfrm>
              <a:off x="45720" y="0"/>
              <a:ext cx="11085898" cy="56207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rmAutofit/>
            </a:bodyPr>
            <a:lstStyle>
              <a:lvl1pPr algn="ctr" defTabSz="886968">
                <a:lnSpc>
                  <a:spcPct val="72000"/>
                </a:lnSpc>
                <a:defRPr sz="3783">
                  <a:latin typeface="Calibri Light"/>
                  <a:ea typeface="Calibri Light"/>
                  <a:cs typeface="Calibri Light"/>
                  <a:sym typeface="Calibri Light"/>
                </a:defRPr>
              </a:lvl1pPr>
            </a:lstStyle>
            <a:p>
              <a:r>
                <a:t>Liens importants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143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aturation sat="99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82" y="2993457"/>
            <a:ext cx="10804635" cy="27373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smtClean="0"/>
              <a:t>Épuisement et valorisation du rôle </a:t>
            </a:r>
            <a:r>
              <a:rPr lang="fr-CA" dirty="0"/>
              <a:t>de la personne proche aidante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02482" y="1126156"/>
            <a:ext cx="10670116" cy="4535093"/>
          </a:xfrm>
        </p:spPr>
        <p:txBody>
          <a:bodyPr/>
          <a:lstStyle/>
          <a:p>
            <a:r>
              <a:rPr lang="fr-CA" dirty="0" smtClean="0"/>
              <a:t>L’épuisement </a:t>
            </a:r>
            <a:r>
              <a:rPr lang="fr-CA" dirty="0"/>
              <a:t>de la personne proche </a:t>
            </a:r>
            <a:r>
              <a:rPr lang="fr-CA" dirty="0" smtClean="0"/>
              <a:t>aidante es une réalité</a:t>
            </a:r>
          </a:p>
          <a:p>
            <a:endParaRPr lang="fr-CA" dirty="0" smtClean="0"/>
          </a:p>
          <a:p>
            <a:r>
              <a:rPr lang="fr-CA" dirty="0"/>
              <a:t>M</a:t>
            </a:r>
            <a:r>
              <a:rPr lang="fr-CA" dirty="0" smtClean="0"/>
              <a:t>ais aussi un rôle valorisant:</a:t>
            </a:r>
          </a:p>
          <a:p>
            <a:pPr marL="0" indent="0">
              <a:buNone/>
            </a:pPr>
            <a:r>
              <a:rPr lang="fr-CA" dirty="0"/>
              <a:t>	</a:t>
            </a:r>
            <a:r>
              <a:rPr lang="fr-CA" dirty="0" smtClean="0"/>
              <a:t>- Une continuité avec les rôles antérieurs</a:t>
            </a:r>
          </a:p>
          <a:p>
            <a:pPr marL="0" indent="0">
              <a:buNone/>
            </a:pPr>
            <a:r>
              <a:rPr lang="fr-CA" dirty="0" smtClean="0"/>
              <a:t>	- Une redéfinition du rôle actuel (réciprocité)</a:t>
            </a:r>
          </a:p>
          <a:p>
            <a:pPr marL="0" indent="0">
              <a:buNone/>
            </a:pPr>
            <a:r>
              <a:rPr lang="fr-CA" dirty="0" smtClean="0"/>
              <a:t>	- Une occasion de redonner à une personne aimée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04943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42" y="2795114"/>
            <a:ext cx="5334556" cy="279617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Le deuil blanc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Les nombreux deuils en lien avec les troubles neurocognitifs</a:t>
            </a:r>
          </a:p>
          <a:p>
            <a:r>
              <a:rPr lang="fr-CA" dirty="0" smtClean="0"/>
              <a:t>Le deuil blanc: un deuil complexe.</a:t>
            </a:r>
          </a:p>
          <a:p>
            <a:r>
              <a:rPr lang="fr-CA" dirty="0" smtClean="0"/>
              <a:t>Comment accompagner dans le processus de deuil dans un contexte de TNC:</a:t>
            </a:r>
          </a:p>
          <a:p>
            <a:pPr marL="0" indent="0">
              <a:buNone/>
            </a:pPr>
            <a:r>
              <a:rPr lang="fr-CA" dirty="0" smtClean="0"/>
              <a:t>	- Un jour à la fois </a:t>
            </a:r>
          </a:p>
          <a:p>
            <a:pPr marL="0" indent="0">
              <a:buNone/>
            </a:pPr>
            <a:r>
              <a:rPr lang="fr-CA" dirty="0" smtClean="0"/>
              <a:t>	- Saisir les petits moments</a:t>
            </a:r>
          </a:p>
          <a:p>
            <a:pPr marL="0" indent="0">
              <a:buNone/>
            </a:pPr>
            <a:r>
              <a:rPr lang="fr-CA" dirty="0" smtClean="0"/>
              <a:t>	</a:t>
            </a:r>
          </a:p>
          <a:p>
            <a:pPr marL="0" indent="0">
              <a:buNone/>
            </a:pPr>
            <a:r>
              <a:rPr lang="fr-CA" dirty="0" smtClean="0"/>
              <a:t>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4993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CA" sz="2000" b="0" dirty="0" smtClean="0">
                <a:hlinkClick r:id="rId3"/>
              </a:rPr>
              <a:t>Hôpitaux </a:t>
            </a:r>
            <a:r>
              <a:rPr lang="fr-CA" sz="2000" b="0" dirty="0">
                <a:hlinkClick r:id="rId3"/>
              </a:rPr>
              <a:t>Universitaires de </a:t>
            </a:r>
            <a:r>
              <a:rPr lang="fr-CA" sz="2000" b="0" dirty="0" smtClean="0">
                <a:hlinkClick r:id="rId3"/>
              </a:rPr>
              <a:t>Genève</a:t>
            </a:r>
            <a:r>
              <a:rPr lang="fr-CA" sz="2000" b="0" dirty="0" smtClean="0"/>
              <a:t> </a:t>
            </a:r>
            <a:r>
              <a:rPr lang="fr-CA" sz="2000" dirty="0" smtClean="0">
                <a:hlinkClick r:id="rId4"/>
              </a:rPr>
              <a:t>www.youtube.com/watch?v=Zm_f-ynXhRo</a:t>
            </a:r>
            <a:r>
              <a:rPr lang="fr-CA" sz="2000" dirty="0" smtClean="0"/>
              <a:t/>
            </a:r>
            <a:br>
              <a:rPr lang="fr-CA" sz="2000" dirty="0" smtClean="0"/>
            </a:br>
            <a:r>
              <a:rPr lang="fr-CA" sz="2000" dirty="0" smtClean="0"/>
              <a:t>(2014)</a:t>
            </a:r>
            <a:endParaRPr lang="fr-CA" sz="2000" dirty="0"/>
          </a:p>
        </p:txBody>
      </p:sp>
      <p:pic>
        <p:nvPicPr>
          <p:cNvPr id="4" name="Zm_f-ynXhRo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933575" y="1339652"/>
            <a:ext cx="7863064" cy="442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0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 smtClean="0"/>
              <a:t>Organisme de soutien </a:t>
            </a:r>
            <a:r>
              <a:rPr lang="fr-CA" dirty="0" err="1" smtClean="0"/>
              <a:t>spécilaisé</a:t>
            </a:r>
            <a:r>
              <a:rPr lang="fr-CA" dirty="0" smtClean="0"/>
              <a:t> en TNCM</a:t>
            </a:r>
            <a:endParaRPr lang="fr-CA" dirty="0"/>
          </a:p>
        </p:txBody>
      </p:sp>
      <p:pic>
        <p:nvPicPr>
          <p:cNvPr id="5" name="Picture 9" descr="C:\Users\sigjul01\Desktop\downloa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822" y="1297331"/>
            <a:ext cx="2444139" cy="244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 descr="C:\Users\sigjul01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700" y="2146433"/>
            <a:ext cx="3069164" cy="245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sigjul01\Desktop\2015-06-29-societe-alzheimer-logo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57" y="1198409"/>
            <a:ext cx="2953585" cy="298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igjul01\Desktop\image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294" y="3830383"/>
            <a:ext cx="28670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Vous êtes là pour eux, nous sommes là pour vous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23" y="5686574"/>
            <a:ext cx="5502844" cy="85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L'Appui pour les proches aidants d'aînés">
            <a:hlinkClick r:id="rId7" tooltip="L'Appui - Retourner à la page d'accueil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78"/>
          <a:stretch/>
        </p:blipFill>
        <p:spPr bwMode="auto">
          <a:xfrm>
            <a:off x="1013009" y="4800051"/>
            <a:ext cx="4307672" cy="77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8767985" y="5205614"/>
            <a:ext cx="2105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100" dirty="0" smtClean="0"/>
              <a:t>USA: informations sur le site Web</a:t>
            </a:r>
          </a:p>
          <a:p>
            <a:r>
              <a:rPr lang="fr-CA" sz="1100" dirty="0" smtClean="0"/>
              <a:t>www.alz.org</a:t>
            </a:r>
            <a:endParaRPr lang="fr-CA" sz="1100" dirty="0"/>
          </a:p>
        </p:txBody>
      </p:sp>
    </p:spTree>
    <p:extLst>
      <p:ext uri="{BB962C8B-B14F-4D97-AF65-F5344CB8AC3E}">
        <p14:creationId xmlns:p14="http://schemas.microsoft.com/office/powerpoint/2010/main" val="406062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A" sz="3600" dirty="0"/>
              <a:t>O</a:t>
            </a:r>
            <a:r>
              <a:rPr lang="fr-CA" sz="3600" b="1" dirty="0" smtClean="0"/>
              <a:t>rganismes </a:t>
            </a:r>
            <a:r>
              <a:rPr lang="fr-CA" sz="3600" b="1" dirty="0"/>
              <a:t>communautaires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02482" y="1129004"/>
            <a:ext cx="10670116" cy="5047861"/>
          </a:xfrm>
        </p:spPr>
        <p:txBody>
          <a:bodyPr numCol="2">
            <a:normAutofit fontScale="85000" lnSpcReduction="20000"/>
          </a:bodyPr>
          <a:lstStyle/>
          <a:p>
            <a:pPr marL="342900" lvl="1">
              <a:buClr>
                <a:schemeClr val="accent1"/>
              </a:buClr>
            </a:pPr>
            <a:r>
              <a:rPr lang="fr-CA" sz="2600" dirty="0" smtClean="0"/>
              <a:t>Société d’Alzheimer </a:t>
            </a:r>
            <a:r>
              <a:rPr lang="fr-CA" sz="2600" dirty="0"/>
              <a:t>: </a:t>
            </a:r>
            <a:r>
              <a:rPr lang="fr-CA" sz="2600" u="sng" dirty="0" smtClean="0">
                <a:solidFill>
                  <a:srgbClr val="003399"/>
                </a:solidFill>
              </a:rPr>
              <a:t>www.alzheimer.ca</a:t>
            </a:r>
            <a:endParaRPr lang="fr-CA" sz="2600" u="sng" dirty="0">
              <a:solidFill>
                <a:srgbClr val="003399"/>
              </a:solidFill>
            </a:endParaRPr>
          </a:p>
          <a:p>
            <a:pPr marL="742950" lvl="2">
              <a:buClr>
                <a:schemeClr val="accent1"/>
              </a:buClr>
            </a:pPr>
            <a:r>
              <a:rPr lang="fr-CA" dirty="0" smtClean="0"/>
              <a:t>formulaire </a:t>
            </a:r>
            <a:r>
              <a:rPr lang="fr-CA" i="1" dirty="0" smtClean="0"/>
              <a:t>Premier lien</a:t>
            </a:r>
          </a:p>
          <a:p>
            <a:pPr marL="742950" lvl="2">
              <a:buClr>
                <a:schemeClr val="accent1"/>
              </a:buClr>
            </a:pPr>
            <a:r>
              <a:rPr lang="fr-CA" dirty="0" smtClean="0"/>
              <a:t>Cafés </a:t>
            </a:r>
            <a:r>
              <a:rPr lang="fr-CA" dirty="0"/>
              <a:t>A</a:t>
            </a:r>
            <a:r>
              <a:rPr lang="fr-CA" dirty="0" smtClean="0"/>
              <a:t>lzheimer</a:t>
            </a:r>
          </a:p>
          <a:p>
            <a:pPr marL="742950" lvl="2">
              <a:buClr>
                <a:schemeClr val="accent1"/>
              </a:buClr>
            </a:pPr>
            <a:r>
              <a:rPr lang="fr-CA" dirty="0"/>
              <a:t>A</a:t>
            </a:r>
            <a:r>
              <a:rPr lang="fr-CA" dirty="0" smtClean="0"/>
              <a:t>ctivités de groupe</a:t>
            </a:r>
          </a:p>
          <a:p>
            <a:pPr marL="742950" lvl="2">
              <a:buClr>
                <a:schemeClr val="accent1"/>
              </a:buClr>
            </a:pPr>
            <a:r>
              <a:rPr lang="fr-CA" dirty="0" smtClean="0"/>
              <a:t>Répit-stimulation </a:t>
            </a:r>
          </a:p>
          <a:p>
            <a:pPr marL="742950" lvl="2">
              <a:buClr>
                <a:schemeClr val="accent1"/>
              </a:buClr>
            </a:pPr>
            <a:r>
              <a:rPr lang="fr-CA" dirty="0" smtClean="0"/>
              <a:t>Recherche </a:t>
            </a:r>
          </a:p>
          <a:p>
            <a:pPr marL="742950" lvl="2">
              <a:buClr>
                <a:schemeClr val="accent1"/>
              </a:buClr>
            </a:pPr>
            <a:r>
              <a:rPr lang="fr-CA" dirty="0" err="1"/>
              <a:t>Médicalert</a:t>
            </a:r>
            <a:r>
              <a:rPr lang="fr-CA" dirty="0"/>
              <a:t> (Sécu-Retour</a:t>
            </a:r>
            <a:r>
              <a:rPr lang="fr-CA" dirty="0" smtClean="0"/>
              <a:t>)</a:t>
            </a:r>
          </a:p>
          <a:p>
            <a:pPr marL="514350" lvl="2" indent="0">
              <a:buClr>
                <a:schemeClr val="accent1"/>
              </a:buClr>
              <a:buNone/>
            </a:pPr>
            <a:endParaRPr lang="fr-CA" dirty="0" smtClean="0"/>
          </a:p>
          <a:p>
            <a:pPr marL="514350" lvl="2" indent="0">
              <a:buClr>
                <a:schemeClr val="accent1"/>
              </a:buClr>
              <a:buNone/>
            </a:pPr>
            <a:endParaRPr lang="fr-CA" dirty="0"/>
          </a:p>
          <a:p>
            <a:pPr marL="457200" lvl="1" indent="-342900">
              <a:buClr>
                <a:schemeClr val="accent1"/>
              </a:buClr>
            </a:pPr>
            <a:r>
              <a:rPr lang="fr-CA" sz="2600" dirty="0"/>
              <a:t>Baluchon Alzheimer: </a:t>
            </a:r>
            <a:r>
              <a:rPr lang="fr-CA" sz="2600" u="sng" dirty="0" smtClean="0">
                <a:solidFill>
                  <a:srgbClr val="003399"/>
                </a:solidFill>
              </a:rPr>
              <a:t>www.baluchonalzheimer.com</a:t>
            </a:r>
            <a:endParaRPr lang="fr-CA" sz="2600" u="sng" dirty="0">
              <a:solidFill>
                <a:srgbClr val="003399"/>
              </a:solidFill>
            </a:endParaRPr>
          </a:p>
          <a:p>
            <a:pPr marL="457200" lvl="1" indent="-342900">
              <a:buClr>
                <a:schemeClr val="accent1"/>
              </a:buClr>
            </a:pPr>
            <a:endParaRPr lang="fr-CA" dirty="0"/>
          </a:p>
          <a:p>
            <a:pPr marL="742950" lvl="2">
              <a:buClr>
                <a:schemeClr val="accent1"/>
              </a:buClr>
            </a:pPr>
            <a:endParaRPr lang="fr-CA" dirty="0" smtClean="0"/>
          </a:p>
          <a:p>
            <a:pPr marL="514350" lvl="2" indent="0">
              <a:buClr>
                <a:schemeClr val="accent1"/>
              </a:buClr>
              <a:buNone/>
            </a:pPr>
            <a:endParaRPr lang="fr-CA" i="1" dirty="0" smtClean="0"/>
          </a:p>
          <a:p>
            <a:pPr marL="342900" lvl="1">
              <a:buClr>
                <a:schemeClr val="accent1"/>
              </a:buClr>
            </a:pPr>
            <a:r>
              <a:rPr lang="fr-CA" sz="2600" dirty="0" smtClean="0"/>
              <a:t>Alzheimer Group: </a:t>
            </a:r>
            <a:r>
              <a:rPr lang="fr-CA" sz="2600" dirty="0" smtClean="0">
                <a:hlinkClick r:id="rId2"/>
              </a:rPr>
              <a:t>www.agiteam.org</a:t>
            </a:r>
            <a:endParaRPr lang="fr-CA" sz="2600" dirty="0" smtClean="0"/>
          </a:p>
          <a:p>
            <a:pPr marL="742950" lvl="2">
              <a:buClr>
                <a:schemeClr val="accent1"/>
              </a:buClr>
            </a:pPr>
            <a:r>
              <a:rPr lang="fr-CA" dirty="0"/>
              <a:t>Soutien </a:t>
            </a:r>
            <a:r>
              <a:rPr lang="fr-CA" dirty="0" smtClean="0"/>
              <a:t>téléphonique: 514-485-7233</a:t>
            </a:r>
          </a:p>
          <a:p>
            <a:pPr marL="742950" lvl="2">
              <a:buClr>
                <a:schemeClr val="accent1"/>
              </a:buClr>
            </a:pPr>
            <a:r>
              <a:rPr lang="fr-CA" dirty="0" smtClean="0"/>
              <a:t>Soutien pour PA: individuel et en groupe</a:t>
            </a:r>
          </a:p>
          <a:p>
            <a:pPr marL="742950" lvl="2">
              <a:buClr>
                <a:schemeClr val="accent1"/>
              </a:buClr>
            </a:pPr>
            <a:r>
              <a:rPr lang="fr-CA" dirty="0" smtClean="0"/>
              <a:t>Formation pour PA </a:t>
            </a:r>
            <a:r>
              <a:rPr lang="fr-CA" i="1" dirty="0" smtClean="0"/>
              <a:t>Filet de sécurité</a:t>
            </a:r>
          </a:p>
          <a:p>
            <a:pPr marL="742950" lvl="2">
              <a:buClr>
                <a:schemeClr val="accent1"/>
              </a:buClr>
            </a:pPr>
            <a:r>
              <a:rPr lang="fr-CA" dirty="0"/>
              <a:t>Centre d’activités </a:t>
            </a:r>
            <a:r>
              <a:rPr lang="fr-CA" i="1" dirty="0" err="1"/>
              <a:t>Aisenstadt</a:t>
            </a:r>
            <a:endParaRPr lang="fr-CA" dirty="0"/>
          </a:p>
          <a:p>
            <a:pPr marL="742950" lvl="2">
              <a:buClr>
                <a:schemeClr val="accent1"/>
              </a:buClr>
            </a:pPr>
            <a:endParaRPr lang="fr-CA" i="1" dirty="0" smtClean="0"/>
          </a:p>
          <a:p>
            <a:pPr marL="342900" lvl="1">
              <a:buClr>
                <a:schemeClr val="accent1"/>
              </a:buClr>
            </a:pPr>
            <a:endParaRPr lang="fr-CA" dirty="0" smtClean="0">
              <a:solidFill>
                <a:srgbClr val="C00000"/>
              </a:solidFill>
            </a:endParaRPr>
          </a:p>
          <a:p>
            <a:pPr marL="57150" lvl="1" indent="0">
              <a:buClr>
                <a:schemeClr val="accent1"/>
              </a:buClr>
              <a:buNone/>
            </a:pPr>
            <a:endParaRPr lang="fr-CA" dirty="0" smtClean="0">
              <a:solidFill>
                <a:srgbClr val="C00000"/>
              </a:solidFill>
            </a:endParaRPr>
          </a:p>
          <a:p>
            <a:pPr marL="342900" lvl="1">
              <a:buClr>
                <a:schemeClr val="accent1"/>
              </a:buClr>
            </a:pPr>
            <a:r>
              <a:rPr lang="fr-CA" sz="2600" dirty="0" smtClean="0"/>
              <a:t>L’APPUI: </a:t>
            </a:r>
            <a:r>
              <a:rPr lang="fr-CA" sz="2600" u="sng" dirty="0" smtClean="0">
                <a:solidFill>
                  <a:srgbClr val="003399"/>
                </a:solidFill>
              </a:rPr>
              <a:t>www.lappui.org</a:t>
            </a:r>
          </a:p>
          <a:p>
            <a:pPr marL="742950" lvl="2">
              <a:buClr>
                <a:schemeClr val="accent1"/>
              </a:buClr>
            </a:pPr>
            <a:r>
              <a:rPr lang="fr-CA" dirty="0" smtClean="0"/>
              <a:t>Formulaire </a:t>
            </a:r>
            <a:r>
              <a:rPr lang="fr-CA" i="1" dirty="0" smtClean="0"/>
              <a:t>Connexion</a:t>
            </a:r>
            <a:endParaRPr lang="fr-CA" dirty="0" smtClean="0"/>
          </a:p>
          <a:p>
            <a:pPr marL="742950" lvl="2">
              <a:buClr>
                <a:schemeClr val="accent1"/>
              </a:buClr>
            </a:pPr>
            <a:r>
              <a:rPr lang="fr-CA" dirty="0"/>
              <a:t>É</a:t>
            </a:r>
            <a:r>
              <a:rPr lang="fr-CA" dirty="0" smtClean="0"/>
              <a:t>coute-information-référence 1-855-8-lappui (1-855-852-7784)</a:t>
            </a:r>
          </a:p>
          <a:p>
            <a:pPr marL="742950" lvl="2">
              <a:buClr>
                <a:schemeClr val="accent1"/>
              </a:buClr>
            </a:pPr>
            <a:endParaRPr lang="fr-CA" dirty="0" smtClean="0"/>
          </a:p>
          <a:p>
            <a:pPr marL="971550" lvl="3" indent="0">
              <a:buClr>
                <a:schemeClr val="accent1"/>
              </a:buClr>
              <a:buNone/>
            </a:pPr>
            <a:r>
              <a:rPr lang="fr-CA" dirty="0" smtClean="0"/>
              <a:t>RÉPERTOIRE</a:t>
            </a:r>
          </a:p>
          <a:p>
            <a:pPr marL="1200150" lvl="3">
              <a:buClr>
                <a:schemeClr val="accent1"/>
              </a:buClr>
            </a:pPr>
            <a:r>
              <a:rPr lang="fr-CA" dirty="0" err="1" smtClean="0"/>
              <a:t>Popottes</a:t>
            </a:r>
            <a:r>
              <a:rPr lang="fr-CA" dirty="0" smtClean="0"/>
              <a:t> roulantes</a:t>
            </a:r>
          </a:p>
          <a:p>
            <a:pPr marL="1200150" lvl="3">
              <a:buClr>
                <a:schemeClr val="accent1"/>
              </a:buClr>
            </a:pPr>
            <a:r>
              <a:rPr lang="fr-CA" dirty="0" smtClean="0"/>
              <a:t>Traiteurs </a:t>
            </a:r>
          </a:p>
          <a:p>
            <a:pPr marL="1200150" lvl="3">
              <a:buClr>
                <a:schemeClr val="accent1"/>
              </a:buClr>
            </a:pPr>
            <a:r>
              <a:rPr lang="fr-CA" dirty="0" smtClean="0"/>
              <a:t>Assistance à l’entretien ménager</a:t>
            </a:r>
          </a:p>
          <a:p>
            <a:pPr marL="1200150" lvl="3">
              <a:buClr>
                <a:schemeClr val="accent1"/>
              </a:buClr>
            </a:pPr>
            <a:r>
              <a:rPr lang="fr-CA" dirty="0" smtClean="0"/>
              <a:t>Répit-gardiennage</a:t>
            </a:r>
          </a:p>
          <a:p>
            <a:pPr marL="1200150" lvl="3">
              <a:buClr>
                <a:schemeClr val="accent1"/>
              </a:buClr>
            </a:pPr>
            <a:r>
              <a:rPr lang="fr-CA" dirty="0" smtClean="0"/>
              <a:t>Accompagnement à des RDV</a:t>
            </a:r>
          </a:p>
          <a:p>
            <a:pPr marL="1200150" lvl="3">
              <a:buClr>
                <a:schemeClr val="accent1"/>
              </a:buClr>
            </a:pPr>
            <a:r>
              <a:rPr lang="fr-CA" dirty="0" smtClean="0"/>
              <a:t>Ateliers de stimulation</a:t>
            </a:r>
          </a:p>
          <a:p>
            <a:pPr marL="57150" lvl="1" indent="0">
              <a:buClr>
                <a:schemeClr val="accent1"/>
              </a:buClr>
              <a:buNone/>
            </a:pPr>
            <a:endParaRPr lang="fr-CA" dirty="0"/>
          </a:p>
          <a:p>
            <a:r>
              <a:rPr lang="fr-CA" dirty="0" smtClean="0"/>
              <a:t>Regroupement des aidants naturels du Québec: </a:t>
            </a:r>
            <a:r>
              <a:rPr lang="fr-CA" dirty="0" smtClean="0">
                <a:hlinkClick r:id="rId3"/>
              </a:rPr>
              <a:t>www.ranq.qc.ca</a:t>
            </a:r>
            <a:endParaRPr lang="fr-CA" dirty="0" smtClean="0"/>
          </a:p>
          <a:p>
            <a:endParaRPr lang="fr-CA" dirty="0" smtClean="0"/>
          </a:p>
          <a:p>
            <a:r>
              <a:rPr lang="fr-CA" dirty="0" smtClean="0"/>
              <a:t>Réseau aidant: </a:t>
            </a:r>
            <a:r>
              <a:rPr lang="fr-CA" dirty="0" smtClean="0">
                <a:hlinkClick r:id="rId4"/>
              </a:rPr>
              <a:t>www.lereseauaidant.ca</a:t>
            </a:r>
            <a:endParaRPr lang="fr-CA" dirty="0" smtClean="0"/>
          </a:p>
          <a:p>
            <a:endParaRPr lang="fr-CA" dirty="0" smtClean="0"/>
          </a:p>
          <a:p>
            <a:r>
              <a:rPr lang="fr-CA" dirty="0" smtClean="0"/>
              <a:t>Biblio aidants: </a:t>
            </a:r>
            <a:r>
              <a:rPr lang="fr-CA" dirty="0" smtClean="0">
                <a:hlinkClick r:id="rId5"/>
              </a:rPr>
              <a:t>www.biblioaidants.ca</a:t>
            </a:r>
            <a:endParaRPr lang="fr-CA" dirty="0" smtClean="0"/>
          </a:p>
          <a:p>
            <a:endParaRPr lang="fr-CA" sz="2200" dirty="0"/>
          </a:p>
        </p:txBody>
      </p:sp>
    </p:spTree>
    <p:extLst>
      <p:ext uri="{BB962C8B-B14F-4D97-AF65-F5344CB8AC3E}">
        <p14:creationId xmlns:p14="http://schemas.microsoft.com/office/powerpoint/2010/main" val="62175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25662" y="0"/>
            <a:ext cx="8002587" cy="310988"/>
          </a:xfrm>
        </p:spPr>
        <p:txBody>
          <a:bodyPr>
            <a:normAutofit fontScale="90000"/>
          </a:bodyPr>
          <a:lstStyle/>
          <a:p>
            <a:pPr algn="ctr"/>
            <a:r>
              <a:rPr lang="fr-CA" sz="2600" dirty="0" smtClean="0"/>
              <a:t>Formulaires </a:t>
            </a:r>
            <a:r>
              <a:rPr lang="fr-CA" sz="2600" dirty="0"/>
              <a:t>de connexion/autorisation</a:t>
            </a:r>
          </a:p>
        </p:txBody>
      </p:sp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 rotWithShape="1">
          <a:blip r:embed="rId2"/>
          <a:srcRect l="22500" t="9028" r="23889" b="4167"/>
          <a:stretch/>
        </p:blipFill>
        <p:spPr bwMode="auto">
          <a:xfrm>
            <a:off x="6421537" y="512014"/>
            <a:ext cx="4539018" cy="53002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905" y="2028837"/>
            <a:ext cx="3049572" cy="1810683"/>
          </a:xfrm>
          <a:prstGeom prst="rect">
            <a:avLst/>
          </a:prstGeom>
        </p:spPr>
      </p:pic>
      <p:pic>
        <p:nvPicPr>
          <p:cNvPr id="5" name="Picture 2" descr="C:\Users\sigjul01\Desktop\2015-06-29-societe-alzheimer-logo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3943561"/>
            <a:ext cx="1110047" cy="112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17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424113" y="1989139"/>
            <a:ext cx="7269162" cy="2808287"/>
          </a:xfrm>
        </p:spPr>
        <p:txBody>
          <a:bodyPr/>
          <a:lstStyle/>
          <a:p>
            <a:pPr algn="ctr">
              <a:defRPr/>
            </a:pPr>
            <a:r>
              <a:rPr lang="fr-CA" b="0" dirty="0">
                <a:solidFill>
                  <a:prstClr val="white"/>
                </a:solidFill>
              </a:rPr>
              <a:t>Évaluation de </a:t>
            </a:r>
            <a:r>
              <a:rPr lang="fr-CA" b="0" dirty="0" smtClean="0">
                <a:solidFill>
                  <a:prstClr val="white"/>
                </a:solidFill>
              </a:rPr>
              <a:t>l’inaptitude</a:t>
            </a:r>
            <a:r>
              <a:rPr lang="fr-CA" b="0" dirty="0">
                <a:solidFill>
                  <a:prstClr val="white"/>
                </a:solidFill>
              </a:rPr>
              <a:t/>
            </a:r>
            <a:br>
              <a:rPr lang="fr-CA" b="0" dirty="0">
                <a:solidFill>
                  <a:prstClr val="white"/>
                </a:solidFill>
              </a:rPr>
            </a:br>
            <a:r>
              <a:rPr lang="fr-CA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CA" sz="1600" b="0" dirty="0"/>
          </a:p>
        </p:txBody>
      </p:sp>
    </p:spTree>
    <p:extLst>
      <p:ext uri="{BB962C8B-B14F-4D97-AF65-F5344CB8AC3E}">
        <p14:creationId xmlns:p14="http://schemas.microsoft.com/office/powerpoint/2010/main" val="245679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 smtClean="0"/>
              <a:t>Distinction importante</a:t>
            </a:r>
            <a:endParaRPr lang="fr-CA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8979" y="1071442"/>
            <a:ext cx="10670116" cy="462005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fr-CA" dirty="0"/>
          </a:p>
          <a:p>
            <a:r>
              <a:rPr lang="fr-CA" b="1" dirty="0" smtClean="0"/>
              <a:t>Aptitude légale </a:t>
            </a:r>
            <a:r>
              <a:rPr lang="fr-CA" dirty="0" smtClean="0"/>
              <a:t>(à gérer </a:t>
            </a:r>
            <a:r>
              <a:rPr lang="fr-CA" dirty="0"/>
              <a:t>ses </a:t>
            </a:r>
            <a:r>
              <a:rPr lang="fr-CA" dirty="0" smtClean="0"/>
              <a:t>biens et prendre </a:t>
            </a:r>
            <a:r>
              <a:rPr lang="fr-CA" dirty="0"/>
              <a:t>soin de sa </a:t>
            </a:r>
            <a:r>
              <a:rPr lang="fr-CA" dirty="0" smtClean="0"/>
              <a:t>personne)</a:t>
            </a:r>
          </a:p>
          <a:p>
            <a:endParaRPr lang="fr-CA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fr-CA" dirty="0" smtClean="0"/>
              <a:t>Évaluée seulement en cas de besoin de protection avéré ou doute</a:t>
            </a:r>
          </a:p>
          <a:p>
            <a:pPr lvl="2"/>
            <a:r>
              <a:rPr lang="fr-CA" dirty="0"/>
              <a:t>Difficulté à gérer sa personne, ses finances, ses biens,…</a:t>
            </a:r>
          </a:p>
          <a:p>
            <a:pPr lvl="2"/>
            <a:r>
              <a:rPr lang="fr-CA" dirty="0"/>
              <a:t>Désire faire ou changer un testament, rédiger une procuration ou un mandat,…</a:t>
            </a:r>
          </a:p>
          <a:p>
            <a:pPr lvl="2"/>
            <a:r>
              <a:rPr lang="fr-CA" dirty="0"/>
              <a:t>Doit consentir à un soin (hébergement inclus</a:t>
            </a:r>
            <a:r>
              <a:rPr lang="fr-CA" dirty="0" smtClean="0"/>
              <a:t>)</a:t>
            </a:r>
          </a:p>
          <a:p>
            <a:pPr lvl="2"/>
            <a:r>
              <a:rPr lang="fr-CA" dirty="0" smtClean="0"/>
              <a:t>Incohérence entre les décisions présentes et passées</a:t>
            </a:r>
          </a:p>
          <a:p>
            <a:pPr lvl="2"/>
            <a:endParaRPr lang="fr-CA" dirty="0"/>
          </a:p>
          <a:p>
            <a:pPr marL="457200" lvl="1" indent="0" algn="ctr">
              <a:buNone/>
            </a:pPr>
            <a:r>
              <a:rPr lang="fr-CA" dirty="0"/>
              <a:t>VS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r-CA" dirty="0" smtClean="0"/>
          </a:p>
          <a:p>
            <a:r>
              <a:rPr lang="fr-CA" dirty="0"/>
              <a:t>Aptitude à</a:t>
            </a:r>
            <a:r>
              <a:rPr lang="fr-CA" b="1" dirty="0"/>
              <a:t> consentir </a:t>
            </a:r>
            <a:r>
              <a:rPr lang="fr-CA" dirty="0"/>
              <a:t>à un soin </a:t>
            </a:r>
            <a:endParaRPr lang="fr-CA" dirty="0" smtClean="0"/>
          </a:p>
          <a:p>
            <a:endParaRPr lang="fr-CA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CA" dirty="0"/>
              <a:t>consentement éclairé requis pour chaque soin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CA" dirty="0"/>
              <a:t>qui doit être évaluée avant chaque </a:t>
            </a:r>
            <a:r>
              <a:rPr lang="fr-CA" dirty="0" smtClean="0"/>
              <a:t>soin</a:t>
            </a:r>
          </a:p>
        </p:txBody>
      </p:sp>
    </p:spTree>
    <p:extLst>
      <p:ext uri="{BB962C8B-B14F-4D97-AF65-F5344CB8AC3E}">
        <p14:creationId xmlns:p14="http://schemas.microsoft.com/office/powerpoint/2010/main" val="364194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125664" y="274638"/>
            <a:ext cx="8002587" cy="850106"/>
          </a:xfrm>
        </p:spPr>
        <p:txBody>
          <a:bodyPr>
            <a:normAutofit fontScale="90000"/>
          </a:bodyPr>
          <a:lstStyle/>
          <a:p>
            <a:pPr algn="ctr"/>
            <a:r>
              <a:rPr lang="fr-CA" sz="4000" dirty="0"/>
              <a:t>Cadre </a:t>
            </a:r>
            <a:r>
              <a:rPr lang="fr-CA" sz="4000" dirty="0" smtClean="0"/>
              <a:t>légal</a:t>
            </a:r>
            <a:br>
              <a:rPr lang="fr-CA" sz="4000" dirty="0" smtClean="0"/>
            </a:br>
            <a:r>
              <a:rPr lang="fr-CA" sz="3100" dirty="0" smtClean="0"/>
              <a:t>Aptitude générale</a:t>
            </a:r>
            <a:endParaRPr lang="fr-CA" altLang="fr-FR" sz="31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888862" y="1195033"/>
            <a:ext cx="8476190" cy="4597637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fr-CA" sz="2000" dirty="0" smtClean="0"/>
              <a:t>ARTICLE 1</a:t>
            </a:r>
          </a:p>
          <a:p>
            <a:pPr>
              <a:defRPr/>
            </a:pPr>
            <a:r>
              <a:rPr lang="fr-CA" sz="2000" dirty="0" smtClean="0"/>
              <a:t>Tout </a:t>
            </a:r>
            <a:r>
              <a:rPr lang="fr-CA" sz="2000" dirty="0"/>
              <a:t>être humain possède la personnalité juridique; il a la pleine jouissance des droits civils</a:t>
            </a:r>
            <a:r>
              <a:rPr lang="fr-CA" sz="2000" dirty="0" smtClean="0"/>
              <a:t>.</a:t>
            </a:r>
          </a:p>
          <a:p>
            <a:pPr marL="0" indent="0">
              <a:buNone/>
              <a:defRPr/>
            </a:pPr>
            <a:endParaRPr lang="fr-CA" sz="2000" dirty="0" smtClean="0"/>
          </a:p>
          <a:p>
            <a:pPr marL="0" indent="0">
              <a:buNone/>
              <a:defRPr/>
            </a:pPr>
            <a:r>
              <a:rPr lang="fr-CA" sz="2000" dirty="0" smtClean="0"/>
              <a:t>ARTICLE 3</a:t>
            </a:r>
            <a:endParaRPr lang="fr-CA" sz="2000" dirty="0"/>
          </a:p>
          <a:p>
            <a:r>
              <a:rPr lang="fr-CA" sz="2000" dirty="0"/>
              <a:t>Toute personne est titulaire de droits de la personnalité, tels le droit à la vie, à l’inviolabilité et à l’intégrité de sa personne, au respect de son nom, de sa réputation et de sa vie </a:t>
            </a:r>
            <a:r>
              <a:rPr lang="fr-CA" sz="2000" dirty="0" smtClean="0"/>
              <a:t>privée.</a:t>
            </a:r>
          </a:p>
          <a:p>
            <a:pPr marL="0" indent="0">
              <a:buNone/>
            </a:pPr>
            <a:r>
              <a:rPr lang="fr-CA" sz="2000" dirty="0" smtClean="0"/>
              <a:t>	Ces droits sont incessibles</a:t>
            </a:r>
          </a:p>
          <a:p>
            <a:pPr marL="0" indent="0">
              <a:buNone/>
            </a:pPr>
            <a:endParaRPr lang="fr-CA" sz="2000" dirty="0" smtClean="0"/>
          </a:p>
          <a:p>
            <a:pPr marL="0" indent="0">
              <a:buNone/>
            </a:pPr>
            <a:r>
              <a:rPr lang="fr-CA" sz="2000" dirty="0" smtClean="0"/>
              <a:t>ARTICLE 4</a:t>
            </a:r>
          </a:p>
          <a:p>
            <a:r>
              <a:rPr lang="fr-CA" sz="2000" dirty="0" smtClean="0"/>
              <a:t>Toute </a:t>
            </a:r>
            <a:r>
              <a:rPr lang="fr-CA" sz="2000" dirty="0"/>
              <a:t>personne est apte à exercer pleinement ses droits civils.</a:t>
            </a:r>
          </a:p>
          <a:p>
            <a:pPr marL="0" indent="0">
              <a:buNone/>
            </a:pPr>
            <a:r>
              <a:rPr lang="fr-CA" sz="2000" dirty="0" smtClean="0"/>
              <a:t>	Dans </a:t>
            </a:r>
            <a:r>
              <a:rPr lang="fr-CA" sz="2000" dirty="0"/>
              <a:t>certains cas, la loi prévoit un régime de représentation ou </a:t>
            </a:r>
            <a:r>
              <a:rPr lang="fr-CA" sz="2000" dirty="0" smtClean="0"/>
              <a:t>	d’assistance</a:t>
            </a:r>
            <a:endParaRPr lang="fr-CA" sz="2000" dirty="0"/>
          </a:p>
        </p:txBody>
      </p:sp>
      <p:sp>
        <p:nvSpPr>
          <p:cNvPr id="7" name="ZoneTexte 6"/>
          <p:cNvSpPr txBox="1"/>
          <p:nvPr/>
        </p:nvSpPr>
        <p:spPr>
          <a:xfrm>
            <a:off x="854579" y="6024779"/>
            <a:ext cx="7956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CA" sz="1200" dirty="0">
                <a:hlinkClick r:id="rId5"/>
              </a:rPr>
              <a:t>http://</a:t>
            </a:r>
            <a:r>
              <a:rPr lang="fr-CA" sz="1200" dirty="0" smtClean="0">
                <a:hlinkClick r:id="rId5"/>
              </a:rPr>
              <a:t>legisquebec.gouv.qc.ca/fr/ShowDoc/cs/CCQ-1991</a:t>
            </a:r>
            <a:r>
              <a:rPr lang="fr-CA" sz="1200" dirty="0" smtClean="0"/>
              <a:t>: consulté le 2019-05-07</a:t>
            </a:r>
            <a:endParaRPr lang="fr-CA" sz="12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4" y="84255"/>
            <a:ext cx="1780552" cy="25595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207261" y="3493852"/>
            <a:ext cx="29847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 smtClean="0">
                <a:solidFill>
                  <a:srgbClr val="FF0000"/>
                </a:solidFill>
              </a:rPr>
              <a:t>Tout majeur est présumé apte jusqu’à déclaration de l’inaptitude par un TRIBUNAL</a:t>
            </a:r>
            <a:endParaRPr lang="fr-C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57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09611" y="247112"/>
            <a:ext cx="8002587" cy="727745"/>
          </a:xfrm>
        </p:spPr>
        <p:txBody>
          <a:bodyPr/>
          <a:lstStyle/>
          <a:p>
            <a:pPr>
              <a:defRPr/>
            </a:pPr>
            <a:r>
              <a:rPr lang="fr-CA" sz="3000" dirty="0"/>
              <a:t>Évaluation de </a:t>
            </a:r>
            <a:r>
              <a:rPr lang="fr-CA" sz="3000" dirty="0" smtClean="0"/>
              <a:t>l’inaptitude</a:t>
            </a:r>
            <a:endParaRPr lang="fr-CA" sz="3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26393" y="974857"/>
            <a:ext cx="9102755" cy="4913196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defRPr/>
            </a:pPr>
            <a:r>
              <a:rPr lang="fr-CA" sz="2400" dirty="0"/>
              <a:t>2</a:t>
            </a:r>
            <a:r>
              <a:rPr lang="fr-CA" sz="2400" b="1" dirty="0" smtClean="0"/>
              <a:t> </a:t>
            </a:r>
            <a:r>
              <a:rPr lang="fr-CA" sz="2400" dirty="0" smtClean="0"/>
              <a:t>documents:</a:t>
            </a:r>
            <a:endParaRPr lang="fr-CA" sz="1800" dirty="0"/>
          </a:p>
          <a:p>
            <a:pPr lvl="1">
              <a:spcBef>
                <a:spcPts val="600"/>
              </a:spcBef>
              <a:defRPr/>
            </a:pPr>
            <a:r>
              <a:rPr lang="fr-CA" sz="2000" b="1" dirty="0" smtClean="0"/>
              <a:t>Évaluation médicale </a:t>
            </a:r>
            <a:r>
              <a:rPr lang="fr-CA" sz="2000" dirty="0" smtClean="0"/>
              <a:t>(acte réservé au </a:t>
            </a:r>
            <a:r>
              <a:rPr lang="fr-CA" sz="2000" b="1" dirty="0" smtClean="0"/>
              <a:t>md</a:t>
            </a:r>
            <a:r>
              <a:rPr lang="fr-CA" sz="2000" dirty="0" smtClean="0"/>
              <a:t>):  atteste l’inaptitude clinique</a:t>
            </a:r>
          </a:p>
          <a:p>
            <a:pPr lvl="1">
              <a:spcBef>
                <a:spcPts val="600"/>
              </a:spcBef>
              <a:spcAft>
                <a:spcPts val="1200"/>
              </a:spcAft>
              <a:buFont typeface="Arial" charset="0"/>
              <a:buChar char="•"/>
              <a:defRPr/>
            </a:pPr>
            <a:r>
              <a:rPr lang="fr-CA" sz="2000" b="1" dirty="0" smtClean="0"/>
              <a:t>Évaluation </a:t>
            </a:r>
            <a:r>
              <a:rPr lang="fr-CA" sz="2000" b="1" dirty="0"/>
              <a:t>psychosociale </a:t>
            </a:r>
            <a:r>
              <a:rPr lang="fr-CA" sz="2000" dirty="0"/>
              <a:t>(acte réservé </a:t>
            </a:r>
            <a:r>
              <a:rPr lang="fr-CA" sz="2000" b="1" dirty="0"/>
              <a:t>TS</a:t>
            </a:r>
            <a:r>
              <a:rPr lang="fr-CA" sz="2000" dirty="0"/>
              <a:t>): fait état du besoin de </a:t>
            </a:r>
            <a:r>
              <a:rPr lang="fr-CA" sz="2000" dirty="0" smtClean="0"/>
              <a:t>protection</a:t>
            </a:r>
          </a:p>
          <a:p>
            <a:pPr lvl="1">
              <a:spcBef>
                <a:spcPts val="600"/>
              </a:spcBef>
              <a:spcAft>
                <a:spcPts val="1200"/>
              </a:spcAft>
              <a:buFont typeface="Arial" charset="0"/>
              <a:buChar char="•"/>
              <a:defRPr/>
            </a:pPr>
            <a:r>
              <a:rPr lang="fr-CA" sz="2000" dirty="0" smtClean="0"/>
              <a:t>+ tous </a:t>
            </a:r>
            <a:r>
              <a:rPr lang="fr-CA" sz="2000" dirty="0"/>
              <a:t>les documents des évaluations multidisciplinaires pertinents (notes d’évaluation cognitive, tests psychométriques, etc.) </a:t>
            </a:r>
          </a:p>
          <a:p>
            <a:pPr>
              <a:spcBef>
                <a:spcPts val="600"/>
              </a:spcBef>
              <a:defRPr/>
            </a:pPr>
            <a:r>
              <a:rPr lang="fr-CA" sz="2400" dirty="0"/>
              <a:t>L’inaptitude </a:t>
            </a:r>
            <a:r>
              <a:rPr lang="fr-CA" sz="2400" dirty="0" smtClean="0"/>
              <a:t>est:</a:t>
            </a:r>
            <a:endParaRPr lang="fr-CA" sz="2400" dirty="0"/>
          </a:p>
          <a:p>
            <a:pPr lvl="1">
              <a:spcBef>
                <a:spcPts val="600"/>
              </a:spcBef>
              <a:defRPr/>
            </a:pPr>
            <a:r>
              <a:rPr lang="fr-CA" sz="2000" b="1" dirty="0" smtClean="0"/>
              <a:t>partielle </a:t>
            </a:r>
            <a:r>
              <a:rPr lang="fr-CA" sz="2000" b="1" dirty="0"/>
              <a:t>ou totale </a:t>
            </a:r>
            <a:endParaRPr lang="fr-CA" sz="2000" dirty="0"/>
          </a:p>
          <a:p>
            <a:pPr lvl="1">
              <a:spcBef>
                <a:spcPts val="600"/>
              </a:spcBef>
              <a:defRPr/>
            </a:pPr>
            <a:r>
              <a:rPr lang="fr-CA" sz="2000" b="1" dirty="0" smtClean="0"/>
              <a:t>personne </a:t>
            </a:r>
            <a:r>
              <a:rPr lang="fr-CA" sz="2000" b="1" dirty="0"/>
              <a:t>et aux </a:t>
            </a:r>
            <a:r>
              <a:rPr lang="fr-CA" sz="2000" b="1" dirty="0" smtClean="0"/>
              <a:t>biens</a:t>
            </a:r>
          </a:p>
          <a:p>
            <a:pPr lvl="1">
              <a:spcBef>
                <a:spcPts val="600"/>
              </a:spcBef>
              <a:defRPr/>
            </a:pPr>
            <a:endParaRPr lang="fr-CA" sz="2000" b="1" dirty="0"/>
          </a:p>
          <a:p>
            <a:pPr>
              <a:spcBef>
                <a:spcPts val="600"/>
              </a:spcBef>
              <a:defRPr/>
            </a:pPr>
            <a:r>
              <a:rPr lang="fr-CA" sz="2400" dirty="0" smtClean="0"/>
              <a:t>L’approche interdisciplinaire permet une </a:t>
            </a:r>
            <a:r>
              <a:rPr lang="fr-CA" sz="2400" b="1" dirty="0" smtClean="0"/>
              <a:t>évaluation globale et concertée</a:t>
            </a:r>
            <a:endParaRPr lang="fr-CA" sz="2400" b="1" dirty="0"/>
          </a:p>
        </p:txBody>
      </p:sp>
    </p:spTree>
    <p:extLst>
      <p:ext uri="{BB962C8B-B14F-4D97-AF65-F5344CB8AC3E}">
        <p14:creationId xmlns:p14="http://schemas.microsoft.com/office/powerpoint/2010/main" val="91255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424113" y="2420939"/>
            <a:ext cx="7269162" cy="14700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r-CA" b="0" dirty="0"/>
              <a:t>BLOC </a:t>
            </a:r>
            <a:r>
              <a:rPr lang="fr-CA" b="0" dirty="0" smtClean="0"/>
              <a:t>4: Aspects Psychosociaux des TNC </a:t>
            </a:r>
            <a:br>
              <a:rPr lang="fr-CA" b="0" dirty="0" smtClean="0"/>
            </a:br>
            <a:r>
              <a:rPr lang="fr-CA" b="0" dirty="0" smtClean="0"/>
              <a:t>DURÉE 3 </a:t>
            </a:r>
            <a:r>
              <a:rPr lang="fr-CA" b="0" dirty="0"/>
              <a:t>HEURES</a:t>
            </a:r>
            <a:br>
              <a:rPr lang="fr-CA" b="0" dirty="0"/>
            </a:br>
            <a:endParaRPr lang="fr-CA" b="0" dirty="0"/>
          </a:p>
        </p:txBody>
      </p:sp>
    </p:spTree>
    <p:extLst>
      <p:ext uri="{BB962C8B-B14F-4D97-AF65-F5344CB8AC3E}">
        <p14:creationId xmlns:p14="http://schemas.microsoft.com/office/powerpoint/2010/main" val="131501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01653" y="0"/>
            <a:ext cx="1071642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/>
              <a:t>Mme G</a:t>
            </a:r>
            <a:r>
              <a:rPr lang="fr-CA" dirty="0" smtClean="0"/>
              <a:t>, 84 ans, unilingue grec, quelques mots d’anglais, propriétaire de restaurant x 40 ans, a été PA de son mari maintenant hébergé pour Alzheimer.</a:t>
            </a:r>
          </a:p>
          <a:p>
            <a:r>
              <a:rPr lang="fr-CA" dirty="0" smtClean="0"/>
              <a:t>Possède un triplex, habite seule au RDC.</a:t>
            </a:r>
          </a:p>
          <a:p>
            <a:r>
              <a:rPr lang="fr-CA" b="1" dirty="0"/>
              <a:t>F</a:t>
            </a:r>
            <a:r>
              <a:rPr lang="fr-CA" b="1" dirty="0" smtClean="0"/>
              <a:t>ils</a:t>
            </a:r>
            <a:r>
              <a:rPr lang="fr-CA" dirty="0" smtClean="0"/>
              <a:t> habite le 2</a:t>
            </a:r>
            <a:r>
              <a:rPr lang="fr-CA" baseline="30000" dirty="0" smtClean="0"/>
              <a:t>e</a:t>
            </a:r>
            <a:r>
              <a:rPr lang="fr-CA" dirty="0" smtClean="0"/>
              <a:t> étage: épileptique, consommateur de cannabis et autres drogues, impliqué/disparaît par moments, troubles de personnalité? Jugement ? S’occupe des courses, cuisine parfois ou achète du resto. Sert de traducteur aux rdv.</a:t>
            </a:r>
          </a:p>
          <a:p>
            <a:r>
              <a:rPr lang="fr-CA" b="1" dirty="0"/>
              <a:t>F</a:t>
            </a:r>
            <a:r>
              <a:rPr lang="fr-CA" b="1" dirty="0" smtClean="0"/>
              <a:t>ille </a:t>
            </a:r>
            <a:r>
              <a:rPr lang="fr-CA" dirty="0" smtClean="0"/>
              <a:t>habite aux USA, 3 jeunes enfants, téléphone à </a:t>
            </a:r>
            <a:r>
              <a:rPr lang="fr-CA" dirty="0" err="1" smtClean="0"/>
              <a:t>pte</a:t>
            </a:r>
            <a:r>
              <a:rPr lang="fr-CA" dirty="0" smtClean="0"/>
              <a:t> die, sert de traductrice au téléphone si fils n’est pas présent. Culturellement, </a:t>
            </a:r>
            <a:r>
              <a:rPr lang="fr-CA" dirty="0" err="1" smtClean="0"/>
              <a:t>pte</a:t>
            </a:r>
            <a:r>
              <a:rPr lang="fr-CA" dirty="0" smtClean="0"/>
              <a:t> refuse implication de sa fille dans les décisions majeures.</a:t>
            </a:r>
          </a:p>
          <a:p>
            <a:endParaRPr lang="fr-CA" dirty="0"/>
          </a:p>
          <a:p>
            <a:r>
              <a:rPr lang="fr-CA" dirty="0" err="1" smtClean="0"/>
              <a:t>Dx</a:t>
            </a:r>
            <a:r>
              <a:rPr lang="fr-CA" dirty="0" smtClean="0"/>
              <a:t>: </a:t>
            </a:r>
            <a:r>
              <a:rPr lang="fr-CA" b="1" dirty="0" smtClean="0"/>
              <a:t>TNCM Alzheimer </a:t>
            </a:r>
            <a:r>
              <a:rPr lang="fr-CA" dirty="0" smtClean="0"/>
              <a:t>stade modéré à avancé, </a:t>
            </a:r>
            <a:r>
              <a:rPr lang="fr-CA" b="1" dirty="0" smtClean="0"/>
              <a:t>diabétique</a:t>
            </a:r>
            <a:r>
              <a:rPr lang="fr-CA" dirty="0" smtClean="0"/>
              <a:t>, HTA, nodules </a:t>
            </a:r>
            <a:r>
              <a:rPr lang="fr-CA" dirty="0" err="1" smtClean="0"/>
              <a:t>thyroidiens</a:t>
            </a:r>
            <a:r>
              <a:rPr lang="fr-CA" dirty="0" smtClean="0"/>
              <a:t>, </a:t>
            </a:r>
          </a:p>
          <a:p>
            <a:pPr lvl="1"/>
            <a:r>
              <a:rPr lang="fr-CA" dirty="0"/>
              <a:t>-</a:t>
            </a:r>
            <a:r>
              <a:rPr lang="fr-CA" b="1" dirty="0" smtClean="0"/>
              <a:t>refuse médication </a:t>
            </a:r>
            <a:r>
              <a:rPr lang="fr-CA" dirty="0" smtClean="0"/>
              <a:t>en général, dit </a:t>
            </a:r>
            <a:r>
              <a:rPr lang="fr-CA" dirty="0"/>
              <a:t>qu’elle n’est pas malade, autocritique pauvre</a:t>
            </a:r>
            <a:endParaRPr lang="fr-CA" dirty="0" smtClean="0"/>
          </a:p>
          <a:p>
            <a:pPr lvl="1"/>
            <a:r>
              <a:rPr lang="fr-CA" dirty="0" smtClean="0"/>
              <a:t>-</a:t>
            </a:r>
            <a:r>
              <a:rPr lang="fr-CA" b="1" dirty="0" smtClean="0"/>
              <a:t>3 chutes </a:t>
            </a:r>
            <a:r>
              <a:rPr lang="fr-CA" dirty="0" smtClean="0"/>
              <a:t>dans le dernier mois: refuse </a:t>
            </a:r>
            <a:r>
              <a:rPr lang="fr-CA" dirty="0"/>
              <a:t>aide à la </a:t>
            </a:r>
            <a:r>
              <a:rPr lang="fr-CA" dirty="0" smtClean="0"/>
              <a:t>mobilité,</a:t>
            </a:r>
            <a:r>
              <a:rPr lang="fr-CA" dirty="0"/>
              <a:t> a refusé d’aller à </a:t>
            </a:r>
            <a:r>
              <a:rPr lang="fr-CA" dirty="0" smtClean="0"/>
              <a:t>l’urgence</a:t>
            </a:r>
            <a:endParaRPr lang="fr-CA" dirty="0"/>
          </a:p>
          <a:p>
            <a:pPr lvl="1"/>
            <a:r>
              <a:rPr lang="fr-CA" dirty="0" smtClean="0"/>
              <a:t>-</a:t>
            </a:r>
            <a:r>
              <a:rPr lang="fr-CA" b="1" dirty="0" smtClean="0"/>
              <a:t>incontinente urinaire</a:t>
            </a:r>
            <a:r>
              <a:rPr lang="fr-CA" dirty="0" smtClean="0"/>
              <a:t>: refuse service d’aide à l’hygiène </a:t>
            </a:r>
          </a:p>
          <a:p>
            <a:pPr lvl="1"/>
            <a:r>
              <a:rPr lang="fr-CA" dirty="0" smtClean="0"/>
              <a:t>-troubles </a:t>
            </a:r>
            <a:r>
              <a:rPr lang="fr-CA" b="1" dirty="0" smtClean="0"/>
              <a:t>d’accumulation, d’insalubrité, de vermine</a:t>
            </a:r>
            <a:r>
              <a:rPr lang="fr-CA" dirty="0" smtClean="0"/>
              <a:t>: refuse service de nettoyage. </a:t>
            </a:r>
          </a:p>
          <a:p>
            <a:pPr lvl="1"/>
            <a:r>
              <a:rPr lang="fr-CA" dirty="0" smtClean="0"/>
              <a:t>-refuse de déménager ou de vendre son triplex, travaux </a:t>
            </a:r>
            <a:r>
              <a:rPr lang="fr-CA" b="1" dirty="0" smtClean="0"/>
              <a:t>d’entretien majeurs non faits </a:t>
            </a:r>
            <a:r>
              <a:rPr lang="fr-CA" dirty="0" smtClean="0"/>
              <a:t>x environ 10 ans.</a:t>
            </a:r>
          </a:p>
          <a:p>
            <a:pPr lvl="1"/>
            <a:r>
              <a:rPr lang="fr-CA" dirty="0" smtClean="0"/>
              <a:t>-</a:t>
            </a:r>
            <a:r>
              <a:rPr lang="fr-CA" b="1" dirty="0" smtClean="0"/>
              <a:t>refuse hébergement </a:t>
            </a:r>
            <a:r>
              <a:rPr lang="fr-CA" dirty="0" smtClean="0"/>
              <a:t>(avec son mari ou non selon dispo des lits) </a:t>
            </a:r>
          </a:p>
          <a:p>
            <a:pPr lvl="1"/>
            <a:r>
              <a:rPr lang="fr-CA" dirty="0" smtClean="0"/>
              <a:t>-</a:t>
            </a:r>
            <a:r>
              <a:rPr lang="fr-CA" b="1" dirty="0" smtClean="0"/>
              <a:t>pas de mandat d’inaptitude </a:t>
            </a:r>
            <a:r>
              <a:rPr lang="fr-CA" dirty="0" smtClean="0"/>
              <a:t>ni de procuration générale ou bancaire</a:t>
            </a:r>
          </a:p>
          <a:p>
            <a:pPr lvl="1"/>
            <a:endParaRPr lang="fr-CA" dirty="0"/>
          </a:p>
          <a:p>
            <a:pPr lvl="1"/>
            <a:r>
              <a:rPr lang="fr-CA" dirty="0"/>
              <a:t>-relation de confiance depuis plusieurs années avec son md de famille au GMF.</a:t>
            </a:r>
          </a:p>
          <a:p>
            <a:pPr lvl="1"/>
            <a:r>
              <a:rPr lang="fr-CA" dirty="0"/>
              <a:t>-refuse les services SAD mais a confiance en la TS SAD de son mari qui est encore </a:t>
            </a:r>
            <a:r>
              <a:rPr lang="fr-CA" dirty="0" smtClean="0"/>
              <a:t>impliquée</a:t>
            </a:r>
            <a:endParaRPr lang="fr-CA" dirty="0"/>
          </a:p>
          <a:p>
            <a:pPr lvl="1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9671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4294967295"/>
            <p:custDataLst>
              <p:tags r:id="rId1"/>
            </p:custDataLst>
          </p:nvPr>
        </p:nvSpPr>
        <p:spPr>
          <a:xfrm>
            <a:off x="3797613" y="2239108"/>
            <a:ext cx="8294686" cy="2884488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fr-FR" dirty="0" smtClean="0"/>
              <a:t>D’où la nécessité d’évaluer :</a:t>
            </a:r>
          </a:p>
          <a:p>
            <a:pPr>
              <a:buNone/>
            </a:pPr>
            <a:endParaRPr lang="fr-FR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fr-FR" dirty="0" smtClean="0">
                <a:solidFill>
                  <a:srgbClr val="0070C0"/>
                </a:solidFill>
              </a:rPr>
              <a:t>4 COMPOSANTES:</a:t>
            </a:r>
          </a:p>
          <a:p>
            <a:pPr marL="514350" indent="-514350">
              <a:buClr>
                <a:srgbClr val="00B0F0"/>
              </a:buClr>
              <a:buFont typeface="+mj-lt"/>
              <a:buAutoNum type="arabicPeriod"/>
            </a:pPr>
            <a:endParaRPr lang="fr-FR" b="1" dirty="0"/>
          </a:p>
          <a:p>
            <a:pPr marL="514350" indent="-514350">
              <a:buClr>
                <a:srgbClr val="0D82E3"/>
              </a:buClr>
              <a:buFont typeface="+mj-lt"/>
              <a:buAutoNum type="arabicPeriod"/>
            </a:pPr>
            <a:r>
              <a:rPr lang="fr-FR" dirty="0"/>
              <a:t>L’existence d’un trouble mental</a:t>
            </a:r>
          </a:p>
          <a:p>
            <a:pPr marL="514350" indent="-514350">
              <a:buClr>
                <a:srgbClr val="0D82E3"/>
              </a:buClr>
              <a:buFont typeface="+mj-lt"/>
              <a:buAutoNum type="arabicPeriod"/>
            </a:pPr>
            <a:r>
              <a:rPr lang="fr-FR" dirty="0" smtClean="0"/>
              <a:t>Le processus décisionnel </a:t>
            </a:r>
            <a:r>
              <a:rPr lang="fr-FR" sz="2400" i="1" dirty="0" smtClean="0">
                <a:solidFill>
                  <a:srgbClr val="FF0000"/>
                </a:solidFill>
              </a:rPr>
              <a:t>comprendre, apprécier, raisonner, exprimer</a:t>
            </a:r>
            <a:endParaRPr lang="fr-FR" sz="2400" i="1" dirty="0">
              <a:solidFill>
                <a:srgbClr val="FF0000"/>
              </a:solidFill>
            </a:endParaRPr>
          </a:p>
          <a:p>
            <a:pPr marL="514350" indent="-514350">
              <a:buClr>
                <a:srgbClr val="0D82E3"/>
              </a:buClr>
              <a:buFont typeface="+mj-lt"/>
              <a:buAutoNum type="arabicPeriod"/>
            </a:pPr>
            <a:r>
              <a:rPr lang="fr-FR" dirty="0" smtClean="0"/>
              <a:t>Le fonctionnement de la personne</a:t>
            </a:r>
          </a:p>
          <a:p>
            <a:pPr marL="514350" indent="-514350">
              <a:buClr>
                <a:srgbClr val="0D82E3"/>
              </a:buClr>
              <a:buFont typeface="+mj-lt"/>
              <a:buAutoNum type="arabicPeriod"/>
            </a:pPr>
            <a:r>
              <a:rPr lang="fr-FR" dirty="0" smtClean="0"/>
              <a:t>Le </a:t>
            </a:r>
            <a:r>
              <a:rPr lang="fr-FR" dirty="0"/>
              <a:t>contexte </a:t>
            </a:r>
            <a:r>
              <a:rPr lang="fr-FR" dirty="0" smtClean="0"/>
              <a:t>psychosocial</a:t>
            </a:r>
            <a:endParaRPr lang="fr-FR" dirty="0"/>
          </a:p>
          <a:p>
            <a:endParaRPr lang="en-US" dirty="0"/>
          </a:p>
        </p:txBody>
      </p:sp>
      <p:sp>
        <p:nvSpPr>
          <p:cNvPr id="7" name="Rectangle 6"/>
          <p:cNvSpPr/>
          <p:nvPr>
            <p:custDataLst>
              <p:tags r:id="rId2"/>
            </p:custDataLst>
          </p:nvPr>
        </p:nvSpPr>
        <p:spPr>
          <a:xfrm>
            <a:off x="2125885" y="771592"/>
            <a:ext cx="75351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sz="2800" b="1" cap="all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L’APTITUDE S’INSCRIT DONC DANS  UN CONTEXTE SYSTÉMIQUE, QUELLE QUE SOIT LA TÂCHE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520" y="1897796"/>
            <a:ext cx="2527300" cy="32258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881520" y="5963178"/>
            <a:ext cx="4604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Source: </a:t>
            </a:r>
            <a:r>
              <a:rPr lang="en-US" sz="1100" i="1" dirty="0" err="1" smtClean="0"/>
              <a:t>L’évaluation</a:t>
            </a:r>
            <a:r>
              <a:rPr lang="en-US" sz="1100" i="1" dirty="0" smtClean="0"/>
              <a:t> </a:t>
            </a:r>
            <a:r>
              <a:rPr lang="en-US" sz="1100" i="1" dirty="0"/>
              <a:t>de </a:t>
            </a:r>
            <a:r>
              <a:rPr lang="en-US" sz="1100" i="1" dirty="0" err="1"/>
              <a:t>l’aptitude</a:t>
            </a:r>
            <a:r>
              <a:rPr lang="en-US" sz="1100" i="1" dirty="0"/>
              <a:t> </a:t>
            </a:r>
            <a:r>
              <a:rPr lang="en-US" sz="1100" i="1" dirty="0" err="1"/>
              <a:t>en</a:t>
            </a:r>
            <a:r>
              <a:rPr lang="en-US" sz="1100" i="1" dirty="0"/>
              <a:t> </a:t>
            </a:r>
            <a:r>
              <a:rPr lang="en-US" sz="1100" i="1" dirty="0" err="1"/>
              <a:t>gériatrie</a:t>
            </a:r>
            <a:r>
              <a:rPr lang="en-US" sz="1100" i="1" dirty="0"/>
              <a:t>, </a:t>
            </a:r>
            <a:r>
              <a:rPr lang="en-US" sz="1100" dirty="0" smtClean="0"/>
              <a:t>Dre </a:t>
            </a:r>
            <a:r>
              <a:rPr lang="en-US" sz="1100" dirty="0"/>
              <a:t>Doris </a:t>
            </a:r>
            <a:r>
              <a:rPr lang="en-US" sz="1100" dirty="0" err="1"/>
              <a:t>Clerc</a:t>
            </a:r>
            <a:r>
              <a:rPr lang="en-US" sz="1100" dirty="0"/>
              <a:t>, MD, FRCPC</a:t>
            </a:r>
          </a:p>
          <a:p>
            <a:r>
              <a:rPr lang="en-US" sz="1100" dirty="0" smtClean="0"/>
              <a:t>IUGM, 2017 NE PAS REPRODUIRE SANS AUTORISATION DE L’AUTEUR</a:t>
            </a:r>
            <a:endParaRPr lang="en-US" sz="1100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202241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Le md précise la cause des incapacités</a:t>
            </a:r>
          </a:p>
          <a:p>
            <a:pPr lvl="2"/>
            <a:r>
              <a:rPr lang="fr-CA" dirty="0" smtClean="0"/>
              <a:t>TNC</a:t>
            </a:r>
          </a:p>
          <a:p>
            <a:pPr lvl="2"/>
            <a:r>
              <a:rPr lang="fr-CA" dirty="0" smtClean="0"/>
              <a:t>Déficience intellectuelle</a:t>
            </a:r>
          </a:p>
          <a:p>
            <a:pPr lvl="2"/>
            <a:r>
              <a:rPr lang="fr-CA" dirty="0" smtClean="0"/>
              <a:t>Maladies psychiatriques</a:t>
            </a:r>
          </a:p>
          <a:p>
            <a:pPr lvl="2"/>
            <a:endParaRPr lang="fr-CA" dirty="0"/>
          </a:p>
          <a:p>
            <a:r>
              <a:rPr lang="fr-CA" dirty="0" smtClean="0"/>
              <a:t>Un trouble mental ne cause par toujours l’inaptitude</a:t>
            </a:r>
          </a:p>
          <a:p>
            <a:r>
              <a:rPr lang="fr-CA" dirty="0" smtClean="0"/>
              <a:t>Est-ce traitable? Temporaire ou permanent?</a:t>
            </a:r>
          </a:p>
          <a:p>
            <a:r>
              <a:rPr lang="fr-CA" dirty="0" smtClean="0"/>
              <a:t>Comment le patient pallie? </a:t>
            </a:r>
          </a:p>
          <a:p>
            <a:endParaRPr lang="fr-CA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422194" y="214818"/>
            <a:ext cx="10670116" cy="7064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 smtClean="0">
                <a:solidFill>
                  <a:srgbClr val="0070C0"/>
                </a:solidFill>
              </a:rPr>
              <a:t>1.   L’existence d’un trouble mental--»</a:t>
            </a:r>
            <a:r>
              <a:rPr lang="fr-CA" dirty="0" smtClean="0">
                <a:solidFill>
                  <a:schemeClr val="accent1">
                    <a:lumMod val="75000"/>
                  </a:schemeClr>
                </a:solidFill>
              </a:rPr>
              <a:t>RELIÉ À L’INAPTITUDE</a:t>
            </a:r>
            <a:endParaRPr lang="fr-CA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26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Image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27" b="50158"/>
          <a:stretch/>
        </p:blipFill>
        <p:spPr bwMode="auto">
          <a:xfrm>
            <a:off x="1889186" y="831731"/>
            <a:ext cx="8167279" cy="88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8812718" y="5939326"/>
            <a:ext cx="536381" cy="41874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fr-CA" dirty="0"/>
          </a:p>
        </p:txBody>
      </p:sp>
      <p:sp>
        <p:nvSpPr>
          <p:cNvPr id="2" name="ZoneTexte 1"/>
          <p:cNvSpPr txBox="1"/>
          <p:nvPr/>
        </p:nvSpPr>
        <p:spPr>
          <a:xfrm>
            <a:off x="-225463" y="298488"/>
            <a:ext cx="8255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>
              <a:buFont typeface="+mj-lt"/>
              <a:buAutoNum type="arabicPeriod" startAt="2"/>
            </a:pPr>
            <a:r>
              <a:rPr lang="fr-FR" sz="3600" b="1" dirty="0">
                <a:solidFill>
                  <a:srgbClr val="0070C0"/>
                </a:solidFill>
              </a:rPr>
              <a:t>Le processus décisionnel </a:t>
            </a:r>
          </a:p>
        </p:txBody>
      </p:sp>
      <p:sp>
        <p:nvSpPr>
          <p:cNvPr id="6" name="Content Placeholder 5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923027" y="1811179"/>
            <a:ext cx="11128075" cy="412814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Clr>
                <a:schemeClr val="accent3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SzPct val="5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ts val="0"/>
              </a:spcBef>
              <a:buClr>
                <a:schemeClr val="accent3"/>
              </a:buClr>
              <a:buSzPct val="5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fr-FR" b="1" dirty="0" smtClean="0">
                <a:solidFill>
                  <a:srgbClr val="C00000"/>
                </a:solidFill>
              </a:rPr>
              <a:t>COMPRENDRE </a:t>
            </a:r>
          </a:p>
          <a:p>
            <a:pPr marL="457200" lvl="1" indent="0">
              <a:buClr>
                <a:schemeClr val="tx1"/>
              </a:buClr>
              <a:buNone/>
            </a:pPr>
            <a:r>
              <a:rPr lang="fr-FR" dirty="0" smtClean="0"/>
              <a:t>Comprendre la nature de la tâche/ de sa situation </a:t>
            </a:r>
          </a:p>
          <a:p>
            <a:pPr lvl="1">
              <a:buClr>
                <a:schemeClr val="tx1"/>
              </a:buClr>
            </a:pPr>
            <a:endParaRPr lang="fr-FR" dirty="0" smtClean="0"/>
          </a:p>
          <a:p>
            <a:pPr>
              <a:buClr>
                <a:schemeClr val="tx1"/>
              </a:buClr>
            </a:pPr>
            <a:r>
              <a:rPr lang="fr-FR" b="1" dirty="0" smtClean="0">
                <a:solidFill>
                  <a:srgbClr val="C00000"/>
                </a:solidFill>
              </a:rPr>
              <a:t>APPRÉCIER </a:t>
            </a:r>
          </a:p>
          <a:p>
            <a:pPr marL="457200" lvl="1" indent="0">
              <a:buClr>
                <a:schemeClr val="tx1"/>
              </a:buClr>
              <a:buNone/>
            </a:pPr>
            <a:r>
              <a:rPr lang="fr-FR" dirty="0" smtClean="0"/>
              <a:t>Évaluer comment la décision affectera la personne en fonction de ses besoins affectifs, croyances,  valeurs et culture</a:t>
            </a:r>
          </a:p>
          <a:p>
            <a:pPr lvl="1">
              <a:buClr>
                <a:schemeClr val="tx1"/>
              </a:buClr>
            </a:pPr>
            <a:endParaRPr lang="fr-FR" dirty="0" smtClean="0"/>
          </a:p>
          <a:p>
            <a:pPr>
              <a:buClr>
                <a:schemeClr val="tx1"/>
              </a:buClr>
            </a:pPr>
            <a:r>
              <a:rPr lang="fr-FR" b="1" dirty="0" smtClean="0">
                <a:solidFill>
                  <a:srgbClr val="C00000"/>
                </a:solidFill>
              </a:rPr>
              <a:t>RAISONNER </a:t>
            </a:r>
          </a:p>
          <a:p>
            <a:pPr marL="457200" lvl="1" indent="0">
              <a:buClr>
                <a:schemeClr val="tx1"/>
              </a:buClr>
              <a:buNone/>
            </a:pPr>
            <a:r>
              <a:rPr lang="fr-FR" dirty="0" smtClean="0"/>
              <a:t>Manipuler l’information et adapter la tâche en fonction des risques et bénéfices</a:t>
            </a:r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sz="1300" dirty="0" smtClean="0"/>
              <a:t>Processus intuitif (implicite)                   </a:t>
            </a:r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sz="1300" dirty="0" smtClean="0"/>
              <a:t>Processus logique (explicite)</a:t>
            </a:r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sz="1300" dirty="0" smtClean="0"/>
              <a:t>Gestion de l’incertitude</a:t>
            </a:r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FR" sz="1300" dirty="0" smtClean="0"/>
              <a:t>Style cognitif </a:t>
            </a:r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fr-FR" sz="1300" dirty="0" smtClean="0"/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fr-FR" sz="1300" dirty="0" smtClean="0"/>
          </a:p>
          <a:p>
            <a:pPr>
              <a:buClr>
                <a:schemeClr val="tx1"/>
              </a:buClr>
            </a:pPr>
            <a:r>
              <a:rPr lang="fr-FR" b="1" dirty="0" smtClean="0">
                <a:solidFill>
                  <a:srgbClr val="C00000"/>
                </a:solidFill>
              </a:rPr>
              <a:t>EXPRIMER SA DÉCISION</a:t>
            </a:r>
          </a:p>
          <a:p>
            <a:pPr marL="457200" lvl="1" indent="0">
              <a:buClr>
                <a:schemeClr val="tx1"/>
              </a:buClr>
              <a:buNone/>
            </a:pPr>
            <a:r>
              <a:rPr lang="fr-FR" dirty="0" smtClean="0"/>
              <a:t>Faire preuve de cohérence et de consistance dans sa décision</a:t>
            </a:r>
          </a:p>
          <a:p>
            <a:pPr lvl="1"/>
            <a:endParaRPr lang="fr-FR" b="1" dirty="0" smtClean="0"/>
          </a:p>
        </p:txBody>
      </p:sp>
      <p:sp>
        <p:nvSpPr>
          <p:cNvPr id="7" name="TextBox 2"/>
          <p:cNvSpPr txBox="1"/>
          <p:nvPr>
            <p:custDataLst>
              <p:tags r:id="rId3"/>
            </p:custDataLst>
          </p:nvPr>
        </p:nvSpPr>
        <p:spPr>
          <a:xfrm>
            <a:off x="8400516" y="4466900"/>
            <a:ext cx="3415063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99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UNE PERSONNE APTE A LE DROIT DE FAIRE UN MAUVAIS </a:t>
            </a:r>
            <a:r>
              <a:rPr lang="en-US" sz="2400" b="1" dirty="0" smtClean="0">
                <a:solidFill>
                  <a:srgbClr val="C00000"/>
                </a:solidFill>
              </a:rPr>
              <a:t>CHOIX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04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1" t="38896" b="8913"/>
          <a:stretch/>
        </p:blipFill>
        <p:spPr bwMode="auto">
          <a:xfrm>
            <a:off x="217490" y="1435642"/>
            <a:ext cx="6887048" cy="375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80218" y="376015"/>
            <a:ext cx="7913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fr-FR" sz="3200" b="1" dirty="0" smtClean="0">
                <a:solidFill>
                  <a:srgbClr val="0070C0"/>
                </a:solidFill>
              </a:rPr>
              <a:t> Le fonctionnement de la personne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04538" y="5202710"/>
            <a:ext cx="491939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100" dirty="0"/>
              <a:t>https://izismile.com/2010/06/30/inside_a_hoarders_home_22_pics.html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555" y="1358781"/>
            <a:ext cx="5659445" cy="376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4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Image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29431" r="3594" b="-1953"/>
          <a:stretch/>
        </p:blipFill>
        <p:spPr bwMode="auto">
          <a:xfrm>
            <a:off x="330396" y="1328468"/>
            <a:ext cx="9081023" cy="5147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-444378" y="435835"/>
            <a:ext cx="7323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>
              <a:buFont typeface="+mj-lt"/>
              <a:buAutoNum type="arabicPeriod" startAt="4"/>
            </a:pPr>
            <a:r>
              <a:rPr lang="fr-FR" sz="3600" b="1" dirty="0" smtClean="0">
                <a:solidFill>
                  <a:srgbClr val="0070C0"/>
                </a:solidFill>
              </a:rPr>
              <a:t>Le contexte psychosocial</a:t>
            </a:r>
            <a:endParaRPr lang="fr-FR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95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01653" y="0"/>
            <a:ext cx="1071642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 smtClean="0"/>
              <a:t>Mme G</a:t>
            </a:r>
            <a:r>
              <a:rPr lang="fr-CA" sz="1600" dirty="0" smtClean="0"/>
              <a:t>, 84 ans, unilingue grec, quelques mots d’anglais, propriétaire de restaurant x 40 ans, a été PA de son mari maintenant hébergé pour Alzheimer.</a:t>
            </a:r>
          </a:p>
          <a:p>
            <a:r>
              <a:rPr lang="fr-CA" sz="1600" dirty="0" smtClean="0"/>
              <a:t>Possède un triplex, habite seule au RDC.</a:t>
            </a:r>
          </a:p>
          <a:p>
            <a:r>
              <a:rPr lang="fr-CA" sz="1600" b="1" dirty="0"/>
              <a:t>F</a:t>
            </a:r>
            <a:r>
              <a:rPr lang="fr-CA" sz="1600" b="1" dirty="0" smtClean="0"/>
              <a:t>ils</a:t>
            </a:r>
            <a:r>
              <a:rPr lang="fr-CA" sz="1600" dirty="0" smtClean="0"/>
              <a:t> habite le 2</a:t>
            </a:r>
            <a:r>
              <a:rPr lang="fr-CA" sz="1600" baseline="30000" dirty="0" smtClean="0"/>
              <a:t>e</a:t>
            </a:r>
            <a:r>
              <a:rPr lang="fr-CA" sz="1600" dirty="0" smtClean="0"/>
              <a:t> étage: épileptique, consommateur de cannabis et autres drogues, impliqué/disparaît par moments, troubles de personnalité? Jugement ? S’occupe des courses, cuisine parfois ou achète du resto. Sert de traducteur aux rdv.</a:t>
            </a:r>
          </a:p>
          <a:p>
            <a:r>
              <a:rPr lang="fr-CA" sz="1600" b="1" dirty="0"/>
              <a:t>F</a:t>
            </a:r>
            <a:r>
              <a:rPr lang="fr-CA" sz="1600" b="1" dirty="0" smtClean="0"/>
              <a:t>ille </a:t>
            </a:r>
            <a:r>
              <a:rPr lang="fr-CA" sz="1600" dirty="0" smtClean="0"/>
              <a:t>habite aux USA, 3 jeunes enfants, téléphone à </a:t>
            </a:r>
            <a:r>
              <a:rPr lang="fr-CA" sz="1600" dirty="0" err="1" smtClean="0"/>
              <a:t>pte</a:t>
            </a:r>
            <a:r>
              <a:rPr lang="fr-CA" sz="1600" dirty="0" smtClean="0"/>
              <a:t> die, sert de traductrice au téléphone si fils n’est pas présent. Culturellement, </a:t>
            </a:r>
            <a:r>
              <a:rPr lang="fr-CA" sz="1600" dirty="0" err="1" smtClean="0"/>
              <a:t>pte</a:t>
            </a:r>
            <a:r>
              <a:rPr lang="fr-CA" sz="1600" dirty="0" smtClean="0"/>
              <a:t> refuse implication de sa fille dans les décisions majeures.</a:t>
            </a:r>
          </a:p>
          <a:p>
            <a:endParaRPr lang="fr-CA" sz="1600" dirty="0"/>
          </a:p>
          <a:p>
            <a:r>
              <a:rPr lang="fr-CA" sz="1600" dirty="0" err="1" smtClean="0"/>
              <a:t>Dx</a:t>
            </a:r>
            <a:r>
              <a:rPr lang="fr-CA" sz="1600" dirty="0" smtClean="0"/>
              <a:t>: </a:t>
            </a:r>
            <a:r>
              <a:rPr lang="fr-CA" sz="1600" b="1" dirty="0" smtClean="0"/>
              <a:t>TNCM Alzheimer </a:t>
            </a:r>
            <a:r>
              <a:rPr lang="fr-CA" sz="1600" dirty="0" smtClean="0"/>
              <a:t>stade modéré à avancé, </a:t>
            </a:r>
            <a:r>
              <a:rPr lang="fr-CA" sz="1600" b="1" dirty="0" smtClean="0"/>
              <a:t>diabétique</a:t>
            </a:r>
            <a:r>
              <a:rPr lang="fr-CA" sz="1600" dirty="0" smtClean="0"/>
              <a:t>, HTA, nodules </a:t>
            </a:r>
            <a:r>
              <a:rPr lang="fr-CA" sz="1600" dirty="0" err="1" smtClean="0"/>
              <a:t>thyroidiens</a:t>
            </a:r>
            <a:endParaRPr lang="fr-CA" sz="1600" dirty="0"/>
          </a:p>
          <a:p>
            <a:endParaRPr lang="fr-CA" sz="1600" dirty="0" smtClean="0"/>
          </a:p>
          <a:p>
            <a:pPr lvl="1"/>
            <a:r>
              <a:rPr lang="fr-CA" sz="1600" dirty="0"/>
              <a:t>-</a:t>
            </a:r>
            <a:r>
              <a:rPr lang="fr-CA" sz="1600" b="1" dirty="0" smtClean="0"/>
              <a:t>refuse médication </a:t>
            </a:r>
            <a:r>
              <a:rPr lang="fr-CA" sz="1600" dirty="0" smtClean="0"/>
              <a:t>en général, dit </a:t>
            </a:r>
            <a:r>
              <a:rPr lang="fr-CA" sz="1600" dirty="0"/>
              <a:t>qu’elle n’est pas malade, autocritique pauvre</a:t>
            </a:r>
            <a:endParaRPr lang="fr-CA" sz="1600" dirty="0" smtClean="0"/>
          </a:p>
          <a:p>
            <a:pPr lvl="1"/>
            <a:r>
              <a:rPr lang="fr-CA" sz="1600" dirty="0" smtClean="0"/>
              <a:t>-</a:t>
            </a:r>
            <a:r>
              <a:rPr lang="fr-CA" sz="1600" b="1" dirty="0"/>
              <a:t>3 chutes </a:t>
            </a:r>
            <a:r>
              <a:rPr lang="fr-CA" sz="1600" dirty="0"/>
              <a:t>dans le dernier mois </a:t>
            </a:r>
            <a:r>
              <a:rPr lang="fr-CA" sz="1600" dirty="0" smtClean="0"/>
              <a:t>: refuse </a:t>
            </a:r>
            <a:r>
              <a:rPr lang="fr-CA" sz="1600" dirty="0"/>
              <a:t>aide à la </a:t>
            </a:r>
            <a:r>
              <a:rPr lang="fr-CA" sz="1600" dirty="0" smtClean="0"/>
              <a:t>mobilité, a refusé d’aller à l’urgence</a:t>
            </a:r>
            <a:endParaRPr lang="fr-CA" sz="1600" dirty="0"/>
          </a:p>
          <a:p>
            <a:pPr lvl="1"/>
            <a:r>
              <a:rPr lang="fr-CA" sz="1600" dirty="0" smtClean="0"/>
              <a:t>-</a:t>
            </a:r>
            <a:r>
              <a:rPr lang="fr-CA" sz="1600" b="1" dirty="0" smtClean="0"/>
              <a:t>incontinente urinaire</a:t>
            </a:r>
            <a:r>
              <a:rPr lang="fr-CA" sz="1600" dirty="0" smtClean="0"/>
              <a:t>: refuse service d’aide à l’hygiène </a:t>
            </a:r>
          </a:p>
          <a:p>
            <a:pPr lvl="1"/>
            <a:r>
              <a:rPr lang="fr-CA" sz="1600" dirty="0" smtClean="0"/>
              <a:t>-troubles </a:t>
            </a:r>
            <a:r>
              <a:rPr lang="fr-CA" sz="1600" b="1" dirty="0" smtClean="0"/>
              <a:t>d’accumulation, d’insalubrité, de vermine</a:t>
            </a:r>
            <a:r>
              <a:rPr lang="fr-CA" sz="1600" dirty="0" smtClean="0"/>
              <a:t>: refuse service de nettoyage. </a:t>
            </a:r>
          </a:p>
          <a:p>
            <a:pPr lvl="1"/>
            <a:r>
              <a:rPr lang="fr-CA" sz="1600" dirty="0" smtClean="0"/>
              <a:t>-refuse de déménager ou de vendre son triplex, travaux </a:t>
            </a:r>
            <a:r>
              <a:rPr lang="fr-CA" sz="1600" b="1" dirty="0" smtClean="0"/>
              <a:t>d’entretien majeurs non faits </a:t>
            </a:r>
            <a:r>
              <a:rPr lang="fr-CA" sz="1600" dirty="0" smtClean="0"/>
              <a:t>x environ 10 ans.</a:t>
            </a:r>
          </a:p>
          <a:p>
            <a:pPr lvl="1"/>
            <a:r>
              <a:rPr lang="fr-CA" sz="1600" dirty="0" smtClean="0"/>
              <a:t>-</a:t>
            </a:r>
            <a:r>
              <a:rPr lang="fr-CA" sz="1600" b="1" dirty="0" smtClean="0"/>
              <a:t>refuse hébergement </a:t>
            </a:r>
            <a:r>
              <a:rPr lang="fr-CA" sz="1600" dirty="0" smtClean="0"/>
              <a:t>(avec son mari ou non selon dispo des lits) </a:t>
            </a:r>
          </a:p>
          <a:p>
            <a:pPr lvl="1"/>
            <a:r>
              <a:rPr lang="fr-CA" sz="1600" dirty="0" smtClean="0"/>
              <a:t>-</a:t>
            </a:r>
            <a:r>
              <a:rPr lang="fr-CA" sz="1600" b="1" dirty="0" smtClean="0"/>
              <a:t>pas de mandat d’inaptitude </a:t>
            </a:r>
            <a:r>
              <a:rPr lang="fr-CA" sz="1600" dirty="0" smtClean="0"/>
              <a:t>ni de procuration générale ou bancaire</a:t>
            </a:r>
          </a:p>
          <a:p>
            <a:pPr lvl="1"/>
            <a:endParaRPr lang="fr-CA" sz="1600" dirty="0" smtClean="0"/>
          </a:p>
          <a:p>
            <a:pPr lvl="1"/>
            <a:endParaRPr lang="fr-CA" sz="1600" dirty="0"/>
          </a:p>
          <a:p>
            <a:pPr lvl="1"/>
            <a:r>
              <a:rPr lang="fr-CA" sz="1600" dirty="0"/>
              <a:t>-relation de confiance depuis plusieurs années avec son md de famille au GMF.</a:t>
            </a:r>
          </a:p>
          <a:p>
            <a:pPr lvl="1"/>
            <a:r>
              <a:rPr lang="fr-CA" sz="1600" dirty="0"/>
              <a:t>-refuse les services SAD mais a confiance en la TS SAD de son mari qui est encore </a:t>
            </a:r>
            <a:r>
              <a:rPr lang="fr-CA" sz="1600" dirty="0" smtClean="0"/>
              <a:t>impliquée</a:t>
            </a:r>
            <a:endParaRPr lang="fr-CA" sz="1600" dirty="0"/>
          </a:p>
          <a:p>
            <a:pPr lvl="1"/>
            <a:endParaRPr lang="fr-CA" dirty="0"/>
          </a:p>
        </p:txBody>
      </p:sp>
      <p:sp>
        <p:nvSpPr>
          <p:cNvPr id="3" name="Content Placeholder 5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9485832" y="1580971"/>
            <a:ext cx="2572282" cy="41105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Clr>
                <a:schemeClr val="accent3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SzPct val="5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ts val="0"/>
              </a:spcBef>
              <a:buClr>
                <a:schemeClr val="accent3"/>
              </a:buClr>
              <a:buSzPct val="5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B0F0"/>
              </a:buClr>
              <a:buNone/>
            </a:pPr>
            <a:endParaRPr lang="fr-FR" b="1" dirty="0" smtClean="0"/>
          </a:p>
          <a:p>
            <a:pPr marL="514350" indent="-514350">
              <a:buClr>
                <a:srgbClr val="0D82E3"/>
              </a:buClr>
              <a:buFont typeface="+mj-lt"/>
              <a:buAutoNum type="arabicPeriod"/>
            </a:pPr>
            <a:r>
              <a:rPr lang="fr-FR" dirty="0" smtClean="0">
                <a:solidFill>
                  <a:srgbClr val="0D82E3"/>
                </a:solidFill>
              </a:rPr>
              <a:t>L’existence d’un trouble mental</a:t>
            </a:r>
          </a:p>
          <a:p>
            <a:pPr marL="514350" indent="-514350">
              <a:buClr>
                <a:srgbClr val="0D82E3"/>
              </a:buClr>
              <a:buFont typeface="+mj-lt"/>
              <a:buAutoNum type="arabicPeriod"/>
            </a:pPr>
            <a:endParaRPr lang="fr-FR" dirty="0" smtClean="0">
              <a:solidFill>
                <a:srgbClr val="0D82E3"/>
              </a:solidFill>
            </a:endParaRPr>
          </a:p>
          <a:p>
            <a:pPr marL="514350" indent="-514350">
              <a:buClr>
                <a:srgbClr val="0D82E3"/>
              </a:buClr>
              <a:buFont typeface="+mj-lt"/>
              <a:buAutoNum type="arabicPeriod"/>
            </a:pPr>
            <a:r>
              <a:rPr lang="fr-FR" dirty="0" smtClean="0">
                <a:solidFill>
                  <a:srgbClr val="0D82E3"/>
                </a:solidFill>
              </a:rPr>
              <a:t>Le processus décisionnel </a:t>
            </a:r>
            <a:r>
              <a:rPr lang="fr-FR" sz="2400" i="1" dirty="0" smtClean="0">
                <a:solidFill>
                  <a:srgbClr val="FF0000"/>
                </a:solidFill>
              </a:rPr>
              <a:t>comprendre, apprécier, raisonner, exprimer</a:t>
            </a:r>
          </a:p>
          <a:p>
            <a:pPr marL="514350" indent="-514350">
              <a:buClr>
                <a:srgbClr val="0D82E3"/>
              </a:buClr>
              <a:buFont typeface="+mj-lt"/>
              <a:buAutoNum type="arabicPeriod"/>
            </a:pPr>
            <a:endParaRPr lang="fr-FR" sz="2400" i="1" dirty="0" smtClean="0">
              <a:solidFill>
                <a:srgbClr val="FF0000"/>
              </a:solidFill>
            </a:endParaRPr>
          </a:p>
          <a:p>
            <a:pPr marL="514350" indent="-514350">
              <a:buClr>
                <a:srgbClr val="0D82E3"/>
              </a:buClr>
              <a:buFont typeface="+mj-lt"/>
              <a:buAutoNum type="arabicPeriod"/>
            </a:pPr>
            <a:r>
              <a:rPr lang="fr-FR" dirty="0" smtClean="0">
                <a:solidFill>
                  <a:srgbClr val="0D82E3"/>
                </a:solidFill>
              </a:rPr>
              <a:t>Le fonctionnement de la personne</a:t>
            </a:r>
          </a:p>
          <a:p>
            <a:pPr marL="514350" indent="-514350">
              <a:buClr>
                <a:srgbClr val="0D82E3"/>
              </a:buClr>
              <a:buFont typeface="+mj-lt"/>
              <a:buAutoNum type="arabicPeriod"/>
            </a:pPr>
            <a:endParaRPr lang="fr-FR" dirty="0" smtClean="0">
              <a:solidFill>
                <a:srgbClr val="0D82E3"/>
              </a:solidFill>
            </a:endParaRPr>
          </a:p>
          <a:p>
            <a:pPr marL="514350" indent="-514350">
              <a:buClr>
                <a:srgbClr val="0D82E3"/>
              </a:buClr>
              <a:buFont typeface="+mj-lt"/>
              <a:buAutoNum type="arabicPeriod"/>
            </a:pPr>
            <a:r>
              <a:rPr lang="fr-FR" dirty="0" smtClean="0">
                <a:solidFill>
                  <a:srgbClr val="0D82E3"/>
                </a:solidFill>
              </a:rPr>
              <a:t>Le contexte psychosocial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22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133600" y="333376"/>
            <a:ext cx="8002588" cy="647353"/>
          </a:xfrm>
        </p:spPr>
        <p:txBody>
          <a:bodyPr/>
          <a:lstStyle/>
          <a:p>
            <a:pPr algn="ctr"/>
            <a:r>
              <a:rPr lang="fr-CA" altLang="fr-FR" sz="3000" dirty="0" smtClean="0"/>
              <a:t>Choix du régime de protection</a:t>
            </a:r>
            <a:endParaRPr lang="fr-CA" altLang="fr-FR" sz="3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316053" y="1234933"/>
            <a:ext cx="5153114" cy="415529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CA" sz="2000" dirty="0"/>
              <a:t>Le choix du régime de protection est un processus fait avec une grande </a:t>
            </a:r>
            <a:r>
              <a:rPr lang="fr-CA" sz="2000" dirty="0" smtClean="0"/>
              <a:t>rigueur</a:t>
            </a:r>
          </a:p>
          <a:p>
            <a:pPr>
              <a:defRPr/>
            </a:pPr>
            <a:endParaRPr lang="fr-CA" sz="2000" dirty="0"/>
          </a:p>
          <a:p>
            <a:pPr>
              <a:defRPr/>
            </a:pPr>
            <a:r>
              <a:rPr lang="fr-CA" sz="2000" dirty="0" smtClean="0"/>
              <a:t>il </a:t>
            </a:r>
            <a:r>
              <a:rPr lang="fr-CA" sz="2000" dirty="0"/>
              <a:t>peut causer un risque de préjudice </a:t>
            </a:r>
            <a:r>
              <a:rPr lang="fr-CA" sz="2000" dirty="0" smtClean="0"/>
              <a:t>important </a:t>
            </a:r>
            <a:r>
              <a:rPr lang="fr-CA" sz="2000" dirty="0"/>
              <a:t>à la personne</a:t>
            </a:r>
            <a:r>
              <a:rPr lang="fr-CA" sz="2000" dirty="0" smtClean="0"/>
              <a:t>.</a:t>
            </a:r>
          </a:p>
          <a:p>
            <a:pPr>
              <a:defRPr/>
            </a:pPr>
            <a:endParaRPr lang="fr-CA" sz="2000" dirty="0"/>
          </a:p>
          <a:p>
            <a:pPr>
              <a:defRPr/>
            </a:pPr>
            <a:r>
              <a:rPr lang="fr-CA" sz="2000" dirty="0" smtClean="0"/>
              <a:t>Il </a:t>
            </a:r>
            <a:r>
              <a:rPr lang="fr-CA" sz="2000" dirty="0"/>
              <a:t>est donc essentiel que la personne nommée ou le représentant légal soit choisi </a:t>
            </a:r>
            <a:r>
              <a:rPr lang="fr-CA" sz="2000" dirty="0" smtClean="0"/>
              <a:t>judicieusement</a:t>
            </a:r>
          </a:p>
          <a:p>
            <a:pPr>
              <a:defRPr/>
            </a:pPr>
            <a:endParaRPr lang="fr-CA" sz="2000" dirty="0"/>
          </a:p>
          <a:p>
            <a:pPr marL="0" indent="0">
              <a:buNone/>
              <a:defRPr/>
            </a:pPr>
            <a:r>
              <a:rPr lang="fr-CA" sz="3600" b="1" dirty="0"/>
              <a:t>www.curateur.gouv.qc.ca</a:t>
            </a:r>
          </a:p>
        </p:txBody>
      </p:sp>
      <p:pic>
        <p:nvPicPr>
          <p:cNvPr id="5" name="Espace réservé du contenu 3"/>
          <p:cNvPicPr>
            <a:picLocks noChangeAspect="1"/>
          </p:cNvPicPr>
          <p:nvPr/>
        </p:nvPicPr>
        <p:blipFill rotWithShape="1">
          <a:blip r:embed="rId5"/>
          <a:srcRect b="2838"/>
          <a:stretch/>
        </p:blipFill>
        <p:spPr>
          <a:xfrm>
            <a:off x="7075918" y="980729"/>
            <a:ext cx="3768696" cy="467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4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351088" y="2420938"/>
            <a:ext cx="7269162" cy="1211262"/>
          </a:xfrm>
        </p:spPr>
        <p:txBody>
          <a:bodyPr>
            <a:norm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fr-CA" dirty="0">
                <a:ea typeface="Calibri" panose="020F0502020204030204" pitchFamily="34" charset="0"/>
                <a:cs typeface="Times New Roman" panose="02020603050405020304" pitchFamily="18" charset="0"/>
              </a:rPr>
              <a:t>Documents médicaux-légaux et régimes de protection</a:t>
            </a:r>
          </a:p>
        </p:txBody>
      </p:sp>
    </p:spTree>
    <p:extLst>
      <p:ext uri="{BB962C8B-B14F-4D97-AF65-F5344CB8AC3E}">
        <p14:creationId xmlns:p14="http://schemas.microsoft.com/office/powerpoint/2010/main" val="400735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125664" y="36513"/>
            <a:ext cx="8002587" cy="57626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r-CA" sz="24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fr-CA" sz="24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fr-CA" sz="2400" dirty="0">
                <a:solidFill>
                  <a:prstClr val="black"/>
                </a:solidFill>
                <a:ea typeface="+mn-ea"/>
                <a:cs typeface="+mn-cs"/>
              </a:rPr>
              <a:t>Les choix de gestion et les circonstances du </a:t>
            </a:r>
            <a:br>
              <a:rPr lang="fr-CA" sz="24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fr-CA" sz="2400" dirty="0">
                <a:solidFill>
                  <a:prstClr val="black"/>
                </a:solidFill>
                <a:ea typeface="+mn-ea"/>
                <a:cs typeface="+mn-cs"/>
              </a:rPr>
              <a:t>besoin de protection peuvent dépendre:</a:t>
            </a:r>
            <a:br>
              <a:rPr lang="fr-CA" sz="2400" dirty="0">
                <a:solidFill>
                  <a:prstClr val="black"/>
                </a:solidFill>
                <a:ea typeface="+mn-ea"/>
                <a:cs typeface="+mn-cs"/>
              </a:rPr>
            </a:br>
            <a:endParaRPr lang="fr-CA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139950" y="735013"/>
            <a:ext cx="8002588" cy="532073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fr-CA" sz="1800" dirty="0">
                <a:solidFill>
                  <a:prstClr val="black"/>
                </a:solidFill>
                <a:ea typeface="+mj-ea"/>
                <a:cs typeface="+mj-cs"/>
              </a:rPr>
              <a:t>du </a:t>
            </a:r>
            <a:r>
              <a:rPr lang="fr-CA" sz="1800" b="1" dirty="0">
                <a:solidFill>
                  <a:prstClr val="black"/>
                </a:solidFill>
                <a:ea typeface="+mj-ea"/>
                <a:cs typeface="+mj-cs"/>
              </a:rPr>
              <a:t>degré d’isolement </a:t>
            </a:r>
            <a:r>
              <a:rPr lang="fr-CA" sz="1800" dirty="0">
                <a:solidFill>
                  <a:prstClr val="black"/>
                </a:solidFill>
                <a:ea typeface="+mj-ea"/>
                <a:cs typeface="+mj-cs"/>
              </a:rPr>
              <a:t>de la personne ou de l’entourage d’une famille ou de proches dysfonctionnels;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CA" sz="1800" dirty="0">
                <a:solidFill>
                  <a:prstClr val="black"/>
                </a:solidFill>
                <a:ea typeface="+mj-ea"/>
                <a:cs typeface="+mj-cs"/>
              </a:rPr>
              <a:t>de la </a:t>
            </a:r>
            <a:r>
              <a:rPr lang="fr-CA" sz="1800" b="1" dirty="0">
                <a:solidFill>
                  <a:prstClr val="black"/>
                </a:solidFill>
                <a:ea typeface="+mj-ea"/>
                <a:cs typeface="+mj-cs"/>
              </a:rPr>
              <a:t>durée prévisible de son inaptitude</a:t>
            </a:r>
            <a:r>
              <a:rPr lang="fr-CA" sz="1800" dirty="0">
                <a:solidFill>
                  <a:prstClr val="black"/>
                </a:solidFill>
                <a:ea typeface="+mj-ea"/>
                <a:cs typeface="+mj-cs"/>
              </a:rPr>
              <a:t>, </a:t>
            </a:r>
            <a:endParaRPr lang="fr-CA" sz="1800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CA" sz="1800" dirty="0" smtClean="0">
                <a:solidFill>
                  <a:prstClr val="black"/>
                </a:solidFill>
                <a:ea typeface="+mj-ea"/>
                <a:cs typeface="+mj-cs"/>
              </a:rPr>
              <a:t>de </a:t>
            </a:r>
            <a:r>
              <a:rPr lang="fr-CA" sz="1800" dirty="0">
                <a:solidFill>
                  <a:prstClr val="black"/>
                </a:solidFill>
                <a:ea typeface="+mj-ea"/>
                <a:cs typeface="+mj-cs"/>
              </a:rPr>
              <a:t>la nature de </a:t>
            </a:r>
            <a:r>
              <a:rPr lang="fr-CA" sz="1800" b="1" dirty="0">
                <a:solidFill>
                  <a:prstClr val="black"/>
                </a:solidFill>
                <a:ea typeface="+mj-ea"/>
                <a:cs typeface="+mj-cs"/>
              </a:rPr>
              <a:t>l’état de ses affaires </a:t>
            </a:r>
            <a:endParaRPr lang="fr-CA" sz="18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CA" sz="1800" dirty="0" smtClean="0">
                <a:solidFill>
                  <a:prstClr val="black"/>
                </a:solidFill>
                <a:ea typeface="+mj-ea"/>
                <a:cs typeface="+mj-cs"/>
              </a:rPr>
              <a:t>de </a:t>
            </a:r>
            <a:r>
              <a:rPr lang="fr-CA" sz="1800" dirty="0">
                <a:solidFill>
                  <a:prstClr val="black"/>
                </a:solidFill>
                <a:ea typeface="+mj-ea"/>
                <a:cs typeface="+mj-cs"/>
              </a:rPr>
              <a:t>sa </a:t>
            </a:r>
            <a:r>
              <a:rPr lang="fr-CA" sz="1800" b="1" dirty="0">
                <a:solidFill>
                  <a:prstClr val="black"/>
                </a:solidFill>
                <a:ea typeface="+mj-ea"/>
                <a:cs typeface="+mj-cs"/>
              </a:rPr>
              <a:t>capacité à les gérer</a:t>
            </a:r>
            <a:r>
              <a:rPr lang="fr-CA" sz="1800" dirty="0">
                <a:solidFill>
                  <a:prstClr val="black"/>
                </a:solidFill>
                <a:ea typeface="+mj-ea"/>
                <a:cs typeface="+mj-cs"/>
              </a:rPr>
              <a:t>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CA" sz="1800" dirty="0">
                <a:solidFill>
                  <a:prstClr val="black"/>
                </a:solidFill>
                <a:ea typeface="+mj-ea"/>
                <a:cs typeface="+mj-cs"/>
              </a:rPr>
              <a:t>de sa </a:t>
            </a:r>
            <a:r>
              <a:rPr lang="fr-CA" sz="1800" b="1" dirty="0">
                <a:solidFill>
                  <a:prstClr val="black"/>
                </a:solidFill>
                <a:ea typeface="+mj-ea"/>
                <a:cs typeface="+mj-cs"/>
              </a:rPr>
              <a:t>capacité à assumer ses responsabilités </a:t>
            </a:r>
            <a:r>
              <a:rPr lang="fr-CA" sz="1800" dirty="0">
                <a:solidFill>
                  <a:prstClr val="black"/>
                </a:solidFill>
                <a:ea typeface="+mj-ea"/>
                <a:cs typeface="+mj-cs"/>
              </a:rPr>
              <a:t>et les rôles sociaux de sa situation légale (aucun mandataire ou mandataire déficient);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CA" sz="1800" dirty="0">
                <a:solidFill>
                  <a:prstClr val="black"/>
                </a:solidFill>
                <a:ea typeface="+mj-ea"/>
                <a:cs typeface="+mj-cs"/>
              </a:rPr>
              <a:t>de sa </a:t>
            </a:r>
            <a:r>
              <a:rPr lang="fr-CA" sz="1800" b="1" dirty="0">
                <a:solidFill>
                  <a:prstClr val="black"/>
                </a:solidFill>
                <a:ea typeface="+mj-ea"/>
                <a:cs typeface="+mj-cs"/>
              </a:rPr>
              <a:t>capacité à exprimer </a:t>
            </a:r>
            <a:r>
              <a:rPr lang="fr-CA" sz="1800" dirty="0">
                <a:solidFill>
                  <a:prstClr val="black"/>
                </a:solidFill>
                <a:ea typeface="+mj-ea"/>
                <a:cs typeface="+mj-cs"/>
              </a:rPr>
              <a:t>ses volontés.</a:t>
            </a:r>
            <a:endParaRPr lang="fr-CA" sz="1800" dirty="0"/>
          </a:p>
        </p:txBody>
      </p:sp>
      <p:pic>
        <p:nvPicPr>
          <p:cNvPr id="88068" name="Imag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42" y="5182109"/>
            <a:ext cx="139065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Imag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481" y="3138399"/>
            <a:ext cx="2248380" cy="196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Image 1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153" y="3138399"/>
            <a:ext cx="2296259" cy="204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1" name="Image 1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549" y="5251079"/>
            <a:ext cx="1682750" cy="106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Image 1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161" y="3034117"/>
            <a:ext cx="2888291" cy="212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Image 2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213" y="5182109"/>
            <a:ext cx="2135188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Image 2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755" y="6396991"/>
            <a:ext cx="9398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5" name="Image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144" y="6396991"/>
            <a:ext cx="9191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Connecteur droit avec flèche 31"/>
          <p:cNvCxnSpPr>
            <a:endCxn id="88074" idx="0"/>
          </p:cNvCxnSpPr>
          <p:nvPr>
            <p:custDataLst>
              <p:tags r:id="rId11"/>
            </p:custDataLst>
          </p:nvPr>
        </p:nvCxnSpPr>
        <p:spPr>
          <a:xfrm>
            <a:off x="7768655" y="6127117"/>
            <a:ext cx="0" cy="2698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077" name="Image 3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814" y="6095944"/>
            <a:ext cx="1889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8" name="Image 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62" y="5191923"/>
            <a:ext cx="15367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lèche droite 15"/>
          <p:cNvSpPr/>
          <p:nvPr/>
        </p:nvSpPr>
        <p:spPr>
          <a:xfrm>
            <a:off x="4283868" y="5739993"/>
            <a:ext cx="404812" cy="909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5" name="Connecteur en angle 4"/>
          <p:cNvCxnSpPr>
            <a:endCxn id="88074" idx="1"/>
          </p:cNvCxnSpPr>
          <p:nvPr/>
        </p:nvCxnSpPr>
        <p:spPr>
          <a:xfrm>
            <a:off x="4321419" y="6124713"/>
            <a:ext cx="2977336" cy="482622"/>
          </a:xfrm>
          <a:prstGeom prst="bentConnector3">
            <a:avLst>
              <a:gd name="adj1" fmla="val 12686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Flèche droite 26"/>
          <p:cNvSpPr/>
          <p:nvPr/>
        </p:nvSpPr>
        <p:spPr>
          <a:xfrm>
            <a:off x="1993669" y="5753598"/>
            <a:ext cx="404812" cy="909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9070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992313" y="260649"/>
            <a:ext cx="8229600" cy="576263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fr-CA" altLang="fr-FR" sz="3000" dirty="0"/>
              <a:t>Plan de formation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 bwMode="auto">
          <a:xfrm>
            <a:off x="1992313" y="1700807"/>
            <a:ext cx="8229600" cy="3998243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fr-CA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Généralités </a:t>
            </a:r>
            <a:r>
              <a:rPr lang="fr-CA" sz="2000" dirty="0">
                <a:ea typeface="Calibri" panose="020F0502020204030204" pitchFamily="34" charset="0"/>
                <a:cs typeface="Times New Roman" panose="02020603050405020304" pitchFamily="18" charset="0"/>
              </a:rPr>
              <a:t>sur les </a:t>
            </a:r>
            <a:r>
              <a:rPr lang="fr-CA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TNC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fr-CA" sz="2000" dirty="0">
                <a:ea typeface="Calibri" panose="020F0502020204030204" pitchFamily="34" charset="0"/>
                <a:cs typeface="Times New Roman" panose="02020603050405020304" pitchFamily="18" charset="0"/>
              </a:rPr>
              <a:t>Interventions et approches non-pharmacologiques des TNC et </a:t>
            </a:r>
            <a:r>
              <a:rPr lang="fr-CA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SCPD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fr-CA" sz="2000" dirty="0"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fr-CA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mplication des travailleurs sociaux pour les </a:t>
            </a:r>
            <a:r>
              <a:rPr lang="fr-CA" sz="2000" dirty="0">
                <a:ea typeface="Calibri" panose="020F0502020204030204" pitchFamily="34" charset="0"/>
                <a:cs typeface="Times New Roman" panose="02020603050405020304" pitchFamily="18" charset="0"/>
              </a:rPr>
              <a:t>TNC en </a:t>
            </a:r>
            <a:r>
              <a:rPr lang="fr-CA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GMF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fr-CA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Soutien </a:t>
            </a:r>
            <a:r>
              <a:rPr lang="fr-CA" sz="2000" dirty="0">
                <a:ea typeface="Calibri" panose="020F0502020204030204" pitchFamily="34" charset="0"/>
                <a:cs typeface="Times New Roman" panose="02020603050405020304" pitchFamily="18" charset="0"/>
              </a:rPr>
              <a:t>à la personne proche aidante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fr-CA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Risques d’abus</a:t>
            </a:r>
            <a:endParaRPr lang="fr-CA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fr-CA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Évaluation </a:t>
            </a:r>
            <a:r>
              <a:rPr lang="fr-CA" sz="2000" dirty="0">
                <a:ea typeface="Calibri" panose="020F0502020204030204" pitchFamily="34" charset="0"/>
                <a:cs typeface="Times New Roman" panose="02020603050405020304" pitchFamily="18" charset="0"/>
              </a:rPr>
              <a:t>de l’inaptitude </a:t>
            </a:r>
            <a:endParaRPr lang="fr-CA" sz="2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fr-CA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Documents médicaux-légaux et régimes de protection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fr-CA" sz="2000" dirty="0">
                <a:ea typeface="Calibri" panose="020F0502020204030204" pitchFamily="34" charset="0"/>
                <a:cs typeface="Times New Roman" panose="02020603050405020304" pitchFamily="18" charset="0"/>
              </a:rPr>
              <a:t>Soutien à l’abandon de la conduite </a:t>
            </a:r>
            <a:r>
              <a:rPr lang="fr-CA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automobile</a:t>
            </a:r>
            <a:endParaRPr lang="fr-CA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fr-CA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Références SAPA et 2</a:t>
            </a:r>
            <a:r>
              <a:rPr lang="fr-CA" sz="2000" baseline="30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fr-CA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ligne</a:t>
            </a:r>
            <a:endParaRPr lang="fr-CA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fr-CA" b="1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CA" b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CA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09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Régimes de protection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CA" dirty="0" smtClean="0"/>
              <a:t>Quand le mettre en place?</a:t>
            </a:r>
          </a:p>
          <a:p>
            <a:endParaRPr lang="fr-CA" dirty="0" smtClean="0"/>
          </a:p>
          <a:p>
            <a:pPr marL="0" indent="0">
              <a:buNone/>
            </a:pPr>
            <a:r>
              <a:rPr lang="fr-CA" dirty="0" smtClean="0"/>
              <a:t>	</a:t>
            </a:r>
            <a:r>
              <a:rPr lang="fr-CA" sz="2400" dirty="0" smtClean="0"/>
              <a:t>- Degré d’isolement de l’individu (quantité et qualité du réseau social)</a:t>
            </a:r>
          </a:p>
          <a:p>
            <a:pPr marL="0" indent="0">
              <a:buNone/>
            </a:pPr>
            <a:endParaRPr lang="fr-CA" sz="2400" dirty="0" smtClean="0"/>
          </a:p>
          <a:p>
            <a:pPr marL="0" indent="0">
              <a:buNone/>
            </a:pPr>
            <a:r>
              <a:rPr lang="fr-CA" sz="2400" dirty="0" smtClean="0"/>
              <a:t>	- Durée prévisible de l’inaptitude</a:t>
            </a:r>
          </a:p>
          <a:p>
            <a:pPr marL="0" indent="0">
              <a:buNone/>
            </a:pPr>
            <a:endParaRPr lang="fr-CA" sz="2400" dirty="0" smtClean="0"/>
          </a:p>
          <a:p>
            <a:pPr marL="0" indent="0">
              <a:buNone/>
            </a:pPr>
            <a:r>
              <a:rPr lang="fr-CA" sz="2400" dirty="0" smtClean="0"/>
              <a:t>	- L’état de ses affaires</a:t>
            </a:r>
          </a:p>
          <a:p>
            <a:pPr marL="0" indent="0">
              <a:buNone/>
            </a:pPr>
            <a:endParaRPr lang="fr-CA" sz="2400" dirty="0" smtClean="0"/>
          </a:p>
          <a:p>
            <a:pPr marL="0" indent="0">
              <a:buNone/>
            </a:pPr>
            <a:r>
              <a:rPr lang="fr-CA" sz="2400" dirty="0" smtClean="0"/>
              <a:t>	- La capacité à gérer ses affaires(avec ou sans la personne concernée)</a:t>
            </a:r>
          </a:p>
          <a:p>
            <a:pPr marL="0" indent="0">
              <a:buNone/>
            </a:pPr>
            <a:endParaRPr lang="fr-CA" sz="2400" dirty="0" smtClean="0"/>
          </a:p>
          <a:p>
            <a:pPr marL="0" indent="0">
              <a:buNone/>
            </a:pPr>
            <a:r>
              <a:rPr lang="fr-CA" sz="2400" dirty="0" smtClean="0"/>
              <a:t>	- La capacité à assumer ses responsabilités et rôles sociaux</a:t>
            </a:r>
          </a:p>
          <a:p>
            <a:pPr marL="0" indent="0">
              <a:buNone/>
            </a:pPr>
            <a:endParaRPr lang="fr-CA" sz="2400" dirty="0" smtClean="0"/>
          </a:p>
          <a:p>
            <a:pPr marL="0" indent="0">
              <a:buNone/>
            </a:pPr>
            <a:r>
              <a:rPr lang="fr-CA" sz="2400" dirty="0" smtClean="0"/>
              <a:t>	- La capacité à exprimer ses volontés</a:t>
            </a:r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22653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779" y="981076"/>
            <a:ext cx="4224819" cy="453571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>
                <a:solidFill>
                  <a:schemeClr val="accent4">
                    <a:lumMod val="75000"/>
                  </a:schemeClr>
                </a:solidFill>
              </a:rPr>
              <a:t>Régimes de protection publics</a:t>
            </a:r>
            <a:endParaRPr lang="fr-CA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02482" y="867404"/>
            <a:ext cx="10670116" cy="5009448"/>
          </a:xfrm>
          <a:solidFill>
            <a:schemeClr val="bg1">
              <a:alpha val="82000"/>
            </a:schemeClr>
          </a:solidFill>
        </p:spPr>
        <p:txBody>
          <a:bodyPr>
            <a:normAutofit lnSpcReduction="10000"/>
          </a:bodyPr>
          <a:lstStyle/>
          <a:p>
            <a:r>
              <a:rPr lang="fr-CA" dirty="0" smtClean="0"/>
              <a:t>Peut être </a:t>
            </a:r>
          </a:p>
          <a:p>
            <a:pPr lvl="1"/>
            <a:r>
              <a:rPr lang="fr-CA" dirty="0"/>
              <a:t>P</a:t>
            </a:r>
            <a:r>
              <a:rPr lang="fr-CA" dirty="0" smtClean="0"/>
              <a:t>ublic :par le Curateur public du Québec</a:t>
            </a:r>
          </a:p>
          <a:p>
            <a:pPr lvl="1"/>
            <a:r>
              <a:rPr lang="fr-CA" dirty="0" smtClean="0"/>
              <a:t>Privé: par un particulier nommé par le juge</a:t>
            </a:r>
          </a:p>
          <a:p>
            <a:endParaRPr lang="fr-CA" dirty="0" smtClean="0"/>
          </a:p>
          <a:p>
            <a:r>
              <a:rPr lang="fr-CA" dirty="0" smtClean="0"/>
              <a:t>Types de régime: </a:t>
            </a:r>
          </a:p>
          <a:p>
            <a:pPr lvl="1"/>
            <a:r>
              <a:rPr lang="fr-CA" dirty="0"/>
              <a:t>T</a:t>
            </a:r>
            <a:r>
              <a:rPr lang="fr-CA" dirty="0" smtClean="0"/>
              <a:t>utelle (inaptitude partielle)</a:t>
            </a:r>
          </a:p>
          <a:p>
            <a:pPr lvl="1"/>
            <a:r>
              <a:rPr lang="fr-CA" dirty="0" smtClean="0"/>
              <a:t>Curatelle (inaptitude totale)</a:t>
            </a:r>
          </a:p>
          <a:p>
            <a:endParaRPr lang="fr-CA" dirty="0" smtClean="0"/>
          </a:p>
          <a:p>
            <a:r>
              <a:rPr lang="fr-CA" dirty="0" smtClean="0"/>
              <a:t>Réévaluation:</a:t>
            </a:r>
          </a:p>
          <a:p>
            <a:pPr lvl="1"/>
            <a:r>
              <a:rPr lang="fr-CA" dirty="0"/>
              <a:t>q</a:t>
            </a:r>
            <a:r>
              <a:rPr lang="fr-CA" dirty="0" smtClean="0"/>
              <a:t> 3 ans pour les tutelles, </a:t>
            </a:r>
          </a:p>
          <a:p>
            <a:pPr lvl="1"/>
            <a:r>
              <a:rPr lang="fr-CA" dirty="0" smtClean="0"/>
              <a:t>q 5 ans pour les curatelles</a:t>
            </a:r>
          </a:p>
          <a:p>
            <a:pPr lvl="1"/>
            <a:r>
              <a:rPr lang="fr-CA" dirty="0" smtClean="0"/>
              <a:t>lorsque la situation le nécessite (décès, maladie, capacité à jouer son rôle de protection).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4080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Le processus pour ouvrir un régime de protection public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02482" y="1208690"/>
            <a:ext cx="10670116" cy="445255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CA" sz="2400" dirty="0" smtClean="0"/>
              <a:t>Régime de protection public:</a:t>
            </a:r>
          </a:p>
          <a:p>
            <a:endParaRPr lang="fr-CA" sz="2400" dirty="0" smtClean="0"/>
          </a:p>
          <a:p>
            <a:pPr marL="0" indent="0">
              <a:buNone/>
            </a:pPr>
            <a:r>
              <a:rPr lang="fr-CA" sz="2400" dirty="0" smtClean="0"/>
              <a:t>	1. Évaluation de la nécessité d’ouvrir un régime de protection (vs mesures 	alternatives)</a:t>
            </a:r>
          </a:p>
          <a:p>
            <a:pPr marL="0" indent="0">
              <a:buNone/>
            </a:pPr>
            <a:endParaRPr lang="fr-CA" sz="2400" dirty="0" smtClean="0"/>
          </a:p>
          <a:p>
            <a:pPr marL="0" indent="0">
              <a:buNone/>
            </a:pPr>
            <a:r>
              <a:rPr lang="fr-CA" sz="2400" dirty="0" smtClean="0"/>
              <a:t>	2. Évaluations médicales et psychosociales en regard de l’inaptitude et 	recommandation en lien avec la prise en charge</a:t>
            </a:r>
          </a:p>
          <a:p>
            <a:pPr marL="0" indent="0">
              <a:buNone/>
            </a:pPr>
            <a:endParaRPr lang="fr-CA" sz="2400" dirty="0" smtClean="0"/>
          </a:p>
          <a:p>
            <a:pPr marL="0" indent="0">
              <a:buNone/>
            </a:pPr>
            <a:r>
              <a:rPr lang="fr-CA" sz="2400" dirty="0" smtClean="0"/>
              <a:t>	3. Envoi des rapports médicaux et psychosociaux au Curateur public du 	Québec (CPQ)</a:t>
            </a:r>
          </a:p>
          <a:p>
            <a:pPr marL="0" indent="0">
              <a:buNone/>
            </a:pPr>
            <a:endParaRPr lang="fr-CA" sz="2400" dirty="0" smtClean="0"/>
          </a:p>
          <a:p>
            <a:pPr marL="0" indent="0">
              <a:buNone/>
            </a:pPr>
            <a:r>
              <a:rPr lang="fr-CA" sz="2400" dirty="0"/>
              <a:t>	</a:t>
            </a:r>
            <a:r>
              <a:rPr lang="fr-CA" sz="2400" dirty="0" smtClean="0"/>
              <a:t>4. Nomination par un juge du Curateur public du Québec dans un rôle de 	tuteur ou de curateur </a:t>
            </a:r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353582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Le processus pour ouvrir un régime de protection privé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330036"/>
            <a:ext cx="10515600" cy="4372495"/>
          </a:xfrm>
        </p:spPr>
        <p:txBody>
          <a:bodyPr/>
          <a:lstStyle/>
          <a:p>
            <a:endParaRPr lang="fr-CA" dirty="0" smtClean="0"/>
          </a:p>
          <a:p>
            <a:r>
              <a:rPr lang="fr-CA" dirty="0" smtClean="0"/>
              <a:t>Les démarches pour l’ouverture d’un régime de protection privé: acheminer les évaluations au notaire/avocat plutôt qu’au CPQ.</a:t>
            </a:r>
          </a:p>
          <a:p>
            <a:endParaRPr lang="fr-CA" dirty="0"/>
          </a:p>
          <a:p>
            <a:endParaRPr lang="fr-CA" dirty="0" smtClean="0"/>
          </a:p>
          <a:p>
            <a:r>
              <a:rPr lang="fr-CA" dirty="0" smtClean="0"/>
              <a:t>Un affidavit est toujours souhaitable de la part du notaire</a:t>
            </a:r>
          </a:p>
        </p:txBody>
      </p:sp>
    </p:spTree>
    <p:extLst>
      <p:ext uri="{BB962C8B-B14F-4D97-AF65-F5344CB8AC3E}">
        <p14:creationId xmlns:p14="http://schemas.microsoft.com/office/powerpoint/2010/main" val="136499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>
                <a:solidFill>
                  <a:schemeClr val="accent4">
                    <a:lumMod val="75000"/>
                  </a:schemeClr>
                </a:solidFill>
              </a:rPr>
              <a:t>Le mandat de protection</a:t>
            </a:r>
            <a:endParaRPr lang="fr-CA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CA" dirty="0" smtClean="0"/>
              <a:t>Anciennement nommé mandat en cas d’inaptitude</a:t>
            </a:r>
          </a:p>
          <a:p>
            <a:endParaRPr lang="fr-CA" dirty="0" smtClean="0"/>
          </a:p>
          <a:p>
            <a:r>
              <a:rPr lang="fr-CA" dirty="0" smtClean="0"/>
              <a:t>Rédigé lorsque les facultés cognitives ne sont pas (encore) altérées</a:t>
            </a:r>
          </a:p>
          <a:p>
            <a:endParaRPr lang="fr-CA" dirty="0" smtClean="0"/>
          </a:p>
          <a:p>
            <a:r>
              <a:rPr lang="fr-CA" dirty="0" smtClean="0"/>
              <a:t>A préséance sur un éventuel régime de protection, à moins que les mandataires désignés soient décédés, se désistent ou démontrent une incapacité à s’acquitter adéquatement de ce rôle</a:t>
            </a:r>
          </a:p>
          <a:p>
            <a:endParaRPr lang="fr-CA" dirty="0" smtClean="0"/>
          </a:p>
          <a:p>
            <a:r>
              <a:rPr lang="fr-CA" dirty="0" smtClean="0"/>
              <a:t>Note: Il faut des motifs majeurs pour invalider un mandat de protection</a:t>
            </a:r>
          </a:p>
          <a:p>
            <a:endParaRPr lang="fr-CA" dirty="0" smtClean="0"/>
          </a:p>
          <a:p>
            <a:r>
              <a:rPr lang="fr-CA" dirty="0" smtClean="0"/>
              <a:t>Pas de réévaluation ou de reddition obligatoire, sauf motifs majeurs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08244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Le processus pour l’homologation du mandat de protection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230283"/>
            <a:ext cx="10515600" cy="4696691"/>
          </a:xfrm>
        </p:spPr>
        <p:txBody>
          <a:bodyPr/>
          <a:lstStyle/>
          <a:p>
            <a:r>
              <a:rPr lang="fr-CA" dirty="0" smtClean="0"/>
              <a:t>Homologation du mandat de protection:</a:t>
            </a:r>
          </a:p>
          <a:p>
            <a:endParaRPr lang="fr-CA" dirty="0" smtClean="0"/>
          </a:p>
          <a:p>
            <a:pPr marL="914400" lvl="1" indent="-457200">
              <a:buClr>
                <a:schemeClr val="tx1"/>
              </a:buClr>
              <a:buAutoNum type="arabicPeriod"/>
            </a:pPr>
            <a:r>
              <a:rPr lang="fr-CA" dirty="0" smtClean="0"/>
              <a:t>Réception d’un affidavit en provenance du notaire choisi par le mandant </a:t>
            </a:r>
          </a:p>
          <a:p>
            <a:pPr marL="914400" lvl="1" indent="-457200">
              <a:buClr>
                <a:schemeClr val="tx1"/>
              </a:buClr>
              <a:buAutoNum type="arabicPeriod"/>
            </a:pPr>
            <a:endParaRPr lang="fr-CA" dirty="0" smtClean="0"/>
          </a:p>
          <a:p>
            <a:pPr marL="914400" lvl="1" indent="-457200">
              <a:buClr>
                <a:schemeClr val="tx1"/>
              </a:buClr>
              <a:buAutoNum type="arabicPeriod"/>
            </a:pPr>
            <a:r>
              <a:rPr lang="fr-CA" dirty="0" smtClean="0"/>
              <a:t>Évaluations médicales et psychosociales en regard de l’inaptitude et confirmation ou pas du mandant dans sa capacité à assumer ce rôle auprès du mandataire.</a:t>
            </a:r>
          </a:p>
          <a:p>
            <a:pPr marL="914400" lvl="1" indent="-457200">
              <a:buClr>
                <a:schemeClr val="tx1"/>
              </a:buClr>
              <a:buAutoNum type="arabicPeriod"/>
            </a:pPr>
            <a:endParaRPr lang="fr-CA" dirty="0" smtClean="0"/>
          </a:p>
          <a:p>
            <a:pPr marL="914400" lvl="1" indent="-457200">
              <a:buClr>
                <a:schemeClr val="tx1"/>
              </a:buClr>
              <a:buAutoNum type="arabicPeriod"/>
            </a:pPr>
            <a:r>
              <a:rPr lang="fr-CA" dirty="0" smtClean="0"/>
              <a:t>Envoi des rapports médicaux et psychosociaux au notaire désigné à l’étape 1.</a:t>
            </a:r>
          </a:p>
          <a:p>
            <a:pPr marL="914400" lvl="1" indent="-457200">
              <a:buClr>
                <a:schemeClr val="tx1"/>
              </a:buClr>
              <a:buAutoNum type="arabicPeriod"/>
            </a:pPr>
            <a:endParaRPr lang="fr-CA" dirty="0" smtClean="0"/>
          </a:p>
          <a:p>
            <a:pPr marL="914400" lvl="1" indent="-457200">
              <a:buClr>
                <a:schemeClr val="tx1"/>
              </a:buClr>
              <a:buAutoNum type="arabicPeriod"/>
            </a:pPr>
            <a:r>
              <a:rPr lang="fr-CA" dirty="0" smtClean="0"/>
              <a:t>Nomination par un juge du mandant </a:t>
            </a:r>
          </a:p>
          <a:p>
            <a:pPr marL="914400" lvl="1" indent="-457200">
              <a:buAutoNum type="arabicPeriod"/>
            </a:pPr>
            <a:endParaRPr lang="fr-CA" dirty="0" smtClean="0"/>
          </a:p>
          <a:p>
            <a:pPr marL="914400" lvl="1" indent="-457200">
              <a:buAutoNum type="arabicPeriod"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13540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424113" y="1989139"/>
            <a:ext cx="7269162" cy="280828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fr-CA" b="0" dirty="0" smtClean="0">
                <a:solidFill>
                  <a:prstClr val="white"/>
                </a:solidFill>
              </a:rPr>
              <a:t>Aptitude à consentir à un soin</a:t>
            </a:r>
            <a:br>
              <a:rPr lang="fr-CA" b="0" dirty="0" smtClean="0">
                <a:solidFill>
                  <a:prstClr val="white"/>
                </a:solidFill>
              </a:rPr>
            </a:br>
            <a:r>
              <a:rPr lang="fr-CA" b="0" dirty="0" smtClean="0">
                <a:solidFill>
                  <a:prstClr val="white"/>
                </a:solidFill>
              </a:rPr>
              <a:t>(consentement aux soins)</a:t>
            </a:r>
            <a:r>
              <a:rPr lang="fr-CA" b="0" dirty="0">
                <a:solidFill>
                  <a:prstClr val="white"/>
                </a:solidFill>
              </a:rPr>
              <a:t/>
            </a:r>
            <a:br>
              <a:rPr lang="fr-CA" b="0" dirty="0">
                <a:solidFill>
                  <a:prstClr val="white"/>
                </a:solidFill>
              </a:rPr>
            </a:br>
            <a:r>
              <a:rPr lang="fr-CA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CA" sz="1600" b="0" dirty="0"/>
          </a:p>
        </p:txBody>
      </p:sp>
    </p:spTree>
    <p:extLst>
      <p:ext uri="{BB962C8B-B14F-4D97-AF65-F5344CB8AC3E}">
        <p14:creationId xmlns:p14="http://schemas.microsoft.com/office/powerpoint/2010/main" val="138454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" t="19366" b="22058"/>
          <a:stretch/>
        </p:blipFill>
        <p:spPr bwMode="auto">
          <a:xfrm>
            <a:off x="136733" y="1269722"/>
            <a:ext cx="7657031" cy="5148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758" y="121114"/>
            <a:ext cx="1598064" cy="2297216"/>
          </a:xfrm>
          <a:prstGeom prst="rect">
            <a:avLst/>
          </a:prstGeom>
        </p:spPr>
      </p:pic>
      <p:pic>
        <p:nvPicPr>
          <p:cNvPr id="5" name="Image 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9" t="7206" r="9454" b="14661"/>
          <a:stretch/>
        </p:blipFill>
        <p:spPr bwMode="auto">
          <a:xfrm>
            <a:off x="7305317" y="1640794"/>
            <a:ext cx="4555865" cy="3260644"/>
          </a:xfrm>
          <a:prstGeom prst="rect">
            <a:avLst/>
          </a:prstGeom>
          <a:noFill/>
          <a:ln w="57150">
            <a:solidFill>
              <a:schemeClr val="accent4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1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4" t="93208" r="8741" b="232"/>
          <a:stretch/>
        </p:blipFill>
        <p:spPr bwMode="auto">
          <a:xfrm>
            <a:off x="606751" y="6217065"/>
            <a:ext cx="5061043" cy="44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06751" y="418744"/>
            <a:ext cx="4828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 smtClean="0"/>
              <a:t>Consentement au soin</a:t>
            </a:r>
            <a:endParaRPr lang="fr-CA" sz="36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1349567" y="4667256"/>
            <a:ext cx="4965106" cy="393107"/>
          </a:xfrm>
          <a:prstGeom prst="rect">
            <a:avLst/>
          </a:prstGeom>
          <a:solidFill>
            <a:schemeClr val="accent4">
              <a:lumMod val="60000"/>
              <a:lumOff val="40000"/>
              <a:alpha val="16863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7669660" y="5492857"/>
            <a:ext cx="43156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0529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Image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4" t="23863" r="5242" b="8131"/>
          <a:stretch/>
        </p:blipFill>
        <p:spPr bwMode="auto">
          <a:xfrm>
            <a:off x="478563" y="1392963"/>
            <a:ext cx="6861634" cy="404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8691073" y="5882003"/>
            <a:ext cx="418744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fr-CA" dirty="0"/>
          </a:p>
        </p:txBody>
      </p:sp>
      <p:pic>
        <p:nvPicPr>
          <p:cNvPr id="4" name="Image 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t="28186" b="12934"/>
          <a:stretch/>
        </p:blipFill>
        <p:spPr bwMode="auto">
          <a:xfrm>
            <a:off x="6740575" y="196550"/>
            <a:ext cx="5300133" cy="3217493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945959" y="2423857"/>
            <a:ext cx="1649337" cy="3845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fr-CA" dirty="0"/>
          </a:p>
        </p:txBody>
      </p:sp>
      <p:sp>
        <p:nvSpPr>
          <p:cNvPr id="8" name="ZoneTexte 7"/>
          <p:cNvSpPr txBox="1"/>
          <p:nvPr/>
        </p:nvSpPr>
        <p:spPr>
          <a:xfrm flipH="1">
            <a:off x="85456" y="1233447"/>
            <a:ext cx="393107" cy="40307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fr-CA" dirty="0"/>
          </a:p>
        </p:txBody>
      </p:sp>
      <p:pic>
        <p:nvPicPr>
          <p:cNvPr id="10" name="Image 1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4" t="93208" r="8741" b="232"/>
          <a:stretch/>
        </p:blipFill>
        <p:spPr bwMode="auto">
          <a:xfrm>
            <a:off x="3187581" y="6041878"/>
            <a:ext cx="5061043" cy="44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606751" y="418744"/>
            <a:ext cx="4828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 smtClean="0"/>
              <a:t>Consentement au soin</a:t>
            </a:r>
            <a:endParaRPr lang="fr-CA" sz="36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2040064" y="2859690"/>
            <a:ext cx="3454882" cy="4180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A" dirty="0"/>
          </a:p>
        </p:txBody>
      </p:sp>
      <p:sp>
        <p:nvSpPr>
          <p:cNvPr id="12" name="ZoneTexte 11"/>
          <p:cNvSpPr txBox="1"/>
          <p:nvPr/>
        </p:nvSpPr>
        <p:spPr>
          <a:xfrm>
            <a:off x="6887910" y="2948299"/>
            <a:ext cx="5042019" cy="369332"/>
          </a:xfrm>
          <a:prstGeom prst="rect">
            <a:avLst/>
          </a:prstGeom>
          <a:solidFill>
            <a:srgbClr val="83EFFF">
              <a:alpha val="16863"/>
            </a:srgb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fr-CA"/>
          </a:p>
        </p:txBody>
      </p:sp>
      <p:sp>
        <p:nvSpPr>
          <p:cNvPr id="14" name="ZoneTexte 13"/>
          <p:cNvSpPr txBox="1"/>
          <p:nvPr/>
        </p:nvSpPr>
        <p:spPr>
          <a:xfrm>
            <a:off x="6740576" y="4020796"/>
            <a:ext cx="4642422" cy="1200329"/>
          </a:xfrm>
          <a:prstGeom prst="rect">
            <a:avLst/>
          </a:prstGeom>
          <a:solidFill>
            <a:srgbClr val="83EFFF">
              <a:alpha val="16863"/>
            </a:srgb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CA" sz="2400" b="1" dirty="0" smtClean="0"/>
              <a:t>Le refus catégorique d’une personne inapte doit être respecté sauf en cas de danger pour la vie</a:t>
            </a:r>
            <a:endParaRPr lang="fr-CA" sz="2400" b="1" dirty="0"/>
          </a:p>
        </p:txBody>
      </p:sp>
    </p:spTree>
    <p:extLst>
      <p:ext uri="{BB962C8B-B14F-4D97-AF65-F5344CB8AC3E}">
        <p14:creationId xmlns:p14="http://schemas.microsoft.com/office/powerpoint/2010/main" val="78800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01653" y="0"/>
            <a:ext cx="1071642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 smtClean="0"/>
              <a:t>Mme G</a:t>
            </a:r>
            <a:r>
              <a:rPr lang="fr-CA" sz="1600" dirty="0" smtClean="0"/>
              <a:t>, 84 ans, unilingue grec, quelques mots d’anglais, propriétaire de restaurant x 40 ans, a été PA de son mari maintenant hébergé pour Alzheimer.</a:t>
            </a:r>
          </a:p>
          <a:p>
            <a:r>
              <a:rPr lang="fr-CA" sz="1600" dirty="0" smtClean="0"/>
              <a:t>Possède un triplex, habite seule au RDC.</a:t>
            </a:r>
          </a:p>
          <a:p>
            <a:r>
              <a:rPr lang="fr-CA" sz="1600" b="1" dirty="0"/>
              <a:t>F</a:t>
            </a:r>
            <a:r>
              <a:rPr lang="fr-CA" sz="1600" b="1" dirty="0" smtClean="0"/>
              <a:t>ils</a:t>
            </a:r>
            <a:r>
              <a:rPr lang="fr-CA" sz="1600" dirty="0" smtClean="0"/>
              <a:t> habite le 2</a:t>
            </a:r>
            <a:r>
              <a:rPr lang="fr-CA" sz="1600" baseline="30000" dirty="0" smtClean="0"/>
              <a:t>e</a:t>
            </a:r>
            <a:r>
              <a:rPr lang="fr-CA" sz="1600" dirty="0" smtClean="0"/>
              <a:t> étage: épileptique, consommateur de cannabis et autres drogues, impliqué/disparaît par moments, troubles de personnalité? Jugement ? S’occupe des courses, cuisine parfois ou achète du resto. Sert de traducteur aux rdv.</a:t>
            </a:r>
          </a:p>
          <a:p>
            <a:r>
              <a:rPr lang="fr-CA" sz="1600" b="1" dirty="0"/>
              <a:t>F</a:t>
            </a:r>
            <a:r>
              <a:rPr lang="fr-CA" sz="1600" b="1" dirty="0" smtClean="0"/>
              <a:t>ille </a:t>
            </a:r>
            <a:r>
              <a:rPr lang="fr-CA" sz="1600" dirty="0" smtClean="0"/>
              <a:t>habite aux USA, 3 jeunes enfants, téléphone à </a:t>
            </a:r>
            <a:r>
              <a:rPr lang="fr-CA" sz="1600" dirty="0" err="1" smtClean="0"/>
              <a:t>pte</a:t>
            </a:r>
            <a:r>
              <a:rPr lang="fr-CA" sz="1600" dirty="0" smtClean="0"/>
              <a:t> die, sert de traductrice au téléphone si fils n’est pas présent. Culturellement, </a:t>
            </a:r>
            <a:r>
              <a:rPr lang="fr-CA" sz="1600" dirty="0" err="1" smtClean="0"/>
              <a:t>pte</a:t>
            </a:r>
            <a:r>
              <a:rPr lang="fr-CA" sz="1600" dirty="0" smtClean="0"/>
              <a:t> refuse implication de sa fille dans les décisions majeures.</a:t>
            </a:r>
          </a:p>
          <a:p>
            <a:endParaRPr lang="fr-CA" sz="1600" dirty="0"/>
          </a:p>
          <a:p>
            <a:r>
              <a:rPr lang="fr-CA" sz="1600" dirty="0" err="1" smtClean="0"/>
              <a:t>Dx</a:t>
            </a:r>
            <a:r>
              <a:rPr lang="fr-CA" sz="1600" dirty="0" smtClean="0"/>
              <a:t>: </a:t>
            </a:r>
            <a:r>
              <a:rPr lang="fr-CA" sz="1600" b="1" dirty="0" smtClean="0"/>
              <a:t>TNCM Alzheimer </a:t>
            </a:r>
            <a:r>
              <a:rPr lang="fr-CA" sz="1600" dirty="0" smtClean="0"/>
              <a:t>stade modéré à avancé, </a:t>
            </a:r>
            <a:r>
              <a:rPr lang="fr-CA" sz="1600" b="1" dirty="0" smtClean="0"/>
              <a:t>diabétique</a:t>
            </a:r>
            <a:r>
              <a:rPr lang="fr-CA" sz="1600" dirty="0" smtClean="0"/>
              <a:t>, HTA, nodules </a:t>
            </a:r>
            <a:r>
              <a:rPr lang="fr-CA" sz="1600" dirty="0" err="1" smtClean="0"/>
              <a:t>thyroidiens</a:t>
            </a:r>
            <a:endParaRPr lang="fr-CA" sz="1600" dirty="0"/>
          </a:p>
          <a:p>
            <a:endParaRPr lang="fr-CA" sz="1600" dirty="0" smtClean="0"/>
          </a:p>
          <a:p>
            <a:pPr lvl="1"/>
            <a:r>
              <a:rPr lang="fr-CA" sz="1600" dirty="0"/>
              <a:t>-</a:t>
            </a:r>
            <a:r>
              <a:rPr lang="fr-CA" sz="1600" b="1" dirty="0" smtClean="0"/>
              <a:t>refuse médication </a:t>
            </a:r>
            <a:r>
              <a:rPr lang="fr-CA" sz="1600" dirty="0" smtClean="0"/>
              <a:t>en général, dit </a:t>
            </a:r>
            <a:r>
              <a:rPr lang="fr-CA" sz="1600" dirty="0"/>
              <a:t>qu’elle n’est pas malade, autocritique pauvre</a:t>
            </a:r>
            <a:endParaRPr lang="fr-CA" sz="1600" dirty="0" smtClean="0"/>
          </a:p>
          <a:p>
            <a:pPr lvl="1"/>
            <a:r>
              <a:rPr lang="fr-CA" sz="1600" dirty="0" smtClean="0"/>
              <a:t>-</a:t>
            </a:r>
            <a:r>
              <a:rPr lang="fr-CA" sz="1600" b="1" dirty="0" smtClean="0"/>
              <a:t>3 chutes </a:t>
            </a:r>
            <a:r>
              <a:rPr lang="fr-CA" sz="1600" dirty="0" smtClean="0"/>
              <a:t>dans le dernier mois : refuse </a:t>
            </a:r>
            <a:r>
              <a:rPr lang="fr-CA" sz="1600" dirty="0"/>
              <a:t>aide à la </a:t>
            </a:r>
            <a:r>
              <a:rPr lang="fr-CA" sz="1600" dirty="0" smtClean="0"/>
              <a:t>mobilité, </a:t>
            </a:r>
            <a:r>
              <a:rPr lang="fr-CA" sz="1600" dirty="0"/>
              <a:t>a refusé d’aller à </a:t>
            </a:r>
            <a:r>
              <a:rPr lang="fr-CA" sz="1600" dirty="0" smtClean="0"/>
              <a:t>l’urgence</a:t>
            </a:r>
            <a:endParaRPr lang="fr-CA" sz="1600" dirty="0"/>
          </a:p>
          <a:p>
            <a:pPr lvl="1"/>
            <a:r>
              <a:rPr lang="fr-CA" sz="1600" dirty="0" smtClean="0"/>
              <a:t>-</a:t>
            </a:r>
            <a:r>
              <a:rPr lang="fr-CA" sz="1600" b="1" dirty="0" smtClean="0"/>
              <a:t>incontinente urinaire</a:t>
            </a:r>
            <a:r>
              <a:rPr lang="fr-CA" sz="1600" dirty="0" smtClean="0"/>
              <a:t>: refuse service d’aide à l’hygiène </a:t>
            </a:r>
          </a:p>
          <a:p>
            <a:pPr lvl="1"/>
            <a:r>
              <a:rPr lang="fr-CA" sz="1600" dirty="0" smtClean="0"/>
              <a:t>-troubles </a:t>
            </a:r>
            <a:r>
              <a:rPr lang="fr-CA" sz="1600" b="1" dirty="0" smtClean="0"/>
              <a:t>d’accumulation, d’insalubrité, de vermine</a:t>
            </a:r>
            <a:r>
              <a:rPr lang="fr-CA" sz="1600" dirty="0" smtClean="0"/>
              <a:t>: refuse service de nettoyage. </a:t>
            </a:r>
          </a:p>
          <a:p>
            <a:pPr lvl="1"/>
            <a:r>
              <a:rPr lang="fr-CA" sz="1600" dirty="0" smtClean="0"/>
              <a:t>-refuse de déménager ou de vendre son triplex, travaux </a:t>
            </a:r>
            <a:r>
              <a:rPr lang="fr-CA" sz="1600" b="1" dirty="0" smtClean="0"/>
              <a:t>d’entretien majeurs non faits </a:t>
            </a:r>
          </a:p>
          <a:p>
            <a:pPr lvl="1"/>
            <a:r>
              <a:rPr lang="fr-CA" sz="1600" dirty="0" smtClean="0"/>
              <a:t>-</a:t>
            </a:r>
            <a:r>
              <a:rPr lang="fr-CA" sz="1600" b="1" dirty="0" smtClean="0"/>
              <a:t>refuse hébergement </a:t>
            </a:r>
            <a:r>
              <a:rPr lang="fr-CA" sz="1600" dirty="0" smtClean="0"/>
              <a:t>(avec son mari ou non selon dispo des lits) </a:t>
            </a:r>
          </a:p>
          <a:p>
            <a:pPr lvl="1"/>
            <a:r>
              <a:rPr lang="fr-CA" sz="1600" dirty="0" smtClean="0"/>
              <a:t>-</a:t>
            </a:r>
            <a:r>
              <a:rPr lang="fr-CA" sz="1600" b="1" dirty="0" smtClean="0"/>
              <a:t>pas de mandat d’inaptitude </a:t>
            </a:r>
            <a:r>
              <a:rPr lang="fr-CA" sz="1600" dirty="0" smtClean="0"/>
              <a:t>ni de procuration générale ou bancaire</a:t>
            </a:r>
          </a:p>
          <a:p>
            <a:pPr lvl="1"/>
            <a:endParaRPr lang="fr-CA" sz="1600" dirty="0" smtClean="0"/>
          </a:p>
          <a:p>
            <a:pPr lvl="1"/>
            <a:endParaRPr lang="fr-CA" sz="1600" dirty="0"/>
          </a:p>
          <a:p>
            <a:pPr lvl="1"/>
            <a:r>
              <a:rPr lang="fr-CA" sz="1600" dirty="0"/>
              <a:t>-relation de confiance depuis plusieurs années avec son md de famille au GMF.</a:t>
            </a:r>
          </a:p>
          <a:p>
            <a:pPr lvl="1"/>
            <a:r>
              <a:rPr lang="fr-CA" sz="1600" dirty="0"/>
              <a:t>-refuse les services SAD mais a confiance en la TS SAD de son mari qui est encore </a:t>
            </a:r>
            <a:r>
              <a:rPr lang="fr-CA" sz="1600" dirty="0" smtClean="0"/>
              <a:t>impliquée</a:t>
            </a:r>
            <a:endParaRPr lang="fr-CA" sz="1600" dirty="0"/>
          </a:p>
          <a:p>
            <a:pPr lvl="1"/>
            <a:endParaRPr lang="fr-CA" dirty="0"/>
          </a:p>
        </p:txBody>
      </p:sp>
      <p:pic>
        <p:nvPicPr>
          <p:cNvPr id="4" name="Image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4" t="23863" r="5242" b="8131"/>
          <a:stretch/>
        </p:blipFill>
        <p:spPr bwMode="auto">
          <a:xfrm>
            <a:off x="8494521" y="1837345"/>
            <a:ext cx="3697480" cy="3555051"/>
          </a:xfrm>
          <a:prstGeom prst="rect">
            <a:avLst/>
          </a:prstGeom>
          <a:solidFill>
            <a:srgbClr val="C1F7FF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xtLst/>
        </p:spPr>
      </p:pic>
      <p:sp>
        <p:nvSpPr>
          <p:cNvPr id="5" name="ZoneTexte 4"/>
          <p:cNvSpPr txBox="1"/>
          <p:nvPr/>
        </p:nvSpPr>
        <p:spPr>
          <a:xfrm>
            <a:off x="10878796" y="2769989"/>
            <a:ext cx="9400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85979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69545"/>
          </a:xfrm>
        </p:spPr>
        <p:txBody>
          <a:bodyPr>
            <a:normAutofit/>
          </a:bodyPr>
          <a:lstStyle/>
          <a:p>
            <a:pPr algn="ctr"/>
            <a:r>
              <a:rPr lang="fr-CA" b="1" dirty="0" smtClean="0"/>
              <a:t>VRAI ou FAUX</a:t>
            </a:r>
            <a:endParaRPr lang="fr-CA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086928"/>
            <a:ext cx="10515600" cy="4451230"/>
          </a:xfrm>
        </p:spPr>
        <p:txBody>
          <a:bodyPr>
            <a:noAutofit/>
          </a:bodyPr>
          <a:lstStyle/>
          <a:p>
            <a:r>
              <a:rPr lang="fr-CA" dirty="0" smtClean="0"/>
              <a:t>Le diagnostic précoce d’un TNCM est souhaitable. </a:t>
            </a:r>
          </a:p>
          <a:p>
            <a:endParaRPr lang="fr-CA" b="1" dirty="0" smtClean="0">
              <a:solidFill>
                <a:srgbClr val="C00000"/>
              </a:solidFill>
            </a:endParaRPr>
          </a:p>
          <a:p>
            <a:r>
              <a:rPr lang="fr-CA" dirty="0" smtClean="0">
                <a:solidFill>
                  <a:prstClr val="black"/>
                </a:solidFill>
              </a:rPr>
              <a:t>Une situation de maltraitance envers une personne âgée est toujours causée par une personne mal intentionnée.</a:t>
            </a:r>
          </a:p>
          <a:p>
            <a:endParaRPr lang="fr-CA" b="1" dirty="0" smtClean="0">
              <a:solidFill>
                <a:srgbClr val="C00000"/>
              </a:solidFill>
            </a:endParaRPr>
          </a:p>
          <a:p>
            <a:r>
              <a:rPr lang="fr-CA" dirty="0" smtClean="0"/>
              <a:t>Le médecin du GMF doit retirer le permis de conduire à toute personne nouvellement diagnostiquée avec un TNCM. </a:t>
            </a:r>
          </a:p>
          <a:p>
            <a:endParaRPr lang="fr-CA" b="1" dirty="0">
              <a:solidFill>
                <a:srgbClr val="C00000"/>
              </a:solidFill>
            </a:endParaRPr>
          </a:p>
          <a:p>
            <a:r>
              <a:rPr lang="fr-CA" dirty="0" smtClean="0">
                <a:solidFill>
                  <a:prstClr val="black"/>
                </a:solidFill>
              </a:rPr>
              <a:t>Le tribunal peut déclarer une personne légalement inapte en se basant sur 2 rapports:  l’évaluation médicale du md et l’évaluation psychosociale de la TS. </a:t>
            </a:r>
            <a:endParaRPr lang="fr-CA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fr-CA" sz="2400" b="1" dirty="0"/>
          </a:p>
          <a:p>
            <a:pPr marL="0" indent="0" algn="ctr">
              <a:buNone/>
            </a:pPr>
            <a:endParaRPr lang="fr-CA" sz="2400" b="1" dirty="0" smtClean="0"/>
          </a:p>
          <a:p>
            <a:pPr marL="0" indent="0" algn="ctr">
              <a:buNone/>
            </a:pPr>
            <a:endParaRPr lang="fr-CA" sz="2400" b="1" dirty="0"/>
          </a:p>
          <a:p>
            <a:pPr marL="0" indent="0" algn="ctr">
              <a:buNone/>
            </a:pPr>
            <a:endParaRPr lang="fr-CA" sz="2000" dirty="0">
              <a:solidFill>
                <a:srgbClr val="C00000"/>
              </a:solidFill>
            </a:endParaRPr>
          </a:p>
          <a:p>
            <a:endParaRPr lang="fr-CA" sz="2000" dirty="0"/>
          </a:p>
        </p:txBody>
      </p:sp>
      <p:pic>
        <p:nvPicPr>
          <p:cNvPr id="4" name="Image 3" descr="&lt;strong&gt;Question mark&lt;/strong&gt; 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347" y="144490"/>
            <a:ext cx="2848801" cy="169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7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424113" y="2420939"/>
            <a:ext cx="7269162" cy="14700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fr-CA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Risque d’abus</a:t>
            </a:r>
            <a:r>
              <a:rPr lang="fr-CA" b="0" dirty="0"/>
              <a:t/>
            </a:r>
            <a:br>
              <a:rPr lang="fr-CA" b="0" dirty="0"/>
            </a:br>
            <a:endParaRPr lang="fr-CA" b="0" dirty="0"/>
          </a:p>
        </p:txBody>
      </p:sp>
    </p:spTree>
    <p:extLst>
      <p:ext uri="{BB962C8B-B14F-4D97-AF65-F5344CB8AC3E}">
        <p14:creationId xmlns:p14="http://schemas.microsoft.com/office/powerpoint/2010/main" val="413261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Définir la maltraitance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0545" y="1740431"/>
            <a:ext cx="4921183" cy="397888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fr-CA" sz="2400" dirty="0"/>
          </a:p>
          <a:p>
            <a:r>
              <a:rPr lang="fr-CA" sz="2400" b="1" dirty="0" smtClean="0"/>
              <a:t>Intentionnelle ou non</a:t>
            </a:r>
          </a:p>
          <a:p>
            <a:r>
              <a:rPr lang="fr-CA" sz="2400" b="1" dirty="0"/>
              <a:t>Violence ou </a:t>
            </a:r>
            <a:r>
              <a:rPr lang="fr-CA" sz="2400" b="1" dirty="0" smtClean="0"/>
              <a:t>négligence</a:t>
            </a:r>
          </a:p>
          <a:p>
            <a:r>
              <a:rPr lang="fr-CA" sz="2400" b="1" dirty="0" smtClean="0"/>
              <a:t>Dans une relation où il devrait y avoir de la confiance</a:t>
            </a:r>
          </a:p>
          <a:p>
            <a:endParaRPr lang="fr-CA" dirty="0" smtClean="0"/>
          </a:p>
          <a:p>
            <a:r>
              <a:rPr lang="fr-CA" b="1" dirty="0" smtClean="0"/>
              <a:t>Types</a:t>
            </a:r>
          </a:p>
          <a:p>
            <a:pPr lvl="1"/>
            <a:r>
              <a:rPr lang="fr-CA" dirty="0" smtClean="0"/>
              <a:t>Psychologique</a:t>
            </a:r>
          </a:p>
          <a:p>
            <a:pPr lvl="1"/>
            <a:r>
              <a:rPr lang="fr-CA" dirty="0" smtClean="0"/>
              <a:t>Physique</a:t>
            </a:r>
          </a:p>
          <a:p>
            <a:pPr lvl="1"/>
            <a:r>
              <a:rPr lang="fr-CA" dirty="0" smtClean="0"/>
              <a:t>Sexuelle</a:t>
            </a:r>
          </a:p>
          <a:p>
            <a:pPr lvl="1"/>
            <a:r>
              <a:rPr lang="fr-CA" dirty="0" smtClean="0"/>
              <a:t>Matérielle ou financière</a:t>
            </a:r>
          </a:p>
          <a:p>
            <a:pPr lvl="1"/>
            <a:r>
              <a:rPr lang="fr-CA" dirty="0" smtClean="0"/>
              <a:t>Organisationnelle</a:t>
            </a:r>
          </a:p>
          <a:p>
            <a:pPr lvl="1"/>
            <a:r>
              <a:rPr lang="fr-CA" dirty="0" smtClean="0"/>
              <a:t>Âgisme</a:t>
            </a:r>
          </a:p>
          <a:p>
            <a:pPr lvl="1"/>
            <a:r>
              <a:rPr lang="fr-CA" dirty="0" smtClean="0"/>
              <a:t>Violation des droits de la personne</a:t>
            </a:r>
          </a:p>
          <a:p>
            <a:pPr lvl="1"/>
            <a:endParaRPr lang="fr-CA" dirty="0" smtClean="0"/>
          </a:p>
        </p:txBody>
      </p:sp>
      <p:sp>
        <p:nvSpPr>
          <p:cNvPr id="5" name="Rectangle 4"/>
          <p:cNvSpPr/>
          <p:nvPr/>
        </p:nvSpPr>
        <p:spPr>
          <a:xfrm>
            <a:off x="497316" y="863618"/>
            <a:ext cx="11280448" cy="1035731"/>
          </a:xfrm>
          <a:prstGeom prst="rect">
            <a:avLst/>
          </a:prstGeom>
          <a:solidFill>
            <a:srgbClr val="C1F7FF">
              <a:alpha val="18824"/>
            </a:srgb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b="1" dirty="0"/>
              <a:t>«La maltraitance consiste en un ou plusieurs gestes ou une absence d’action appropriée, qui cause du tort ou de la détresse à la personne aînée»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02482" y="5896598"/>
            <a:ext cx="6417892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A" sz="1400" dirty="0" smtClean="0"/>
              <a:t>Source: Outil de repérage des situations de maltraitance envers les personnes aînées, MSSS, 2019</a:t>
            </a:r>
            <a:endParaRPr lang="fr-CA" sz="1400" dirty="0"/>
          </a:p>
        </p:txBody>
      </p:sp>
      <p:sp>
        <p:nvSpPr>
          <p:cNvPr id="4" name="Rectangle 3"/>
          <p:cNvSpPr/>
          <p:nvPr/>
        </p:nvSpPr>
        <p:spPr>
          <a:xfrm>
            <a:off x="5137354" y="1986677"/>
            <a:ext cx="4166039" cy="3724096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buClr>
                <a:schemeClr val="accent4">
                  <a:lumMod val="75000"/>
                </a:schemeClr>
              </a:buClr>
            </a:pPr>
            <a:r>
              <a:rPr lang="fr-CA" sz="2000" b="1" dirty="0" smtClean="0"/>
              <a:t>Conséquences</a:t>
            </a:r>
            <a:endParaRPr lang="fr-CA" b="1" dirty="0"/>
          </a:p>
          <a:p>
            <a:endParaRPr lang="fr-CA" dirty="0"/>
          </a:p>
          <a:p>
            <a:pPr marL="742950" lvl="1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fr-CA" dirty="0"/>
              <a:t>Séquelles physiques</a:t>
            </a:r>
          </a:p>
          <a:p>
            <a:pPr marL="742950" lvl="1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fr-CA" dirty="0"/>
              <a:t>Augmentation mortalité-morbidité</a:t>
            </a:r>
          </a:p>
          <a:p>
            <a:pPr marL="742950" lvl="1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fr-CA" dirty="0"/>
              <a:t>Perte du patrimoine</a:t>
            </a:r>
          </a:p>
          <a:p>
            <a:pPr marL="742950" lvl="1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fr-CA" dirty="0"/>
              <a:t>Anxiété-confusion-dépression</a:t>
            </a:r>
          </a:p>
          <a:p>
            <a:pPr marL="742950" lvl="1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fr-CA" dirty="0"/>
              <a:t>Repli sur soi</a:t>
            </a:r>
          </a:p>
          <a:p>
            <a:pPr marL="742950" lvl="1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fr-CA" dirty="0"/>
              <a:t>Sentiment d’insécurité</a:t>
            </a:r>
          </a:p>
          <a:p>
            <a:pPr marL="742950" lvl="1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fr-CA" dirty="0"/>
              <a:t>Augmentation des visites à l’urgence</a:t>
            </a:r>
          </a:p>
          <a:p>
            <a:pPr marL="742950" lvl="1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fr-CA" dirty="0"/>
              <a:t>Comportements destructeurs </a:t>
            </a:r>
          </a:p>
          <a:p>
            <a:pPr marL="742950" lvl="1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fr-CA" dirty="0"/>
              <a:t>Idées suicidaires</a:t>
            </a:r>
          </a:p>
          <a:p>
            <a:pPr marL="742950" lvl="1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fr-CA" dirty="0"/>
              <a:t>S</a:t>
            </a:r>
            <a:r>
              <a:rPr lang="fr-CA" dirty="0" smtClean="0"/>
              <a:t>uicide</a:t>
            </a:r>
            <a:endParaRPr lang="fr-CA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6722" y="2002220"/>
            <a:ext cx="1376971" cy="28026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243656" y="4906841"/>
            <a:ext cx="27815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b="1" dirty="0"/>
              <a:t>http://publications.msss.gouv.qc.ca/msss/document-002268</a:t>
            </a:r>
          </a:p>
        </p:txBody>
      </p:sp>
    </p:spTree>
    <p:extLst>
      <p:ext uri="{BB962C8B-B14F-4D97-AF65-F5344CB8AC3E}">
        <p14:creationId xmlns:p14="http://schemas.microsoft.com/office/powerpoint/2010/main" val="16676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9"/>
            <a:ext cx="12192000" cy="897131"/>
          </a:xfrm>
          <a:ln w="28575">
            <a:noFill/>
          </a:ln>
        </p:spPr>
        <p:txBody>
          <a:bodyPr/>
          <a:lstStyle/>
          <a:p>
            <a:r>
              <a:rPr lang="fr-CA" dirty="0" smtClean="0"/>
              <a:t>Facteurs de risque de maltraitance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43916" y="1806974"/>
            <a:ext cx="4840000" cy="4261065"/>
          </a:xfrm>
        </p:spPr>
        <p:txBody>
          <a:bodyPr/>
          <a:lstStyle/>
          <a:p>
            <a:r>
              <a:rPr lang="fr-CA" dirty="0" smtClean="0"/>
              <a:t>Environnementaux</a:t>
            </a:r>
          </a:p>
          <a:p>
            <a:pPr lvl="1"/>
            <a:r>
              <a:rPr lang="fr-CA" dirty="0" smtClean="0"/>
              <a:t>Cohabitation avec les proches</a:t>
            </a:r>
          </a:p>
          <a:p>
            <a:pPr lvl="1"/>
            <a:r>
              <a:rPr lang="fr-CA" b="1" dirty="0" smtClean="0"/>
              <a:t>Conflits</a:t>
            </a:r>
            <a:r>
              <a:rPr lang="fr-CA" dirty="0" smtClean="0"/>
              <a:t> avec l’entourage</a:t>
            </a:r>
          </a:p>
          <a:p>
            <a:pPr lvl="1"/>
            <a:r>
              <a:rPr lang="fr-CA" b="1" dirty="0"/>
              <a:t>I</a:t>
            </a:r>
            <a:r>
              <a:rPr lang="fr-CA" b="1" dirty="0" smtClean="0"/>
              <a:t>solement</a:t>
            </a:r>
            <a:r>
              <a:rPr lang="fr-CA" dirty="0" smtClean="0"/>
              <a:t> géographique</a:t>
            </a:r>
          </a:p>
          <a:p>
            <a:pPr lvl="1"/>
            <a:r>
              <a:rPr lang="fr-CA" dirty="0" smtClean="0"/>
              <a:t>Réseau social pauvre</a:t>
            </a:r>
          </a:p>
          <a:p>
            <a:pPr lvl="1"/>
            <a:r>
              <a:rPr lang="fr-CA" b="1" dirty="0" smtClean="0"/>
              <a:t>Dépendance</a:t>
            </a:r>
            <a:r>
              <a:rPr lang="fr-CA" dirty="0" smtClean="0"/>
              <a:t> financière r/a parrainage migratoire</a:t>
            </a:r>
          </a:p>
          <a:p>
            <a:pPr lvl="1"/>
            <a:r>
              <a:rPr lang="fr-CA" b="1" dirty="0" smtClean="0"/>
              <a:t>Tension</a:t>
            </a:r>
            <a:r>
              <a:rPr lang="fr-CA" dirty="0" smtClean="0"/>
              <a:t> entre la personne et son principal aidant</a:t>
            </a:r>
          </a:p>
          <a:p>
            <a:pPr lvl="1"/>
            <a:endParaRPr lang="fr-CA" dirty="0"/>
          </a:p>
          <a:p>
            <a:pPr lvl="1"/>
            <a:endParaRPr lang="fr-CA" dirty="0"/>
          </a:p>
        </p:txBody>
      </p:sp>
      <p:sp>
        <p:nvSpPr>
          <p:cNvPr id="5" name="ZoneTexte 4"/>
          <p:cNvSpPr txBox="1"/>
          <p:nvPr/>
        </p:nvSpPr>
        <p:spPr>
          <a:xfrm>
            <a:off x="6409346" y="115576"/>
            <a:ext cx="5272755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A" dirty="0" smtClean="0"/>
              <a:t>FACTEURS NON CUMULATIFS</a:t>
            </a:r>
          </a:p>
          <a:p>
            <a:r>
              <a:rPr lang="fr-CA" dirty="0" smtClean="0"/>
              <a:t>-1 seul facteur peut mener à une situation de maltraitance</a:t>
            </a:r>
            <a:endParaRPr lang="fr-CA" dirty="0"/>
          </a:p>
          <a:p>
            <a:r>
              <a:rPr lang="fr-CA" dirty="0" smtClean="0"/>
              <a:t>-tous les facteurs réunis ne veut pas dire maltraitance</a:t>
            </a:r>
            <a:endParaRPr lang="fr-CA" dirty="0"/>
          </a:p>
        </p:txBody>
      </p:sp>
      <p:sp>
        <p:nvSpPr>
          <p:cNvPr id="7" name="ZoneTexte 6"/>
          <p:cNvSpPr txBox="1"/>
          <p:nvPr/>
        </p:nvSpPr>
        <p:spPr>
          <a:xfrm>
            <a:off x="802482" y="5896598"/>
            <a:ext cx="6417892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A" dirty="0" smtClean="0"/>
              <a:t>Source: Outil de repérage des situations de maltraitance envers les personnes aînées, MSSS, 2019</a:t>
            </a:r>
            <a:endParaRPr lang="fr-CA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802482" y="1228023"/>
            <a:ext cx="5606864" cy="45357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Clr>
                <a:schemeClr val="accent3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SzPct val="5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ts val="0"/>
              </a:spcBef>
              <a:buClr>
                <a:schemeClr val="accent3"/>
              </a:buClr>
              <a:buSzPct val="5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 smtClean="0"/>
              <a:t>Reliés à la personne</a:t>
            </a:r>
          </a:p>
          <a:p>
            <a:pPr lvl="1"/>
            <a:r>
              <a:rPr lang="fr-CA" dirty="0" smtClean="0"/>
              <a:t>Âge avancé</a:t>
            </a:r>
          </a:p>
          <a:p>
            <a:pPr lvl="1"/>
            <a:r>
              <a:rPr lang="fr-CA" dirty="0" smtClean="0"/>
              <a:t>Analphabétisme</a:t>
            </a:r>
          </a:p>
          <a:p>
            <a:pPr lvl="1"/>
            <a:r>
              <a:rPr lang="fr-CA" b="1" dirty="0" smtClean="0"/>
              <a:t>Apparence négligée</a:t>
            </a:r>
          </a:p>
          <a:p>
            <a:pPr lvl="1"/>
            <a:r>
              <a:rPr lang="fr-CA" b="1" dirty="0" smtClean="0"/>
              <a:t>Comportements perturbateurs</a:t>
            </a:r>
          </a:p>
          <a:p>
            <a:pPr lvl="1"/>
            <a:r>
              <a:rPr lang="fr-CA" dirty="0" smtClean="0"/>
              <a:t>Problèmes de consommation</a:t>
            </a:r>
          </a:p>
          <a:p>
            <a:pPr lvl="1"/>
            <a:r>
              <a:rPr lang="fr-CA" b="1" dirty="0" smtClean="0"/>
              <a:t>Dépendance pour gestion des finances </a:t>
            </a:r>
          </a:p>
          <a:p>
            <a:pPr lvl="1"/>
            <a:r>
              <a:rPr lang="fr-CA" b="1" dirty="0" smtClean="0"/>
              <a:t>Dépendance pour les soins de base</a:t>
            </a:r>
          </a:p>
          <a:p>
            <a:pPr lvl="1"/>
            <a:r>
              <a:rPr lang="fr-CA" b="1" dirty="0" smtClean="0"/>
              <a:t>Difficulté ou incapacité à s’exprimer</a:t>
            </a:r>
          </a:p>
          <a:p>
            <a:pPr lvl="1"/>
            <a:r>
              <a:rPr lang="fr-CA" dirty="0" smtClean="0"/>
              <a:t>Difficultés financières</a:t>
            </a:r>
          </a:p>
          <a:p>
            <a:pPr lvl="1"/>
            <a:r>
              <a:rPr lang="fr-CA" dirty="0" smtClean="0"/>
              <a:t>Méconnaissance du français et de l’anglais</a:t>
            </a:r>
          </a:p>
          <a:p>
            <a:pPr lvl="1"/>
            <a:r>
              <a:rPr lang="fr-CA" dirty="0" smtClean="0"/>
              <a:t>Méfiance face aux services publics</a:t>
            </a:r>
          </a:p>
          <a:p>
            <a:pPr lvl="1"/>
            <a:r>
              <a:rPr lang="fr-CA" dirty="0" smtClean="0"/>
              <a:t>Problèmes de santé physique ou mental et </a:t>
            </a:r>
            <a:r>
              <a:rPr lang="fr-CA" b="1" dirty="0" smtClean="0">
                <a:solidFill>
                  <a:srgbClr val="FF0000"/>
                </a:solidFill>
              </a:rPr>
              <a:t>pertes cognitives</a:t>
            </a:r>
          </a:p>
          <a:p>
            <a:pPr lvl="1"/>
            <a:r>
              <a:rPr lang="fr-CA" b="1" dirty="0" smtClean="0"/>
              <a:t>Être une femme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77514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-64340" y="-97576"/>
            <a:ext cx="10716426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 smtClean="0"/>
              <a:t>Mme G</a:t>
            </a:r>
            <a:r>
              <a:rPr lang="fr-CA" sz="1600" dirty="0" smtClean="0"/>
              <a:t>, 84 ans, unilingue grec, quelques mots d’anglais, propriétaire de restaurant x 40 ans, a été PA de son mari maintenant hébergé pour Alzheimer.</a:t>
            </a:r>
          </a:p>
          <a:p>
            <a:r>
              <a:rPr lang="fr-CA" sz="1600" dirty="0" smtClean="0"/>
              <a:t>Possède un triplex, habite seule au RDC.</a:t>
            </a:r>
          </a:p>
          <a:p>
            <a:r>
              <a:rPr lang="fr-CA" sz="1600" b="1" dirty="0"/>
              <a:t>F</a:t>
            </a:r>
            <a:r>
              <a:rPr lang="fr-CA" sz="1600" b="1" dirty="0" smtClean="0"/>
              <a:t>ils</a:t>
            </a:r>
            <a:r>
              <a:rPr lang="fr-CA" sz="1600" dirty="0" smtClean="0"/>
              <a:t> habite le 2</a:t>
            </a:r>
            <a:r>
              <a:rPr lang="fr-CA" sz="1600" baseline="30000" dirty="0" smtClean="0"/>
              <a:t>e</a:t>
            </a:r>
            <a:r>
              <a:rPr lang="fr-CA" sz="1600" dirty="0" smtClean="0"/>
              <a:t> étage: épileptique, consommateur de cannabis et autres drogues, impliqué/disparaît par moments, troubles de personnalité? Jugement ? S’occupe des courses, cuisine parfois ou achète du resto. Sert de traducteur aux rdv.</a:t>
            </a:r>
          </a:p>
          <a:p>
            <a:r>
              <a:rPr lang="fr-CA" sz="1600" b="1" dirty="0"/>
              <a:t>F</a:t>
            </a:r>
            <a:r>
              <a:rPr lang="fr-CA" sz="1600" b="1" dirty="0" smtClean="0"/>
              <a:t>ille </a:t>
            </a:r>
            <a:r>
              <a:rPr lang="fr-CA" sz="1600" dirty="0" smtClean="0"/>
              <a:t>habite aux USA, 3 jeunes enfants, téléphone à </a:t>
            </a:r>
            <a:r>
              <a:rPr lang="fr-CA" sz="1600" dirty="0" err="1" smtClean="0"/>
              <a:t>pte</a:t>
            </a:r>
            <a:r>
              <a:rPr lang="fr-CA" sz="1600" dirty="0" smtClean="0"/>
              <a:t> die, sert de traductrice au téléphone si fils n’est pas présent. Culturellement, </a:t>
            </a:r>
            <a:r>
              <a:rPr lang="fr-CA" sz="1600" dirty="0" err="1" smtClean="0"/>
              <a:t>pte</a:t>
            </a:r>
            <a:r>
              <a:rPr lang="fr-CA" sz="1600" dirty="0" smtClean="0"/>
              <a:t> refuse implication de sa fille dans les décisions majeures.</a:t>
            </a:r>
          </a:p>
          <a:p>
            <a:endParaRPr lang="fr-CA" sz="1600" dirty="0"/>
          </a:p>
          <a:p>
            <a:r>
              <a:rPr lang="fr-CA" sz="1600" dirty="0" err="1" smtClean="0"/>
              <a:t>Dx</a:t>
            </a:r>
            <a:r>
              <a:rPr lang="fr-CA" sz="1600" dirty="0" smtClean="0"/>
              <a:t>: </a:t>
            </a:r>
            <a:r>
              <a:rPr lang="fr-CA" sz="1600" b="1" dirty="0" smtClean="0"/>
              <a:t>TNCM Alzheimer </a:t>
            </a:r>
            <a:r>
              <a:rPr lang="fr-CA" sz="1600" dirty="0" smtClean="0"/>
              <a:t>stade modéré à avancé, </a:t>
            </a:r>
            <a:r>
              <a:rPr lang="fr-CA" sz="1600" b="1" dirty="0" smtClean="0"/>
              <a:t>diabétique</a:t>
            </a:r>
            <a:r>
              <a:rPr lang="fr-CA" sz="1600" dirty="0" smtClean="0"/>
              <a:t>, HTA, nodules </a:t>
            </a:r>
            <a:r>
              <a:rPr lang="fr-CA" sz="1600" dirty="0" err="1" smtClean="0"/>
              <a:t>thyroidiens</a:t>
            </a:r>
            <a:endParaRPr lang="fr-CA" sz="1600" dirty="0"/>
          </a:p>
          <a:p>
            <a:endParaRPr lang="fr-CA" sz="1600" dirty="0" smtClean="0"/>
          </a:p>
          <a:p>
            <a:pPr lvl="1"/>
            <a:r>
              <a:rPr lang="fr-CA" sz="1600" dirty="0"/>
              <a:t>-</a:t>
            </a:r>
            <a:r>
              <a:rPr lang="fr-CA" sz="1600" b="1" dirty="0" smtClean="0"/>
              <a:t>refuse médication </a:t>
            </a:r>
            <a:r>
              <a:rPr lang="fr-CA" sz="1600" dirty="0" smtClean="0"/>
              <a:t>en général, dit </a:t>
            </a:r>
            <a:r>
              <a:rPr lang="fr-CA" sz="1600" dirty="0"/>
              <a:t>qu’elle n’est pas malade, autocritique pauvre</a:t>
            </a:r>
            <a:endParaRPr lang="fr-CA" sz="1600" dirty="0" smtClean="0"/>
          </a:p>
          <a:p>
            <a:pPr lvl="1"/>
            <a:r>
              <a:rPr lang="fr-CA" sz="1600" dirty="0"/>
              <a:t>-</a:t>
            </a:r>
            <a:r>
              <a:rPr lang="fr-CA" sz="1600" b="1" dirty="0"/>
              <a:t>3 chutes </a:t>
            </a:r>
            <a:r>
              <a:rPr lang="fr-CA" sz="1600" dirty="0"/>
              <a:t>dans le dernier mois : refuse aide à la mobilité, a refusé d’aller à l’urgence</a:t>
            </a:r>
          </a:p>
          <a:p>
            <a:pPr lvl="1"/>
            <a:r>
              <a:rPr lang="fr-CA" sz="1600" dirty="0" smtClean="0"/>
              <a:t>-</a:t>
            </a:r>
            <a:r>
              <a:rPr lang="fr-CA" sz="1600" b="1" dirty="0" smtClean="0"/>
              <a:t>incontinente urinaire</a:t>
            </a:r>
            <a:r>
              <a:rPr lang="fr-CA" sz="1600" dirty="0" smtClean="0"/>
              <a:t>: refuse service d’aide à l’hygiène </a:t>
            </a:r>
          </a:p>
          <a:p>
            <a:pPr lvl="1"/>
            <a:r>
              <a:rPr lang="fr-CA" sz="1600" dirty="0" smtClean="0"/>
              <a:t>-troubles </a:t>
            </a:r>
            <a:r>
              <a:rPr lang="fr-CA" sz="1600" b="1" dirty="0" smtClean="0"/>
              <a:t>d’accumulation, d’insalubrité, de vermine</a:t>
            </a:r>
            <a:r>
              <a:rPr lang="fr-CA" sz="1600" dirty="0" smtClean="0"/>
              <a:t>: refuse service de nettoyage. </a:t>
            </a:r>
          </a:p>
          <a:p>
            <a:pPr lvl="1"/>
            <a:r>
              <a:rPr lang="fr-CA" sz="1600" dirty="0" smtClean="0"/>
              <a:t>-refuse de déménager ou de vendre son triplex, travaux </a:t>
            </a:r>
            <a:r>
              <a:rPr lang="fr-CA" sz="1600" b="1" dirty="0" smtClean="0"/>
              <a:t>d’entretien majeurs non faits </a:t>
            </a:r>
          </a:p>
          <a:p>
            <a:pPr lvl="1"/>
            <a:r>
              <a:rPr lang="fr-CA" sz="1600" dirty="0" smtClean="0"/>
              <a:t>-</a:t>
            </a:r>
            <a:r>
              <a:rPr lang="fr-CA" sz="1600" b="1" dirty="0" smtClean="0"/>
              <a:t>refuse hébergement </a:t>
            </a:r>
            <a:r>
              <a:rPr lang="fr-CA" sz="1600" dirty="0" smtClean="0"/>
              <a:t>(avec son mari ou non selon dispo des lits) </a:t>
            </a:r>
          </a:p>
          <a:p>
            <a:pPr lvl="1"/>
            <a:r>
              <a:rPr lang="fr-CA" sz="1600" dirty="0" smtClean="0"/>
              <a:t>-</a:t>
            </a:r>
            <a:r>
              <a:rPr lang="fr-CA" sz="1600" b="1" dirty="0" smtClean="0"/>
              <a:t>pas de mandat d’inaptitude </a:t>
            </a:r>
            <a:r>
              <a:rPr lang="fr-CA" sz="1600" dirty="0" smtClean="0"/>
              <a:t>ni de procuration générale ou bancaire</a:t>
            </a:r>
          </a:p>
          <a:p>
            <a:pPr lvl="1"/>
            <a:endParaRPr lang="fr-CA" sz="1600" dirty="0" smtClean="0"/>
          </a:p>
          <a:p>
            <a:pPr lvl="1"/>
            <a:endParaRPr lang="fr-CA" sz="1600" dirty="0"/>
          </a:p>
          <a:p>
            <a:pPr lvl="1"/>
            <a:r>
              <a:rPr lang="fr-CA" sz="1600" dirty="0"/>
              <a:t>-relation de confiance depuis plusieurs années avec son md de famille au GMF.</a:t>
            </a:r>
          </a:p>
          <a:p>
            <a:pPr lvl="1"/>
            <a:r>
              <a:rPr lang="fr-CA" sz="1600" dirty="0"/>
              <a:t>-refuse les services SAD mais a confiance en la TS SAD de son mari qui est </a:t>
            </a:r>
            <a:endParaRPr lang="fr-CA" sz="1600" dirty="0" smtClean="0"/>
          </a:p>
          <a:p>
            <a:pPr lvl="1"/>
            <a:r>
              <a:rPr lang="fr-CA" sz="1600" dirty="0" smtClean="0"/>
              <a:t>encore impliquée</a:t>
            </a:r>
            <a:endParaRPr lang="fr-CA" sz="1600" dirty="0"/>
          </a:p>
          <a:p>
            <a:pPr lvl="1"/>
            <a:endParaRPr lang="fr-CA" dirty="0"/>
          </a:p>
        </p:txBody>
      </p:sp>
      <p:sp>
        <p:nvSpPr>
          <p:cNvPr id="5" name="ZoneTexte 4"/>
          <p:cNvSpPr txBox="1"/>
          <p:nvPr/>
        </p:nvSpPr>
        <p:spPr>
          <a:xfrm>
            <a:off x="10878796" y="2769989"/>
            <a:ext cx="9400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CA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7567246" y="1496066"/>
            <a:ext cx="4624754" cy="4192557"/>
          </a:xfrm>
          <a:prstGeom prst="rect">
            <a:avLst/>
          </a:prstGeom>
          <a:solidFill>
            <a:srgbClr val="C1F7FF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Clr>
                <a:schemeClr val="accent3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buClr>
                <a:schemeClr val="accent4"/>
              </a:buClr>
              <a:buSzPct val="5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ts val="0"/>
              </a:spcBef>
              <a:buClr>
                <a:schemeClr val="accent3"/>
              </a:buClr>
              <a:buSzPct val="5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1800" dirty="0" smtClean="0"/>
              <a:t>Reliés à la personne</a:t>
            </a:r>
          </a:p>
          <a:p>
            <a:pPr lvl="1"/>
            <a:r>
              <a:rPr lang="fr-CA" sz="1800" dirty="0" smtClean="0"/>
              <a:t>Âge avancé</a:t>
            </a:r>
          </a:p>
          <a:p>
            <a:pPr lvl="1"/>
            <a:r>
              <a:rPr lang="fr-CA" sz="1800" dirty="0" smtClean="0"/>
              <a:t>Apparence négligée</a:t>
            </a:r>
          </a:p>
          <a:p>
            <a:pPr lvl="1"/>
            <a:r>
              <a:rPr lang="fr-CA" sz="1800" dirty="0" smtClean="0"/>
              <a:t>Comportements perturbateurs</a:t>
            </a:r>
          </a:p>
          <a:p>
            <a:pPr lvl="1"/>
            <a:r>
              <a:rPr lang="fr-CA" sz="1800" dirty="0" smtClean="0"/>
              <a:t>Dépendance pour gestion des finances </a:t>
            </a:r>
          </a:p>
          <a:p>
            <a:pPr lvl="1"/>
            <a:r>
              <a:rPr lang="fr-CA" sz="1800" dirty="0" smtClean="0"/>
              <a:t>Dépendance pour les soins de base</a:t>
            </a:r>
          </a:p>
          <a:p>
            <a:pPr lvl="1"/>
            <a:r>
              <a:rPr lang="fr-CA" sz="1800" dirty="0" smtClean="0"/>
              <a:t>Méconnaissance du français et de l’anglais</a:t>
            </a:r>
          </a:p>
          <a:p>
            <a:pPr lvl="1"/>
            <a:r>
              <a:rPr lang="fr-CA" sz="1800" dirty="0" smtClean="0"/>
              <a:t>Problèmes de santé et </a:t>
            </a:r>
            <a:r>
              <a:rPr lang="fr-CA" sz="1800" dirty="0" smtClean="0">
                <a:solidFill>
                  <a:srgbClr val="FF0000"/>
                </a:solidFill>
              </a:rPr>
              <a:t>pertes cognitives</a:t>
            </a:r>
          </a:p>
          <a:p>
            <a:pPr lvl="1"/>
            <a:r>
              <a:rPr lang="fr-CA" sz="1800" dirty="0" smtClean="0"/>
              <a:t>Être une femme</a:t>
            </a:r>
          </a:p>
          <a:p>
            <a:pPr lvl="1"/>
            <a:endParaRPr lang="fr-CA" sz="1800" dirty="0"/>
          </a:p>
          <a:p>
            <a:r>
              <a:rPr lang="fr-CA" sz="1800" dirty="0"/>
              <a:t>Environnementaux</a:t>
            </a:r>
          </a:p>
          <a:p>
            <a:pPr lvl="1"/>
            <a:r>
              <a:rPr lang="fr-CA" sz="1800" dirty="0"/>
              <a:t>Cohabitation avec les proches</a:t>
            </a:r>
          </a:p>
          <a:p>
            <a:pPr lvl="1"/>
            <a:r>
              <a:rPr lang="fr-CA" sz="1800" dirty="0"/>
              <a:t>Conflits avec l’entourage</a:t>
            </a:r>
          </a:p>
          <a:p>
            <a:pPr lvl="1"/>
            <a:r>
              <a:rPr lang="fr-CA" sz="1800" dirty="0" smtClean="0"/>
              <a:t>Réseau </a:t>
            </a:r>
            <a:r>
              <a:rPr lang="fr-CA" sz="1800" dirty="0"/>
              <a:t>social pauvre</a:t>
            </a:r>
          </a:p>
          <a:p>
            <a:pPr lvl="1"/>
            <a:r>
              <a:rPr lang="fr-CA" sz="1800" dirty="0" smtClean="0"/>
              <a:t>Tension </a:t>
            </a:r>
            <a:r>
              <a:rPr lang="fr-CA" sz="1800" dirty="0"/>
              <a:t>entre la personne et son principal aidant</a:t>
            </a:r>
          </a:p>
          <a:p>
            <a:pPr lvl="1"/>
            <a:endParaRPr lang="fr-CA" sz="1800" dirty="0" smtClean="0"/>
          </a:p>
          <a:p>
            <a:pPr marL="457200" lvl="1" indent="0">
              <a:buFont typeface="Arial" panose="020B0604020202020204" pitchFamily="34" charset="0"/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2339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Questions ouvertes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02482" y="1125538"/>
            <a:ext cx="5735051" cy="4535711"/>
          </a:xfrm>
        </p:spPr>
        <p:txBody>
          <a:bodyPr>
            <a:normAutofit fontScale="92500" lnSpcReduction="20000"/>
          </a:bodyPr>
          <a:lstStyle/>
          <a:p>
            <a:r>
              <a:rPr lang="fr-CA" dirty="0"/>
              <a:t>Comment ça va</a:t>
            </a:r>
            <a:r>
              <a:rPr lang="fr-CA" dirty="0" smtClean="0"/>
              <a:t>?</a:t>
            </a:r>
          </a:p>
          <a:p>
            <a:pPr marL="0" indent="0">
              <a:buNone/>
            </a:pPr>
            <a:endParaRPr lang="fr-CA" dirty="0" smtClean="0"/>
          </a:p>
          <a:p>
            <a:r>
              <a:rPr lang="fr-CA" dirty="0" smtClean="0"/>
              <a:t>Pouvez-vous me décrire comment ça va à la maison?</a:t>
            </a:r>
          </a:p>
          <a:p>
            <a:endParaRPr lang="fr-CA" dirty="0" smtClean="0"/>
          </a:p>
          <a:p>
            <a:r>
              <a:rPr lang="fr-CA" dirty="0" smtClean="0"/>
              <a:t>Vous semblez inquiets par rapport à vos finances. Qu’est-ce qui vous inquiète à ce sujet?</a:t>
            </a:r>
          </a:p>
          <a:p>
            <a:endParaRPr lang="fr-CA" dirty="0" smtClean="0"/>
          </a:p>
          <a:p>
            <a:r>
              <a:rPr lang="fr-CA" dirty="0" smtClean="0"/>
              <a:t>Est-ce qu’il y a quelqu’un qui vous rend mal à l’aise?</a:t>
            </a:r>
          </a:p>
          <a:p>
            <a:endParaRPr lang="fr-CA" dirty="0" smtClean="0"/>
          </a:p>
          <a:p>
            <a:r>
              <a:rPr lang="fr-CA" dirty="0" smtClean="0"/>
              <a:t>Comment peut-on vous aider?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27" y="1125538"/>
            <a:ext cx="4208671" cy="420867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802482" y="5896598"/>
            <a:ext cx="6417892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A" dirty="0" smtClean="0"/>
              <a:t>Source: Outil de repérage des situations de maltraitance envers les personnes aînées, MSSS, 2019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0410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Si on a des soupçons…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02482" y="1125538"/>
            <a:ext cx="5833207" cy="4535711"/>
          </a:xfrm>
        </p:spPr>
        <p:txBody>
          <a:bodyPr>
            <a:normAutofit fontScale="92500" lnSpcReduction="10000"/>
          </a:bodyPr>
          <a:lstStyle/>
          <a:p>
            <a:r>
              <a:rPr lang="fr-CA" dirty="0"/>
              <a:t>Créer un climat de confiance </a:t>
            </a:r>
            <a:endParaRPr lang="fr-CA" dirty="0" smtClean="0"/>
          </a:p>
          <a:p>
            <a:endParaRPr lang="fr-CA" dirty="0" smtClean="0"/>
          </a:p>
          <a:p>
            <a:r>
              <a:rPr lang="fr-CA" b="1" dirty="0" smtClean="0"/>
              <a:t>Rester vigilant </a:t>
            </a:r>
            <a:r>
              <a:rPr lang="fr-CA" dirty="0" smtClean="0"/>
              <a:t>face aux dangers potentiels</a:t>
            </a:r>
          </a:p>
          <a:p>
            <a:endParaRPr lang="fr-CA" dirty="0" smtClean="0"/>
          </a:p>
          <a:p>
            <a:r>
              <a:rPr lang="fr-CA" b="1" dirty="0" smtClean="0"/>
              <a:t>Rencontrer la personne seule</a:t>
            </a:r>
          </a:p>
          <a:p>
            <a:endParaRPr lang="fr-CA" b="1" dirty="0" smtClean="0"/>
          </a:p>
          <a:p>
            <a:r>
              <a:rPr lang="fr-CA" dirty="0" smtClean="0"/>
              <a:t>Offrir de communiquer avec une personne en qui elle a confiance</a:t>
            </a:r>
          </a:p>
          <a:p>
            <a:endParaRPr lang="fr-CA" dirty="0" smtClean="0"/>
          </a:p>
          <a:p>
            <a:r>
              <a:rPr lang="fr-CA" b="1" dirty="0" smtClean="0"/>
              <a:t>Accompagnez</a:t>
            </a:r>
            <a:r>
              <a:rPr lang="fr-CA" dirty="0" smtClean="0"/>
              <a:t> vers des ressources d’aide</a:t>
            </a:r>
          </a:p>
          <a:p>
            <a:endParaRPr lang="fr-CA" dirty="0" smtClean="0"/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689" y="1879929"/>
            <a:ext cx="4836909" cy="2311443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802482" y="5896598"/>
            <a:ext cx="6417892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A" dirty="0" smtClean="0"/>
              <a:t>Source: Outil de repérage des situations de maltraitance envers les personnes aînées, MSSS, 2019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28960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Si la personne refuse d’en parler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02481" y="1125538"/>
            <a:ext cx="5880329" cy="4535711"/>
          </a:xfrm>
        </p:spPr>
        <p:txBody>
          <a:bodyPr>
            <a:normAutofit fontScale="85000" lnSpcReduction="20000"/>
          </a:bodyPr>
          <a:lstStyle/>
          <a:p>
            <a:r>
              <a:rPr lang="fr-CA" dirty="0" smtClean="0"/>
              <a:t>Rester disponible</a:t>
            </a:r>
          </a:p>
          <a:p>
            <a:r>
              <a:rPr lang="fr-CA" dirty="0" smtClean="0"/>
              <a:t>Référer aux ressources selon le cas</a:t>
            </a:r>
          </a:p>
          <a:p>
            <a:r>
              <a:rPr lang="fr-CA" dirty="0" smtClean="0"/>
              <a:t>Aide Abus Aînés: 1-888-489-2287</a:t>
            </a:r>
          </a:p>
          <a:p>
            <a:r>
              <a:rPr lang="fr-CA" dirty="0" smtClean="0"/>
              <a:t>Info-Social: 811</a:t>
            </a:r>
          </a:p>
          <a:p>
            <a:r>
              <a:rPr lang="fr-CA" dirty="0" smtClean="0"/>
              <a:t>CLSC de votre région </a:t>
            </a:r>
          </a:p>
          <a:p>
            <a:r>
              <a:rPr lang="fr-CA" dirty="0" smtClean="0"/>
              <a:t>En cas d’urgence: 911</a:t>
            </a:r>
          </a:p>
          <a:p>
            <a:endParaRPr lang="fr-CA" dirty="0"/>
          </a:p>
          <a:p>
            <a:r>
              <a:rPr lang="fr-CA" dirty="0" smtClean="0"/>
              <a:t>Autres ressources</a:t>
            </a:r>
          </a:p>
          <a:p>
            <a:r>
              <a:rPr lang="fr-CA" dirty="0" smtClean="0"/>
              <a:t>Québec.ca/</a:t>
            </a:r>
            <a:r>
              <a:rPr lang="fr-CA" dirty="0" err="1" smtClean="0"/>
              <a:t>maltraitanceaines</a:t>
            </a:r>
            <a:endParaRPr lang="fr-CA" dirty="0" smtClean="0"/>
          </a:p>
          <a:p>
            <a:r>
              <a:rPr lang="fr-CA" dirty="0" smtClean="0">
                <a:hlinkClick r:id="rId2"/>
              </a:rPr>
              <a:t>www.aines.gc.ca</a:t>
            </a:r>
            <a:endParaRPr lang="fr-CA" dirty="0" smtClean="0"/>
          </a:p>
          <a:p>
            <a:r>
              <a:rPr lang="fr-CA" dirty="0" smtClean="0"/>
              <a:t>Service Canada</a:t>
            </a:r>
          </a:p>
          <a:p>
            <a:pPr marL="0" indent="0">
              <a:buNone/>
            </a:pPr>
            <a:endParaRPr lang="fr-CA" dirty="0" smtClean="0"/>
          </a:p>
          <a:p>
            <a:r>
              <a:rPr lang="fr-CA" b="1" dirty="0"/>
              <a:t>Si la personne est </a:t>
            </a:r>
            <a:r>
              <a:rPr lang="fr-CA" b="1" dirty="0" smtClean="0"/>
              <a:t>légalement inapte: www.curateur.gouv.qc.ca/signalements</a:t>
            </a:r>
            <a:endParaRPr lang="fr-CA" b="1" dirty="0"/>
          </a:p>
          <a:p>
            <a:endParaRPr lang="fr-CA" dirty="0" smtClean="0"/>
          </a:p>
          <a:p>
            <a:endParaRPr lang="fr-CA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464" y="1125538"/>
            <a:ext cx="4218133" cy="201574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02482" y="5896598"/>
            <a:ext cx="6338622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A" sz="1400" dirty="0" smtClean="0"/>
              <a:t>Source: Outil de repérage des situations de maltraitance envers les personnes aînées, MSSS, 2019</a:t>
            </a:r>
            <a:endParaRPr lang="fr-CA" sz="1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t="65249"/>
          <a:stretch/>
        </p:blipFill>
        <p:spPr>
          <a:xfrm>
            <a:off x="7254465" y="3255572"/>
            <a:ext cx="4218133" cy="227487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905003" y="5530444"/>
            <a:ext cx="49394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dirty="0"/>
              <a:t>https://www.curateur.gouv.qc.ca/cura/publications/broch_un_de_vos_proches.pdf</a:t>
            </a:r>
          </a:p>
        </p:txBody>
      </p:sp>
      <p:sp>
        <p:nvSpPr>
          <p:cNvPr id="4" name="Rectangle 3"/>
          <p:cNvSpPr/>
          <p:nvPr/>
        </p:nvSpPr>
        <p:spPr>
          <a:xfrm>
            <a:off x="1089175" y="4640366"/>
            <a:ext cx="5306939" cy="700755"/>
          </a:xfrm>
          <a:prstGeom prst="rect">
            <a:avLst/>
          </a:prstGeom>
          <a:solidFill>
            <a:srgbClr val="83EFFF">
              <a:alpha val="16863"/>
            </a:srgb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3025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351088" y="2420938"/>
            <a:ext cx="7269162" cy="1211262"/>
          </a:xfrm>
        </p:spPr>
        <p:txBody>
          <a:bodyPr/>
          <a:lstStyle/>
          <a:p>
            <a:pPr algn="ctr">
              <a:defRPr/>
            </a:pPr>
            <a:r>
              <a:rPr lang="fr-CA" altLang="fr-FR" dirty="0" smtClean="0">
                <a:solidFill>
                  <a:prstClr val="white"/>
                </a:solidFill>
              </a:rPr>
              <a:t>Soutien à l’abandon de la conduite automobile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48859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Espace réservé du contenu 3"/>
          <p:cNvPicPr>
            <a:picLocks noGrp="1"/>
          </p:cNvPicPr>
          <p:nvPr>
            <p:ph idx="1"/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" t="14927" r="4160" b="14783"/>
          <a:stretch/>
        </p:blipFill>
        <p:spPr bwMode="auto">
          <a:xfrm>
            <a:off x="1453779" y="230737"/>
            <a:ext cx="8604620" cy="5382946"/>
          </a:xfrm>
        </p:spPr>
      </p:pic>
      <p:sp>
        <p:nvSpPr>
          <p:cNvPr id="3" name="ZoneTexte 2"/>
          <p:cNvSpPr txBox="1"/>
          <p:nvPr/>
        </p:nvSpPr>
        <p:spPr>
          <a:xfrm>
            <a:off x="8964539" y="5947872"/>
            <a:ext cx="495655" cy="39310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fr-CA" dirty="0"/>
          </a:p>
        </p:txBody>
      </p:sp>
      <p:sp>
        <p:nvSpPr>
          <p:cNvPr id="4" name="Rectangle 3"/>
          <p:cNvSpPr/>
          <p:nvPr/>
        </p:nvSpPr>
        <p:spPr>
          <a:xfrm>
            <a:off x="469315" y="5889821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A" sz="1000" i="1" dirty="0" smtClean="0"/>
              <a:t>Source: </a:t>
            </a:r>
            <a:r>
              <a:rPr lang="fr-CA" sz="1000" i="1" dirty="0" err="1" smtClean="0"/>
              <a:t>Azuelos</a:t>
            </a:r>
            <a:r>
              <a:rPr lang="fr-CA" sz="1000" i="1" dirty="0" smtClean="0"/>
              <a:t>, </a:t>
            </a:r>
            <a:r>
              <a:rPr lang="fr-CA" sz="1000" i="1" dirty="0" err="1" smtClean="0"/>
              <a:t>Elisabeth</a:t>
            </a:r>
            <a:r>
              <a:rPr lang="fr-CA" sz="1000" i="1" dirty="0" smtClean="0"/>
              <a:t> , 2015. QUAND </a:t>
            </a:r>
            <a:r>
              <a:rPr lang="fr-CA" sz="1000" i="1" dirty="0"/>
              <a:t>DOIT-ON ÉVALUER L’APTITUDE À CONDUIRE CHEZ LE PATIENT </a:t>
            </a:r>
            <a:r>
              <a:rPr lang="fr-CA" sz="1000" i="1" dirty="0" smtClean="0"/>
              <a:t>DÉMENT?, Tronc commun de formation provinciale, Projets d’implantation ciblés en 1ere ligne: Maladie d’Alzheimer et maladies apparentées.</a:t>
            </a:r>
            <a:endParaRPr lang="fr-CA" sz="1000" i="1" dirty="0"/>
          </a:p>
        </p:txBody>
      </p:sp>
      <p:sp>
        <p:nvSpPr>
          <p:cNvPr id="5" name="ZoneTexte 4"/>
          <p:cNvSpPr txBox="1"/>
          <p:nvPr/>
        </p:nvSpPr>
        <p:spPr>
          <a:xfrm rot="19782319">
            <a:off x="6716210" y="2962501"/>
            <a:ext cx="1558254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C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de la TS!!!</a:t>
            </a:r>
            <a:endParaRPr lang="fr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106174" y="414068"/>
            <a:ext cx="3278037" cy="776377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fr-CA" dirty="0"/>
          </a:p>
        </p:txBody>
      </p:sp>
      <p:sp>
        <p:nvSpPr>
          <p:cNvPr id="6" name="ZoneTexte 5"/>
          <p:cNvSpPr txBox="1"/>
          <p:nvPr/>
        </p:nvSpPr>
        <p:spPr>
          <a:xfrm>
            <a:off x="345057" y="301925"/>
            <a:ext cx="2622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/>
              <a:t>À retenir</a:t>
            </a:r>
            <a:endParaRPr lang="fr-CA" sz="3200" b="1" dirty="0"/>
          </a:p>
        </p:txBody>
      </p:sp>
    </p:spTree>
    <p:extLst>
      <p:ext uri="{BB962C8B-B14F-4D97-AF65-F5344CB8AC3E}">
        <p14:creationId xmlns:p14="http://schemas.microsoft.com/office/powerpoint/2010/main" val="306297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u contenu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466"/>
          <a:stretch/>
        </p:blipFill>
        <p:spPr>
          <a:xfrm>
            <a:off x="1512605" y="187569"/>
            <a:ext cx="8443243" cy="55721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9315" y="5889821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A" sz="1000" i="1" dirty="0" smtClean="0"/>
              <a:t>Source: </a:t>
            </a:r>
            <a:r>
              <a:rPr lang="fr-CA" sz="1000" i="1" dirty="0" err="1" smtClean="0"/>
              <a:t>Azuelos</a:t>
            </a:r>
            <a:r>
              <a:rPr lang="fr-CA" sz="1000" i="1" dirty="0" smtClean="0"/>
              <a:t>, </a:t>
            </a:r>
            <a:r>
              <a:rPr lang="fr-CA" sz="1000" i="1" dirty="0" err="1" smtClean="0"/>
              <a:t>Elisabeth</a:t>
            </a:r>
            <a:r>
              <a:rPr lang="fr-CA" sz="1000" i="1" dirty="0" smtClean="0"/>
              <a:t> , 2015. QUAND </a:t>
            </a:r>
            <a:r>
              <a:rPr lang="fr-CA" sz="1000" i="1" dirty="0"/>
              <a:t>DOIT-ON ÉVALUER L’APTITUDE À CONDUIRE CHEZ LE PATIENT </a:t>
            </a:r>
            <a:r>
              <a:rPr lang="fr-CA" sz="1000" i="1" dirty="0" smtClean="0"/>
              <a:t>DÉMENT?, Tronc commun de formation provinciale, Projets d’implantation ciblés en 1ere ligne: Maladie d’Alzheimer et maladies apparentées.</a:t>
            </a:r>
            <a:endParaRPr lang="fr-CA" sz="1000" i="1" dirty="0"/>
          </a:p>
        </p:txBody>
      </p:sp>
      <p:sp>
        <p:nvSpPr>
          <p:cNvPr id="12" name="Flèche droite rayée 11"/>
          <p:cNvSpPr/>
          <p:nvPr/>
        </p:nvSpPr>
        <p:spPr>
          <a:xfrm>
            <a:off x="676857" y="4554550"/>
            <a:ext cx="961374" cy="408511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ZoneTexte 12"/>
          <p:cNvSpPr txBox="1"/>
          <p:nvPr/>
        </p:nvSpPr>
        <p:spPr>
          <a:xfrm>
            <a:off x="8520156" y="806536"/>
            <a:ext cx="2085175" cy="523220"/>
          </a:xfrm>
          <a:prstGeom prst="rect">
            <a:avLst/>
          </a:prstGeom>
          <a:solidFill>
            <a:srgbClr val="C1F7FF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C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de la TS!!!</a:t>
            </a:r>
            <a:endParaRPr lang="fr-C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680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Thème1">
  <a:themeElements>
    <a:clrScheme name="couleurs CIUSSS Centre-Sud">
      <a:dk1>
        <a:srgbClr val="2D2926"/>
      </a:dk1>
      <a:lt1>
        <a:sysClr val="window" lastClr="FFFFFF"/>
      </a:lt1>
      <a:dk2>
        <a:srgbClr val="919D9D"/>
      </a:dk2>
      <a:lt2>
        <a:srgbClr val="FFFFFF"/>
      </a:lt2>
      <a:accent1>
        <a:srgbClr val="FF5C39"/>
      </a:accent1>
      <a:accent2>
        <a:srgbClr val="F8951D"/>
      </a:accent2>
      <a:accent3>
        <a:srgbClr val="FFBF3F"/>
      </a:accent3>
      <a:accent4>
        <a:srgbClr val="00AEC7"/>
      </a:accent4>
      <a:accent5>
        <a:srgbClr val="6BBBAE"/>
      </a:accent5>
      <a:accent6>
        <a:srgbClr val="6CC24A"/>
      </a:accent6>
      <a:hlink>
        <a:srgbClr val="003399"/>
      </a:hlink>
      <a:folHlink>
        <a:srgbClr val="3B3B3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1" id="{4BC78F91-B1A2-4875-A8EA-3865C9F5B3C8}" vid="{200CB3F2-2215-4B98-AE27-DA7CDC4B4823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Thème1</Template>
  <TotalTime>13088</TotalTime>
  <Words>7386</Words>
  <Application>Microsoft Office PowerPoint</Application>
  <PresentationFormat>Grand écran</PresentationFormat>
  <Paragraphs>1368</Paragraphs>
  <Slides>118</Slides>
  <Notes>26</Notes>
  <HiddenSlides>0</HiddenSlides>
  <MMClips>3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118</vt:i4>
      </vt:variant>
    </vt:vector>
  </HeadingPairs>
  <TitlesOfParts>
    <vt:vector size="127" baseType="lpstr">
      <vt:lpstr>Arial</vt:lpstr>
      <vt:lpstr>Calibri</vt:lpstr>
      <vt:lpstr>Calibri Light</vt:lpstr>
      <vt:lpstr>Courier New</vt:lpstr>
      <vt:lpstr>Symbol</vt:lpstr>
      <vt:lpstr>Times New Roman</vt:lpstr>
      <vt:lpstr>Tw Cen MT Condensed</vt:lpstr>
      <vt:lpstr>Wingdings</vt:lpstr>
      <vt:lpstr>Thème1</vt:lpstr>
      <vt:lpstr>  Initiative ministérielle sur la maladie d’Alzheimer et autres troubles neurocognitifs (TNC)   Repérage, évaluation et prise en charge en 1ère ligne  Formation s’adressant AUX INFIRMIÈRES ET AUTRES PROFESSIONNELS EN GMF</vt:lpstr>
      <vt:lpstr>Je n’ai aucun conflit d’intérêts</vt:lpstr>
      <vt:lpstr>Présentation PowerPoint</vt:lpstr>
      <vt:lpstr>Présentation PowerPoint</vt:lpstr>
      <vt:lpstr>Présentation PowerPoint</vt:lpstr>
      <vt:lpstr>Présentation PowerPoint</vt:lpstr>
      <vt:lpstr>BLOC 4: Aspects Psychosociaux des TNC  DURÉE 3 HEURES </vt:lpstr>
      <vt:lpstr>Plan de formation</vt:lpstr>
      <vt:lpstr>VRAI ou FAUX</vt:lpstr>
      <vt:lpstr>Présentation PowerPoint</vt:lpstr>
      <vt:lpstr> </vt:lpstr>
      <vt:lpstr>Vocabulaire</vt:lpstr>
      <vt:lpstr>Présentation PowerPoint</vt:lpstr>
      <vt:lpstr>De plus en plus de cas de TNCM</vt:lpstr>
      <vt:lpstr>Présentation PowerPoint</vt:lpstr>
      <vt:lpstr>Présentation PowerPoint</vt:lpstr>
      <vt:lpstr>Présentation PowerPoint</vt:lpstr>
      <vt:lpstr>Présentation PowerPoint</vt:lpstr>
      <vt:lpstr> Quand la maladie d’Alzheimer progresse   </vt:lpstr>
      <vt:lpstr>Présentation PowerPoint</vt:lpstr>
      <vt:lpstr>Présentation PowerPoint</vt:lpstr>
      <vt:lpstr>Association France Alzheimer www.youtube.com/watch?v=BdbIx8OfjSE</vt:lpstr>
      <vt:lpstr>IMPLICATION DES travailleurs sociaux pour LES TNC en gmf </vt:lpstr>
      <vt:lpstr>Les TNC en GMF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Approche NON pharmacologique SCPD</vt:lpstr>
      <vt:lpstr>Association France Alzheimer:https://www.youtube.com/watch?v=fDMwbv0nwis</vt:lpstr>
      <vt:lpstr>Prévalence de SNP dans TNCM dû à la MA (In: Dr Vasil, IUGM, 8 nov. 2019) </vt:lpstr>
      <vt:lpstr>Prévalence des SNP dans MA (In: Dr Vasil, IUGM, 8 nov. 2019) </vt:lpstr>
      <vt:lpstr>Présentation PowerPoint</vt:lpstr>
      <vt:lpstr>Présentation PowerPoint</vt:lpstr>
      <vt:lpstr>Élaboration du plan de traitement des SNP: Modèle DICE (In: Dr Vasil, IUGM, 8 nov. 2019) </vt:lpstr>
      <vt:lpstr> Symptômes comportementaux et psychologiques de la démence? (SCPD) </vt:lpstr>
      <vt:lpstr>Syndrome d’agitation vespérale/ crépusculaire</vt:lpstr>
      <vt:lpstr>Repérage et appréciation des SCPD (outil NPI-R INESSS)</vt:lpstr>
      <vt:lpstr>Présentation PowerPoint</vt:lpstr>
      <vt:lpstr>Présentation PowerPoint</vt:lpstr>
      <vt:lpstr>Que faire en présence de SCPD? </vt:lpstr>
      <vt:lpstr>Présentation PowerPoint</vt:lpstr>
      <vt:lpstr>Faciliter la collaboration de la personne atteinte de TNC</vt:lpstr>
      <vt:lpstr>Désamorcer le comportement     vs </vt:lpstr>
      <vt:lpstr>Approche non-pharmacologique visant le traitement des SCPD  (MSSS, 2014)</vt:lpstr>
      <vt:lpstr>Approches environnementales</vt:lpstr>
      <vt:lpstr> Mme C </vt:lpstr>
      <vt:lpstr>Présentation PowerPoint</vt:lpstr>
      <vt:lpstr>Capsules IUGM: http://centreavantage.ca/ressources/scpd/</vt:lpstr>
      <vt:lpstr>www.capsulesscpd.ca</vt:lpstr>
      <vt:lpstr>Présentation PowerPoint</vt:lpstr>
      <vt:lpstr>Organismes communautaires</vt:lpstr>
      <vt:lpstr>Soutien À la personne proche aidante </vt:lpstr>
      <vt:lpstr>Deuils, détresse, confusion</vt:lpstr>
      <vt:lpstr>Les types de la personne proche aidante</vt:lpstr>
      <vt:lpstr>Épuisement de la personne proche aidante</vt:lpstr>
      <vt:lpstr>Multiples rôles de la personne proche aidante</vt:lpstr>
      <vt:lpstr>Épuisement et valorisation du rôle de la personne proche aidante</vt:lpstr>
      <vt:lpstr>Le deuil blanc</vt:lpstr>
      <vt:lpstr>Hôpitaux Universitaires de Genève www.youtube.com/watch?v=Zm_f-ynXhRo (2014)</vt:lpstr>
      <vt:lpstr>Organisme de soutien spécilaisé en TNCM</vt:lpstr>
      <vt:lpstr>Organismes communautaires</vt:lpstr>
      <vt:lpstr>Formulaires de connexion/autorisation</vt:lpstr>
      <vt:lpstr>Évaluation de l’inaptitude  </vt:lpstr>
      <vt:lpstr>Distinction importante</vt:lpstr>
      <vt:lpstr>Cadre légal Aptitude générale</vt:lpstr>
      <vt:lpstr>Évaluation de l’inaptitude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Choix du régime de protection</vt:lpstr>
      <vt:lpstr>Documents médicaux-légaux et régimes de protection</vt:lpstr>
      <vt:lpstr> Les choix de gestion et les circonstances du  besoin de protection peuvent dépendre: </vt:lpstr>
      <vt:lpstr>Régimes de protection</vt:lpstr>
      <vt:lpstr>Régimes de protection publics</vt:lpstr>
      <vt:lpstr>Le processus pour ouvrir un régime de protection public</vt:lpstr>
      <vt:lpstr>Le processus pour ouvrir un régime de protection privé</vt:lpstr>
      <vt:lpstr>Le mandat de protection</vt:lpstr>
      <vt:lpstr>Le processus pour l’homologation du mandat de protection</vt:lpstr>
      <vt:lpstr>Aptitude à consentir à un soin (consentement aux soins)  </vt:lpstr>
      <vt:lpstr>Présentation PowerPoint</vt:lpstr>
      <vt:lpstr>Présentation PowerPoint</vt:lpstr>
      <vt:lpstr>Présentation PowerPoint</vt:lpstr>
      <vt:lpstr>Risque d’abus </vt:lpstr>
      <vt:lpstr>Définir la maltraitance</vt:lpstr>
      <vt:lpstr>Facteurs de risque de maltraitance</vt:lpstr>
      <vt:lpstr>Présentation PowerPoint</vt:lpstr>
      <vt:lpstr>Questions ouvertes</vt:lpstr>
      <vt:lpstr>Si on a des soupçons…</vt:lpstr>
      <vt:lpstr>Si la personne refuse d’en parler</vt:lpstr>
      <vt:lpstr>Soutien à l’abandon de la conduite automobile</vt:lpstr>
      <vt:lpstr>Présentation PowerPoint</vt:lpstr>
      <vt:lpstr>Présentation PowerPoint</vt:lpstr>
      <vt:lpstr>Présentation PowerPoint</vt:lpstr>
      <vt:lpstr>SAAQ, Au volant de ma santé</vt:lpstr>
      <vt:lpstr>Présentation PowerPoint</vt:lpstr>
      <vt:lpstr>Présentation PowerPoint</vt:lpstr>
      <vt:lpstr>Présentation PowerPoint</vt:lpstr>
      <vt:lpstr>Présentation PowerPoint</vt:lpstr>
      <vt:lpstr>Réseau local de services</vt:lpstr>
      <vt:lpstr>Faire une référence efficace au SAPA</vt:lpstr>
      <vt:lpstr>Présentation PowerPoint</vt:lpstr>
      <vt:lpstr>Formulaire CIUSSS - Guichet D’accès SAPA</vt:lpstr>
      <vt:lpstr>Présentation PowerPoint</vt:lpstr>
      <vt:lpstr>Programmes et Réseau local de services</vt:lpstr>
      <vt:lpstr>Présentation PowerPoint</vt:lpstr>
      <vt:lpstr>VRAI ou FAUX</vt:lpstr>
      <vt:lpstr>Présentation PowerPoint</vt:lpstr>
      <vt:lpstr>Références</vt:lpstr>
      <vt:lpstr>Références</vt:lpstr>
      <vt:lpstr>Références</vt:lpstr>
      <vt:lpstr>Références</vt:lpstr>
    </vt:vector>
  </TitlesOfParts>
  <Company>CIUSSS Centre-Sud-de-l'Ile-de-Montreal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 Sigouin</dc:creator>
  <cp:lastModifiedBy>Julie Sigouin (CCSMTL DSP)</cp:lastModifiedBy>
  <cp:revision>149</cp:revision>
  <cp:lastPrinted>2022-04-21T21:08:59Z</cp:lastPrinted>
  <dcterms:created xsi:type="dcterms:W3CDTF">2019-05-27T17:49:22Z</dcterms:created>
  <dcterms:modified xsi:type="dcterms:W3CDTF">2022-04-21T22:03:08Z</dcterms:modified>
</cp:coreProperties>
</file>