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notesSlides/notesSlide2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2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72"/>
  </p:notesMasterIdLst>
  <p:handoutMasterIdLst>
    <p:handoutMasterId r:id="rId73"/>
  </p:handoutMasterIdLst>
  <p:sldIdLst>
    <p:sldId id="257" r:id="rId2"/>
    <p:sldId id="441" r:id="rId3"/>
    <p:sldId id="442" r:id="rId4"/>
    <p:sldId id="443" r:id="rId5"/>
    <p:sldId id="444" r:id="rId6"/>
    <p:sldId id="445" r:id="rId7"/>
    <p:sldId id="261" r:id="rId8"/>
    <p:sldId id="262" r:id="rId9"/>
    <p:sldId id="362" r:id="rId10"/>
    <p:sldId id="263" r:id="rId11"/>
    <p:sldId id="264" r:id="rId12"/>
    <p:sldId id="265" r:id="rId13"/>
    <p:sldId id="267" r:id="rId14"/>
    <p:sldId id="375" r:id="rId15"/>
    <p:sldId id="268" r:id="rId16"/>
    <p:sldId id="269" r:id="rId17"/>
    <p:sldId id="272" r:id="rId18"/>
    <p:sldId id="271" r:id="rId19"/>
    <p:sldId id="363" r:id="rId20"/>
    <p:sldId id="376" r:id="rId21"/>
    <p:sldId id="273" r:id="rId22"/>
    <p:sldId id="377" r:id="rId23"/>
    <p:sldId id="366" r:id="rId24"/>
    <p:sldId id="367" r:id="rId25"/>
    <p:sldId id="365" r:id="rId26"/>
    <p:sldId id="378" r:id="rId27"/>
    <p:sldId id="379" r:id="rId28"/>
    <p:sldId id="380" r:id="rId29"/>
    <p:sldId id="382" r:id="rId30"/>
    <p:sldId id="285" r:id="rId31"/>
    <p:sldId id="286" r:id="rId32"/>
    <p:sldId id="446" r:id="rId33"/>
    <p:sldId id="447" r:id="rId34"/>
    <p:sldId id="448" r:id="rId35"/>
    <p:sldId id="449" r:id="rId36"/>
    <p:sldId id="450" r:id="rId37"/>
    <p:sldId id="451" r:id="rId38"/>
    <p:sldId id="452" r:id="rId39"/>
    <p:sldId id="453" r:id="rId40"/>
    <p:sldId id="454" r:id="rId41"/>
    <p:sldId id="455" r:id="rId42"/>
    <p:sldId id="456" r:id="rId43"/>
    <p:sldId id="457" r:id="rId44"/>
    <p:sldId id="458" r:id="rId45"/>
    <p:sldId id="459" r:id="rId46"/>
    <p:sldId id="460" r:id="rId47"/>
    <p:sldId id="461" r:id="rId48"/>
    <p:sldId id="462" r:id="rId49"/>
    <p:sldId id="463" r:id="rId50"/>
    <p:sldId id="464" r:id="rId51"/>
    <p:sldId id="466" r:id="rId52"/>
    <p:sldId id="467" r:id="rId53"/>
    <p:sldId id="468" r:id="rId54"/>
    <p:sldId id="469" r:id="rId55"/>
    <p:sldId id="288" r:id="rId56"/>
    <p:sldId id="352" r:id="rId57"/>
    <p:sldId id="340" r:id="rId58"/>
    <p:sldId id="339" r:id="rId59"/>
    <p:sldId id="374" r:id="rId60"/>
    <p:sldId id="341" r:id="rId61"/>
    <p:sldId id="344" r:id="rId62"/>
    <p:sldId id="372" r:id="rId63"/>
    <p:sldId id="345" r:id="rId64"/>
    <p:sldId id="417" r:id="rId65"/>
    <p:sldId id="420" r:id="rId66"/>
    <p:sldId id="418" r:id="rId67"/>
    <p:sldId id="421" r:id="rId68"/>
    <p:sldId id="422" r:id="rId69"/>
    <p:sldId id="423" r:id="rId70"/>
    <p:sldId id="433" r:id="rId71"/>
  </p:sldIdLst>
  <p:sldSz cx="12192000" cy="6858000"/>
  <p:notesSz cx="9296400" cy="7010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nie Teng" initials="WT" lastIdx="1" clrIdx="0">
    <p:extLst>
      <p:ext uri="{19B8F6BF-5375-455C-9EA6-DF929625EA0E}">
        <p15:presenceInfo xmlns:p15="http://schemas.microsoft.com/office/powerpoint/2012/main" userId="S-1-5-21-1510781669-1873559709-194212589-602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E8"/>
    <a:srgbClr val="0033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4" autoAdjust="0"/>
    <p:restoredTop sz="89540" autoAdjust="0"/>
  </p:normalViewPr>
  <p:slideViewPr>
    <p:cSldViewPr snapToGrid="0">
      <p:cViewPr varScale="1">
        <p:scale>
          <a:sx n="96" d="100"/>
          <a:sy n="96" d="100"/>
        </p:scale>
        <p:origin x="1002" y="84"/>
      </p:cViewPr>
      <p:guideLst>
        <p:guide orient="horz" pos="2160"/>
        <p:guide pos="3840"/>
      </p:guideLst>
    </p:cSldViewPr>
  </p:slideViewPr>
  <p:notesTextViewPr>
    <p:cViewPr>
      <p:scale>
        <a:sx n="3" d="2"/>
        <a:sy n="3" d="2"/>
      </p:scale>
      <p:origin x="0" y="0"/>
    </p:cViewPr>
  </p:notesTextViewPr>
  <p:sorterViewPr>
    <p:cViewPr>
      <p:scale>
        <a:sx n="184" d="100"/>
        <a:sy n="184" d="100"/>
      </p:scale>
      <p:origin x="0" y="326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70BD50A2-ACF8-4A39-824A-36733EA43162}" type="datetimeFigureOut">
              <a:rPr lang="fr-CA" smtClean="0"/>
              <a:t>2022-05-04</a:t>
            </a:fld>
            <a:endParaRPr lang="fr-CA"/>
          </a:p>
        </p:txBody>
      </p:sp>
      <p:sp>
        <p:nvSpPr>
          <p:cNvPr id="4" name="Espace réservé du pied de page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5F107F7A-65F1-4D75-9D05-05010469F48D}" type="slidenum">
              <a:rPr lang="fr-CA" smtClean="0"/>
              <a:t>‹N°›</a:t>
            </a:fld>
            <a:endParaRPr lang="fr-CA"/>
          </a:p>
        </p:txBody>
      </p:sp>
    </p:spTree>
    <p:extLst>
      <p:ext uri="{BB962C8B-B14F-4D97-AF65-F5344CB8AC3E}">
        <p14:creationId xmlns:p14="http://schemas.microsoft.com/office/powerpoint/2010/main" val="3334268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FE769D9E-EAE1-4647-B43C-54530AC1F446}" type="datetimeFigureOut">
              <a:rPr lang="fr-CA" smtClean="0"/>
              <a:pPr/>
              <a:t>2022-05-04</a:t>
            </a:fld>
            <a:endParaRPr lang="fr-CA"/>
          </a:p>
        </p:txBody>
      </p:sp>
      <p:sp>
        <p:nvSpPr>
          <p:cNvPr id="4" name="Espace réservé de l'image des diapositives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notes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958A77ED-558D-42D5-9CAC-8013E8C05610}" type="slidenum">
              <a:rPr lang="fr-CA" smtClean="0"/>
              <a:pPr/>
              <a:t>‹N°›</a:t>
            </a:fld>
            <a:endParaRPr lang="fr-CA"/>
          </a:p>
        </p:txBody>
      </p:sp>
    </p:spTree>
    <p:extLst>
      <p:ext uri="{BB962C8B-B14F-4D97-AF65-F5344CB8AC3E}">
        <p14:creationId xmlns:p14="http://schemas.microsoft.com/office/powerpoint/2010/main" val="2657652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vulgaris-medical.com/encyclopedie-medicale/acetylcholine"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vulgaris-medical.com/encyclopedie-medicale/systeme-nerveux-vegetatif" TargetMode="External"/><Relationship Id="rId5" Type="http://schemas.openxmlformats.org/officeDocument/2006/relationships/hyperlink" Target="https://www.vulgaris-medical.com/encyclopedie-medicale/systeme-nerveux-parasympathique" TargetMode="External"/><Relationship Id="rId4" Type="http://schemas.openxmlformats.org/officeDocument/2006/relationships/hyperlink" Target="https://www.vulgaris-medical.com/encyclopedie-medicale/neurotransmetteur"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baseline="0" dirty="0" smtClean="0"/>
          </a:p>
          <a:p>
            <a:endParaRPr lang="fr-CA" dirty="0"/>
          </a:p>
        </p:txBody>
      </p:sp>
      <p:sp>
        <p:nvSpPr>
          <p:cNvPr id="4" name="Espace réservé du numéro de diapositive 3"/>
          <p:cNvSpPr>
            <a:spLocks noGrp="1"/>
          </p:cNvSpPr>
          <p:nvPr>
            <p:ph type="sldNum" sz="quarter" idx="10"/>
          </p:nvPr>
        </p:nvSpPr>
        <p:spPr/>
        <p:txBody>
          <a:bodyPr/>
          <a:lstStyle/>
          <a:p>
            <a:fld id="{9C94BAE3-0166-4349-BB09-E3EA4BBC6832}" type="slidenum">
              <a:rPr lang="fr-CA" smtClean="0"/>
              <a:pPr/>
              <a:t>7</a:t>
            </a:fld>
            <a:endParaRPr lang="fr-CA"/>
          </a:p>
        </p:txBody>
      </p:sp>
    </p:spTree>
    <p:extLst>
      <p:ext uri="{BB962C8B-B14F-4D97-AF65-F5344CB8AC3E}">
        <p14:creationId xmlns:p14="http://schemas.microsoft.com/office/powerpoint/2010/main" val="3215102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Rendent l’acétylcholine plus disponible en retardant sa dégradation (</a:t>
            </a:r>
            <a:r>
              <a:rPr lang="fr-CA" dirty="0" err="1"/>
              <a:t>ach</a:t>
            </a:r>
            <a:r>
              <a:rPr lang="fr-CA" dirty="0"/>
              <a:t> </a:t>
            </a:r>
            <a:r>
              <a:rPr lang="fr-CA" dirty="0" err="1"/>
              <a:t>hydrolyze</a:t>
            </a:r>
            <a:r>
              <a:rPr lang="fr-CA" dirty="0"/>
              <a:t> </a:t>
            </a:r>
            <a:r>
              <a:rPr lang="fr-CA" dirty="0" err="1"/>
              <a:t>ach</a:t>
            </a:r>
            <a:r>
              <a:rPr lang="fr-CA" dirty="0"/>
              <a:t> et l’inactive) </a:t>
            </a:r>
          </a:p>
          <a:p>
            <a:endParaRPr lang="fr-CA" dirty="0"/>
          </a:p>
          <a:p>
            <a:r>
              <a:rPr lang="en-US" dirty="0"/>
              <a:t>While excessive levels of glutamate result in neurotoxicity, in part through the over-activation of NMDARs, </a:t>
            </a:r>
            <a:r>
              <a:rPr lang="en-US" dirty="0" err="1"/>
              <a:t>memantine</a:t>
            </a:r>
            <a:r>
              <a:rPr lang="en-US" dirty="0"/>
              <a:t>-as a partial NMDAR antagonist, blocks the NMDA glutamate receptors to normalize the glutamatergic system and ameliorate cognitive and memory </a:t>
            </a:r>
            <a:endParaRPr lang="fr-CA" dirty="0"/>
          </a:p>
        </p:txBody>
      </p:sp>
      <p:sp>
        <p:nvSpPr>
          <p:cNvPr id="4" name="Espace réservé du numéro de diapositive 3"/>
          <p:cNvSpPr>
            <a:spLocks noGrp="1"/>
          </p:cNvSpPr>
          <p:nvPr>
            <p:ph type="sldNum" sz="quarter" idx="10"/>
          </p:nvPr>
        </p:nvSpPr>
        <p:spPr/>
        <p:txBody>
          <a:bodyPr/>
          <a:lstStyle/>
          <a:p>
            <a:fld id="{958A77ED-558D-42D5-9CAC-8013E8C05610}" type="slidenum">
              <a:rPr lang="fr-CA" smtClean="0"/>
              <a:pPr/>
              <a:t>21</a:t>
            </a:fld>
            <a:endParaRPr lang="fr-CA"/>
          </a:p>
        </p:txBody>
      </p:sp>
    </p:spTree>
    <p:extLst>
      <p:ext uri="{BB962C8B-B14F-4D97-AF65-F5344CB8AC3E}">
        <p14:creationId xmlns:p14="http://schemas.microsoft.com/office/powerpoint/2010/main" val="701602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Espace réservé de l'image des diapositives 1"/>
          <p:cNvSpPr>
            <a:spLocks noGrp="1" noRot="1" noChangeAspect="1" noTextEdit="1"/>
          </p:cNvSpPr>
          <p:nvPr>
            <p:ph type="sldImg"/>
          </p:nvPr>
        </p:nvSpPr>
        <p:spPr>
          <a:ln/>
        </p:spPr>
      </p:sp>
      <p:sp>
        <p:nvSpPr>
          <p:cNvPr id="214019" name="Espace réservé des commentaires 2"/>
          <p:cNvSpPr>
            <a:spLocks noGrp="1"/>
          </p:cNvSpPr>
          <p:nvPr>
            <p:ph type="body" idx="1"/>
          </p:nvPr>
        </p:nvSpPr>
        <p:spPr>
          <a:noFill/>
        </p:spPr>
        <p:txBody>
          <a:bodyPr/>
          <a:lstStyle/>
          <a:p>
            <a:pPr marL="178027" indent="-178027">
              <a:buFont typeface="Wingdings" panose="05000000000000000000" pitchFamily="2" charset="2"/>
              <a:buChar char="q"/>
            </a:pPr>
            <a:r>
              <a:rPr lang="fr-FR" altLang="fr-FR" dirty="0" smtClean="0">
                <a:latin typeface="Arial" panose="020B0604020202020204" pitchFamily="34" charset="0"/>
              </a:rPr>
              <a:t>Un </a:t>
            </a:r>
            <a:r>
              <a:rPr lang="fr-FR" altLang="fr-FR" baseline="0" dirty="0" err="1" smtClean="0">
                <a:latin typeface="Arial" panose="020B0604020202020204" pitchFamily="34" charset="0"/>
              </a:rPr>
              <a:t>MoCa</a:t>
            </a:r>
            <a:r>
              <a:rPr lang="fr-FR" altLang="fr-FR" baseline="0" dirty="0" smtClean="0">
                <a:latin typeface="Arial" panose="020B0604020202020204" pitchFamily="34" charset="0"/>
              </a:rPr>
              <a:t> avec un score plus petit que 26 peut être utilisé pour une demande de remboursement de </a:t>
            </a:r>
            <a:r>
              <a:rPr lang="fr-FR" altLang="fr-FR" baseline="0" smtClean="0">
                <a:latin typeface="Arial" panose="020B0604020202020204" pitchFamily="34" charset="0"/>
              </a:rPr>
              <a:t>la médication </a:t>
            </a:r>
            <a:r>
              <a:rPr lang="fr-FR" altLang="fr-FR" baseline="0" dirty="0" smtClean="0">
                <a:latin typeface="Arial" panose="020B0604020202020204" pitchFamily="34" charset="0"/>
              </a:rPr>
              <a:t>dans le cas où le MMSE se situe à 27 ou 28</a:t>
            </a:r>
            <a:endParaRPr lang="fr-FR" altLang="fr-FR" dirty="0" smtClean="0">
              <a:latin typeface="Arial" panose="020B0604020202020204" pitchFamily="34" charset="0"/>
            </a:endParaRPr>
          </a:p>
        </p:txBody>
      </p:sp>
      <p:sp>
        <p:nvSpPr>
          <p:cNvPr id="214020" name="Espace réservé du numéro de diapositive 3"/>
          <p:cNvSpPr>
            <a:spLocks noGrp="1"/>
          </p:cNvSpPr>
          <p:nvPr>
            <p:ph type="sldNum" sz="quarter" idx="5"/>
          </p:nvPr>
        </p:nvSpPr>
        <p:spPr>
          <a:noFill/>
        </p:spPr>
        <p:txBody>
          <a:bodyPr/>
          <a:lstStyle>
            <a:lvl1pPr defTabSz="967610">
              <a:defRPr>
                <a:solidFill>
                  <a:schemeClr val="tx1"/>
                </a:solidFill>
                <a:latin typeface="Arial" panose="020B0604020202020204" pitchFamily="34" charset="0"/>
              </a:defRPr>
            </a:lvl1pPr>
            <a:lvl2pPr marL="771450" indent="-296711" defTabSz="967610">
              <a:defRPr>
                <a:solidFill>
                  <a:schemeClr val="tx1"/>
                </a:solidFill>
                <a:latin typeface="Arial" panose="020B0604020202020204" pitchFamily="34" charset="0"/>
              </a:defRPr>
            </a:lvl2pPr>
            <a:lvl3pPr marL="1186847" indent="-237369" defTabSz="967610">
              <a:defRPr>
                <a:solidFill>
                  <a:schemeClr val="tx1"/>
                </a:solidFill>
                <a:latin typeface="Arial" panose="020B0604020202020204" pitchFamily="34" charset="0"/>
              </a:defRPr>
            </a:lvl3pPr>
            <a:lvl4pPr marL="1661585" indent="-237369" defTabSz="967610">
              <a:defRPr>
                <a:solidFill>
                  <a:schemeClr val="tx1"/>
                </a:solidFill>
                <a:latin typeface="Arial" panose="020B0604020202020204" pitchFamily="34" charset="0"/>
              </a:defRPr>
            </a:lvl4pPr>
            <a:lvl5pPr marL="2136324" indent="-237369" defTabSz="967610">
              <a:defRPr>
                <a:solidFill>
                  <a:schemeClr val="tx1"/>
                </a:solidFill>
                <a:latin typeface="Arial" panose="020B0604020202020204" pitchFamily="34" charset="0"/>
              </a:defRPr>
            </a:lvl5pPr>
            <a:lvl6pPr marL="2611062" indent="-237369" defTabSz="967610" eaLnBrk="0" fontAlgn="base" hangingPunct="0">
              <a:spcBef>
                <a:spcPct val="0"/>
              </a:spcBef>
              <a:spcAft>
                <a:spcPct val="0"/>
              </a:spcAft>
              <a:defRPr>
                <a:solidFill>
                  <a:schemeClr val="tx1"/>
                </a:solidFill>
                <a:latin typeface="Arial" panose="020B0604020202020204" pitchFamily="34" charset="0"/>
              </a:defRPr>
            </a:lvl6pPr>
            <a:lvl7pPr marL="3085801" indent="-237369" defTabSz="967610" eaLnBrk="0" fontAlgn="base" hangingPunct="0">
              <a:spcBef>
                <a:spcPct val="0"/>
              </a:spcBef>
              <a:spcAft>
                <a:spcPct val="0"/>
              </a:spcAft>
              <a:defRPr>
                <a:solidFill>
                  <a:schemeClr val="tx1"/>
                </a:solidFill>
                <a:latin typeface="Arial" panose="020B0604020202020204" pitchFamily="34" charset="0"/>
              </a:defRPr>
            </a:lvl7pPr>
            <a:lvl8pPr marL="3560540" indent="-237369" defTabSz="967610" eaLnBrk="0" fontAlgn="base" hangingPunct="0">
              <a:spcBef>
                <a:spcPct val="0"/>
              </a:spcBef>
              <a:spcAft>
                <a:spcPct val="0"/>
              </a:spcAft>
              <a:defRPr>
                <a:solidFill>
                  <a:schemeClr val="tx1"/>
                </a:solidFill>
                <a:latin typeface="Arial" panose="020B0604020202020204" pitchFamily="34" charset="0"/>
              </a:defRPr>
            </a:lvl8pPr>
            <a:lvl9pPr marL="4035279" indent="-237369" defTabSz="967610" eaLnBrk="0" fontAlgn="base" hangingPunct="0">
              <a:spcBef>
                <a:spcPct val="0"/>
              </a:spcBef>
              <a:spcAft>
                <a:spcPct val="0"/>
              </a:spcAft>
              <a:defRPr>
                <a:solidFill>
                  <a:schemeClr val="tx1"/>
                </a:solidFill>
                <a:latin typeface="Arial" panose="020B0604020202020204" pitchFamily="34" charset="0"/>
              </a:defRPr>
            </a:lvl9pPr>
          </a:lstStyle>
          <a:p>
            <a:fld id="{EA901C6D-1F51-48C5-8B54-077C2226D9E5}" type="slidenum">
              <a:rPr lang="fr-CA" altLang="fr-FR" smtClean="0">
                <a:solidFill>
                  <a:srgbClr val="000000"/>
                </a:solidFill>
              </a:rPr>
              <a:pPr/>
              <a:t>24</a:t>
            </a:fld>
            <a:endParaRPr lang="fr-CA" altLang="fr-FR" smtClean="0">
              <a:solidFill>
                <a:srgbClr val="000000"/>
              </a:solidFill>
            </a:endParaRPr>
          </a:p>
        </p:txBody>
      </p:sp>
    </p:spTree>
    <p:extLst>
      <p:ext uri="{BB962C8B-B14F-4D97-AF65-F5344CB8AC3E}">
        <p14:creationId xmlns:p14="http://schemas.microsoft.com/office/powerpoint/2010/main" val="2788549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958A77ED-558D-42D5-9CAC-8013E8C05610}" type="slidenum">
              <a:rPr lang="fr-CA" smtClean="0"/>
              <a:pPr/>
              <a:t>26</a:t>
            </a:fld>
            <a:endParaRPr lang="fr-CA"/>
          </a:p>
        </p:txBody>
      </p:sp>
    </p:spTree>
    <p:extLst>
      <p:ext uri="{BB962C8B-B14F-4D97-AF65-F5344CB8AC3E}">
        <p14:creationId xmlns:p14="http://schemas.microsoft.com/office/powerpoint/2010/main" val="2235096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958A77ED-558D-42D5-9CAC-8013E8C05610}" type="slidenum">
              <a:rPr lang="fr-CA" smtClean="0"/>
              <a:pPr/>
              <a:t>27</a:t>
            </a:fld>
            <a:endParaRPr lang="fr-CA"/>
          </a:p>
        </p:txBody>
      </p:sp>
    </p:spTree>
    <p:extLst>
      <p:ext uri="{BB962C8B-B14F-4D97-AF65-F5344CB8AC3E}">
        <p14:creationId xmlns:p14="http://schemas.microsoft.com/office/powerpoint/2010/main" val="607887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e </a:t>
            </a:r>
            <a:r>
              <a:rPr lang="fr-CA" dirty="0" err="1" smtClean="0"/>
              <a:t>peripheral</a:t>
            </a:r>
            <a:r>
              <a:rPr lang="fr-CA" dirty="0" smtClean="0"/>
              <a:t> actions </a:t>
            </a:r>
            <a:r>
              <a:rPr lang="fr-CA" dirty="0" err="1" smtClean="0"/>
              <a:t>include</a:t>
            </a:r>
            <a:r>
              <a:rPr lang="fr-CA" dirty="0" smtClean="0"/>
              <a:t> </a:t>
            </a:r>
            <a:r>
              <a:rPr lang="fr-CA" dirty="0" err="1" smtClean="0"/>
              <a:t>increased</a:t>
            </a:r>
            <a:r>
              <a:rPr lang="fr-CA" dirty="0" smtClean="0"/>
              <a:t> </a:t>
            </a:r>
            <a:r>
              <a:rPr lang="fr-CA" dirty="0" err="1" smtClean="0"/>
              <a:t>parasympathetic</a:t>
            </a:r>
            <a:r>
              <a:rPr lang="fr-CA" dirty="0" smtClean="0"/>
              <a:t> activation by the vagal nerve </a:t>
            </a:r>
            <a:r>
              <a:rPr lang="fr-CA" dirty="0" err="1" smtClean="0"/>
              <a:t>caused</a:t>
            </a:r>
            <a:r>
              <a:rPr lang="fr-CA" dirty="0" smtClean="0"/>
              <a:t> by </a:t>
            </a:r>
            <a:r>
              <a:rPr lang="fr-CA" dirty="0" err="1" smtClean="0"/>
              <a:t>acetylcholine</a:t>
            </a:r>
            <a:r>
              <a:rPr lang="fr-CA" dirty="0" smtClean="0"/>
              <a:t> </a:t>
            </a:r>
            <a:r>
              <a:rPr lang="fr-CA" dirty="0" err="1" smtClean="0"/>
              <a:t>stimulating</a:t>
            </a:r>
            <a:r>
              <a:rPr lang="fr-CA" dirty="0" smtClean="0"/>
              <a:t> </a:t>
            </a:r>
            <a:r>
              <a:rPr lang="fr-CA" dirty="0" err="1" smtClean="0"/>
              <a:t>GABAergic</a:t>
            </a:r>
            <a:r>
              <a:rPr lang="fr-CA" dirty="0" smtClean="0"/>
              <a:t> and </a:t>
            </a:r>
            <a:r>
              <a:rPr lang="fr-CA" dirty="0" err="1" smtClean="0"/>
              <a:t>glycinergic</a:t>
            </a:r>
            <a:r>
              <a:rPr lang="fr-CA" dirty="0" smtClean="0"/>
              <a:t> </a:t>
            </a:r>
            <a:r>
              <a:rPr lang="fr-CA" dirty="0" err="1" smtClean="0"/>
              <a:t>inhibitory</a:t>
            </a:r>
            <a:r>
              <a:rPr lang="fr-CA" dirty="0" smtClean="0"/>
              <a:t> </a:t>
            </a:r>
            <a:r>
              <a:rPr lang="fr-CA" dirty="0" err="1" smtClean="0"/>
              <a:t>receptors</a:t>
            </a:r>
            <a:r>
              <a:rPr lang="fr-CA" dirty="0" smtClean="0"/>
              <a:t> (Wang et al., 2003). This vagal </a:t>
            </a:r>
            <a:r>
              <a:rPr lang="fr-CA" dirty="0" err="1" smtClean="0"/>
              <a:t>activity</a:t>
            </a:r>
            <a:r>
              <a:rPr lang="fr-CA" dirty="0" smtClean="0"/>
              <a:t>, via </a:t>
            </a:r>
            <a:r>
              <a:rPr lang="fr-CA" dirty="0" err="1" smtClean="0"/>
              <a:t>muscarinic</a:t>
            </a:r>
            <a:r>
              <a:rPr lang="fr-CA" dirty="0" smtClean="0"/>
              <a:t> </a:t>
            </a:r>
            <a:r>
              <a:rPr lang="fr-CA" dirty="0" err="1" smtClean="0"/>
              <a:t>receptors</a:t>
            </a:r>
            <a:endParaRPr lang="fr-CA" dirty="0"/>
          </a:p>
        </p:txBody>
      </p:sp>
      <p:sp>
        <p:nvSpPr>
          <p:cNvPr id="4" name="Espace réservé du numéro de diapositive 3"/>
          <p:cNvSpPr>
            <a:spLocks noGrp="1"/>
          </p:cNvSpPr>
          <p:nvPr>
            <p:ph type="sldNum" sz="quarter" idx="10"/>
          </p:nvPr>
        </p:nvSpPr>
        <p:spPr/>
        <p:txBody>
          <a:bodyPr/>
          <a:lstStyle/>
          <a:p>
            <a:fld id="{958A77ED-558D-42D5-9CAC-8013E8C05610}" type="slidenum">
              <a:rPr lang="fr-CA" smtClean="0"/>
              <a:pPr/>
              <a:t>28</a:t>
            </a:fld>
            <a:endParaRPr lang="fr-CA"/>
          </a:p>
        </p:txBody>
      </p:sp>
    </p:spTree>
    <p:extLst>
      <p:ext uri="{BB962C8B-B14F-4D97-AF65-F5344CB8AC3E}">
        <p14:creationId xmlns:p14="http://schemas.microsoft.com/office/powerpoint/2010/main" val="1154533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4708" indent="-174708">
              <a:buFont typeface="Wingdings" panose="05000000000000000000" pitchFamily="2" charset="2"/>
              <a:buChar char="q"/>
            </a:pPr>
            <a:r>
              <a:rPr lang="fr-CA" dirty="0" smtClean="0"/>
              <a:t>Le patient</a:t>
            </a:r>
            <a:r>
              <a:rPr lang="fr-CA" baseline="0" dirty="0" smtClean="0"/>
              <a:t> et son proche aidant doivent être avisés qu’un déclin cognitif, fonctionnel ou comportemental peut survenir à la suite de la cessation de l’inhibiteur de l’acétylcholinestérase</a:t>
            </a:r>
            <a:endParaRPr lang="fr-CA" dirty="0"/>
          </a:p>
        </p:txBody>
      </p:sp>
      <p:sp>
        <p:nvSpPr>
          <p:cNvPr id="4" name="Espace réservé du numéro de diapositive 3"/>
          <p:cNvSpPr>
            <a:spLocks noGrp="1"/>
          </p:cNvSpPr>
          <p:nvPr>
            <p:ph type="sldNum" sz="quarter" idx="10"/>
          </p:nvPr>
        </p:nvSpPr>
        <p:spPr/>
        <p:txBody>
          <a:bodyPr/>
          <a:lstStyle/>
          <a:p>
            <a:fld id="{9C94BAE3-0166-4349-BB09-E3EA4BBC6832}" type="slidenum">
              <a:rPr lang="fr-CA" smtClean="0"/>
              <a:pPr/>
              <a:t>30</a:t>
            </a:fld>
            <a:endParaRPr lang="fr-CA"/>
          </a:p>
        </p:txBody>
      </p:sp>
    </p:spTree>
    <p:extLst>
      <p:ext uri="{BB962C8B-B14F-4D97-AF65-F5344CB8AC3E}">
        <p14:creationId xmlns:p14="http://schemas.microsoft.com/office/powerpoint/2010/main" val="949926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EBAA782-0F18-4907-A534-AAA9FB6B2E00}" type="slidenum">
              <a:rPr lang="fr-CA" smtClean="0"/>
              <a:t>34</a:t>
            </a:fld>
            <a:endParaRPr lang="fr-CA"/>
          </a:p>
        </p:txBody>
      </p:sp>
    </p:spTree>
    <p:extLst>
      <p:ext uri="{BB962C8B-B14F-4D97-AF65-F5344CB8AC3E}">
        <p14:creationId xmlns:p14="http://schemas.microsoft.com/office/powerpoint/2010/main" val="797871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EBAA782-0F18-4907-A534-AAA9FB6B2E00}" type="slidenum">
              <a:rPr lang="fr-CA" smtClean="0"/>
              <a:t>38</a:t>
            </a:fld>
            <a:endParaRPr lang="fr-CA"/>
          </a:p>
        </p:txBody>
      </p:sp>
    </p:spTree>
    <p:extLst>
      <p:ext uri="{BB962C8B-B14F-4D97-AF65-F5344CB8AC3E}">
        <p14:creationId xmlns:p14="http://schemas.microsoft.com/office/powerpoint/2010/main" val="3412066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9C94BAE3-0166-4349-BB09-E3EA4BBC6832}" type="slidenum">
              <a:rPr lang="fr-CA" smtClean="0"/>
              <a:pPr/>
              <a:t>41</a:t>
            </a:fld>
            <a:endParaRPr lang="fr-CA"/>
          </a:p>
        </p:txBody>
      </p:sp>
    </p:spTree>
    <p:extLst>
      <p:ext uri="{BB962C8B-B14F-4D97-AF65-F5344CB8AC3E}">
        <p14:creationId xmlns:p14="http://schemas.microsoft.com/office/powerpoint/2010/main" val="660903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oubles de l'oralité se caractérisent par une </a:t>
            </a:r>
            <a:r>
              <a:rPr lang="fr-CA" dirty="0" err="1" smtClean="0"/>
              <a:t>hypersensiblité</a:t>
            </a:r>
            <a:r>
              <a:rPr lang="fr-CA" dirty="0" smtClean="0"/>
              <a:t> ou </a:t>
            </a:r>
            <a:r>
              <a:rPr lang="fr-CA" dirty="0" err="1" smtClean="0"/>
              <a:t>hyposensibilité</a:t>
            </a:r>
            <a:r>
              <a:rPr lang="fr-CA" dirty="0" smtClean="0"/>
              <a:t> sensorielle concernant les goûts et les odeurs.</a:t>
            </a:r>
          </a:p>
          <a:p>
            <a:r>
              <a:rPr lang="fr-CA" dirty="0" smtClean="0"/>
              <a:t>On remarque une hypersensibilité de par :</a:t>
            </a:r>
          </a:p>
          <a:p>
            <a:r>
              <a:rPr lang="fr-CA" dirty="0" smtClean="0"/>
              <a:t>une difficulté au moment des repas ;</a:t>
            </a:r>
          </a:p>
          <a:p>
            <a:r>
              <a:rPr lang="fr-CA" dirty="0" smtClean="0"/>
              <a:t>un refus de goûter les aliments nouveaux ;</a:t>
            </a:r>
          </a:p>
          <a:p>
            <a:r>
              <a:rPr lang="fr-CA" dirty="0" smtClean="0"/>
              <a:t>un rejet de certaines textures ;</a:t>
            </a:r>
          </a:p>
          <a:p>
            <a:r>
              <a:rPr lang="fr-CA" dirty="0" smtClean="0"/>
              <a:t>un rejet pour le brossage des dents ;</a:t>
            </a:r>
          </a:p>
          <a:p>
            <a:r>
              <a:rPr lang="fr-CA" dirty="0" smtClean="0"/>
              <a:t>un manque d'exploration de la bouche.</a:t>
            </a:r>
          </a:p>
          <a:p>
            <a:r>
              <a:rPr lang="fr-CA" dirty="0" smtClean="0"/>
              <a:t>Parfois, l'enfant refuse de s'alimenter, </a:t>
            </a:r>
          </a:p>
          <a:p>
            <a:r>
              <a:rPr lang="fr-CA" dirty="0" smtClean="0"/>
              <a:t>L'enfant reconnaît difficilement les aliments qu'il met en bouche.</a:t>
            </a:r>
          </a:p>
          <a:p>
            <a:r>
              <a:rPr lang="fr-CA" dirty="0" smtClean="0"/>
              <a:t>L'enfant ne mâche pas, avale tout rond.</a:t>
            </a:r>
          </a:p>
          <a:p>
            <a:r>
              <a:rPr lang="fr-CA" dirty="0" smtClean="0"/>
              <a:t>L'enfant bourre la nourriture dans sa bouche.</a:t>
            </a:r>
          </a:p>
          <a:p>
            <a:r>
              <a:rPr lang="fr-CA" dirty="0" smtClean="0"/>
              <a:t>Il avale tout, très vite.</a:t>
            </a:r>
          </a:p>
          <a:p>
            <a:endParaRPr lang="fr-CA" dirty="0"/>
          </a:p>
        </p:txBody>
      </p:sp>
      <p:sp>
        <p:nvSpPr>
          <p:cNvPr id="4" name="Espace réservé du numéro de diapositive 3"/>
          <p:cNvSpPr>
            <a:spLocks noGrp="1"/>
          </p:cNvSpPr>
          <p:nvPr>
            <p:ph type="sldNum" sz="quarter" idx="10"/>
          </p:nvPr>
        </p:nvSpPr>
        <p:spPr/>
        <p:txBody>
          <a:bodyPr/>
          <a:lstStyle/>
          <a:p>
            <a:fld id="{958A77ED-558D-42D5-9CAC-8013E8C05610}" type="slidenum">
              <a:rPr lang="fr-CA" smtClean="0"/>
              <a:pPr/>
              <a:t>57</a:t>
            </a:fld>
            <a:endParaRPr lang="fr-CA"/>
          </a:p>
        </p:txBody>
      </p:sp>
    </p:spTree>
    <p:extLst>
      <p:ext uri="{BB962C8B-B14F-4D97-AF65-F5344CB8AC3E}">
        <p14:creationId xmlns:p14="http://schemas.microsoft.com/office/powerpoint/2010/main" val="204664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Espace réservé de l'image des diapositives 1"/>
          <p:cNvSpPr>
            <a:spLocks noGrp="1" noRot="1" noChangeAspect="1" noTextEdit="1"/>
          </p:cNvSpPr>
          <p:nvPr>
            <p:ph type="sldImg"/>
          </p:nvPr>
        </p:nvSpPr>
        <p:spPr>
          <a:ln/>
        </p:spPr>
      </p:sp>
      <p:sp>
        <p:nvSpPr>
          <p:cNvPr id="178179" name="Espace réservé des commentaires 2"/>
          <p:cNvSpPr>
            <a:spLocks noGrp="1"/>
          </p:cNvSpPr>
          <p:nvPr>
            <p:ph type="body" idx="1"/>
          </p:nvPr>
        </p:nvSpPr>
        <p:spPr>
          <a:noFill/>
        </p:spPr>
        <p:txBody>
          <a:bodyPr/>
          <a:lstStyle/>
          <a:p>
            <a:endParaRPr lang="fr-FR" altLang="fr-FR" smtClean="0">
              <a:latin typeface="Arial" panose="020B0604020202020204" pitchFamily="34" charset="0"/>
            </a:endParaRPr>
          </a:p>
        </p:txBody>
      </p:sp>
      <p:sp>
        <p:nvSpPr>
          <p:cNvPr id="178180" name="Espace réservé du numéro de diapositive 3"/>
          <p:cNvSpPr>
            <a:spLocks noGrp="1"/>
          </p:cNvSpPr>
          <p:nvPr>
            <p:ph type="sldNum" sz="quarter" idx="5"/>
          </p:nvPr>
        </p:nvSpPr>
        <p:spPr>
          <a:noFill/>
        </p:spPr>
        <p:txBody>
          <a:bodyPr/>
          <a:lstStyle>
            <a:lvl1pPr defTabSz="967610">
              <a:defRPr>
                <a:solidFill>
                  <a:schemeClr val="tx1"/>
                </a:solidFill>
                <a:latin typeface="Arial" panose="020B0604020202020204" pitchFamily="34" charset="0"/>
              </a:defRPr>
            </a:lvl1pPr>
            <a:lvl2pPr marL="771450" indent="-296711" defTabSz="967610">
              <a:defRPr>
                <a:solidFill>
                  <a:schemeClr val="tx1"/>
                </a:solidFill>
                <a:latin typeface="Arial" panose="020B0604020202020204" pitchFamily="34" charset="0"/>
              </a:defRPr>
            </a:lvl2pPr>
            <a:lvl3pPr marL="1186847" indent="-237369" defTabSz="967610">
              <a:defRPr>
                <a:solidFill>
                  <a:schemeClr val="tx1"/>
                </a:solidFill>
                <a:latin typeface="Arial" panose="020B0604020202020204" pitchFamily="34" charset="0"/>
              </a:defRPr>
            </a:lvl3pPr>
            <a:lvl4pPr marL="1661585" indent="-237369" defTabSz="967610">
              <a:defRPr>
                <a:solidFill>
                  <a:schemeClr val="tx1"/>
                </a:solidFill>
                <a:latin typeface="Arial" panose="020B0604020202020204" pitchFamily="34" charset="0"/>
              </a:defRPr>
            </a:lvl4pPr>
            <a:lvl5pPr marL="2136324" indent="-237369" defTabSz="967610">
              <a:defRPr>
                <a:solidFill>
                  <a:schemeClr val="tx1"/>
                </a:solidFill>
                <a:latin typeface="Arial" panose="020B0604020202020204" pitchFamily="34" charset="0"/>
              </a:defRPr>
            </a:lvl5pPr>
            <a:lvl6pPr marL="2611062" indent="-237369" defTabSz="967610" eaLnBrk="0" fontAlgn="base" hangingPunct="0">
              <a:spcBef>
                <a:spcPct val="0"/>
              </a:spcBef>
              <a:spcAft>
                <a:spcPct val="0"/>
              </a:spcAft>
              <a:defRPr>
                <a:solidFill>
                  <a:schemeClr val="tx1"/>
                </a:solidFill>
                <a:latin typeface="Arial" panose="020B0604020202020204" pitchFamily="34" charset="0"/>
              </a:defRPr>
            </a:lvl6pPr>
            <a:lvl7pPr marL="3085801" indent="-237369" defTabSz="967610" eaLnBrk="0" fontAlgn="base" hangingPunct="0">
              <a:spcBef>
                <a:spcPct val="0"/>
              </a:spcBef>
              <a:spcAft>
                <a:spcPct val="0"/>
              </a:spcAft>
              <a:defRPr>
                <a:solidFill>
                  <a:schemeClr val="tx1"/>
                </a:solidFill>
                <a:latin typeface="Arial" panose="020B0604020202020204" pitchFamily="34" charset="0"/>
              </a:defRPr>
            </a:lvl7pPr>
            <a:lvl8pPr marL="3560540" indent="-237369" defTabSz="967610" eaLnBrk="0" fontAlgn="base" hangingPunct="0">
              <a:spcBef>
                <a:spcPct val="0"/>
              </a:spcBef>
              <a:spcAft>
                <a:spcPct val="0"/>
              </a:spcAft>
              <a:defRPr>
                <a:solidFill>
                  <a:schemeClr val="tx1"/>
                </a:solidFill>
                <a:latin typeface="Arial" panose="020B0604020202020204" pitchFamily="34" charset="0"/>
              </a:defRPr>
            </a:lvl8pPr>
            <a:lvl9pPr marL="4035279" indent="-237369" defTabSz="967610" eaLnBrk="0" fontAlgn="base" hangingPunct="0">
              <a:spcBef>
                <a:spcPct val="0"/>
              </a:spcBef>
              <a:spcAft>
                <a:spcPct val="0"/>
              </a:spcAft>
              <a:defRPr>
                <a:solidFill>
                  <a:schemeClr val="tx1"/>
                </a:solidFill>
                <a:latin typeface="Arial" panose="020B0604020202020204" pitchFamily="34" charset="0"/>
              </a:defRPr>
            </a:lvl9pPr>
          </a:lstStyle>
          <a:p>
            <a:fld id="{B501B598-FAC3-4600-8D11-84FA64A9F888}" type="slidenum">
              <a:rPr lang="fr-CA" altLang="fr-FR" smtClean="0">
                <a:solidFill>
                  <a:srgbClr val="000000"/>
                </a:solidFill>
              </a:rPr>
              <a:pPr/>
              <a:t>10</a:t>
            </a:fld>
            <a:endParaRPr lang="fr-CA" altLang="fr-FR" smtClean="0">
              <a:solidFill>
                <a:srgbClr val="000000"/>
              </a:solidFill>
            </a:endParaRPr>
          </a:p>
        </p:txBody>
      </p:sp>
    </p:spTree>
    <p:extLst>
      <p:ext uri="{BB962C8B-B14F-4D97-AF65-F5344CB8AC3E}">
        <p14:creationId xmlns:p14="http://schemas.microsoft.com/office/powerpoint/2010/main" val="3082540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DC23C959-5F5F-4276-8DC2-7C81DBABEE79}" type="slidenum">
              <a:rPr lang="fr-CA" smtClean="0"/>
              <a:pPr/>
              <a:t>58</a:t>
            </a:fld>
            <a:endParaRPr lang="fr-CA"/>
          </a:p>
        </p:txBody>
      </p:sp>
    </p:spTree>
    <p:extLst>
      <p:ext uri="{BB962C8B-B14F-4D97-AF65-F5344CB8AC3E}">
        <p14:creationId xmlns:p14="http://schemas.microsoft.com/office/powerpoint/2010/main" val="2763661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Espace réservé de l'image des diapositives 1"/>
          <p:cNvSpPr>
            <a:spLocks noGrp="1" noRot="1" noChangeAspect="1" noTextEdit="1"/>
          </p:cNvSpPr>
          <p:nvPr>
            <p:ph type="sldImg"/>
          </p:nvPr>
        </p:nvSpPr>
        <p:spPr>
          <a:ln/>
        </p:spPr>
      </p:sp>
      <p:sp>
        <p:nvSpPr>
          <p:cNvPr id="248835" name="Espace réservé des commentaires 2"/>
          <p:cNvSpPr>
            <a:spLocks noGrp="1"/>
          </p:cNvSpPr>
          <p:nvPr>
            <p:ph type="body" idx="1"/>
          </p:nvPr>
        </p:nvSpPr>
        <p:spPr>
          <a:noFill/>
        </p:spPr>
        <p:txBody>
          <a:bodyPr/>
          <a:lstStyle/>
          <a:p>
            <a:pPr marL="178027" indent="-178027">
              <a:buFont typeface="Wingdings" panose="05000000000000000000" pitchFamily="2" charset="2"/>
              <a:buChar char="q"/>
            </a:pPr>
            <a:r>
              <a:rPr lang="fr-CA" altLang="fr-FR" smtClean="0">
                <a:latin typeface="Arial" panose="020B0604020202020204" pitchFamily="34" charset="0"/>
              </a:rPr>
              <a:t>Remettre une copie papier aux participants</a:t>
            </a:r>
          </a:p>
        </p:txBody>
      </p:sp>
      <p:sp>
        <p:nvSpPr>
          <p:cNvPr id="248836" name="Espace réservé du numéro de diapositive 3"/>
          <p:cNvSpPr>
            <a:spLocks noGrp="1"/>
          </p:cNvSpPr>
          <p:nvPr>
            <p:ph type="sldNum" sz="quarter" idx="5"/>
          </p:nvPr>
        </p:nvSpPr>
        <p:spPr>
          <a:noFill/>
        </p:spPr>
        <p:txBody>
          <a:bodyPr/>
          <a:lstStyle>
            <a:lvl1pPr defTabSz="967610">
              <a:defRPr>
                <a:solidFill>
                  <a:schemeClr val="tx1"/>
                </a:solidFill>
                <a:latin typeface="Arial" panose="020B0604020202020204" pitchFamily="34" charset="0"/>
              </a:defRPr>
            </a:lvl1pPr>
            <a:lvl2pPr marL="771450" indent="-296711" defTabSz="967610">
              <a:defRPr>
                <a:solidFill>
                  <a:schemeClr val="tx1"/>
                </a:solidFill>
                <a:latin typeface="Arial" panose="020B0604020202020204" pitchFamily="34" charset="0"/>
              </a:defRPr>
            </a:lvl2pPr>
            <a:lvl3pPr marL="1186847" indent="-237369" defTabSz="967610">
              <a:defRPr>
                <a:solidFill>
                  <a:schemeClr val="tx1"/>
                </a:solidFill>
                <a:latin typeface="Arial" panose="020B0604020202020204" pitchFamily="34" charset="0"/>
              </a:defRPr>
            </a:lvl3pPr>
            <a:lvl4pPr marL="1661585" indent="-237369" defTabSz="967610">
              <a:defRPr>
                <a:solidFill>
                  <a:schemeClr val="tx1"/>
                </a:solidFill>
                <a:latin typeface="Arial" panose="020B0604020202020204" pitchFamily="34" charset="0"/>
              </a:defRPr>
            </a:lvl4pPr>
            <a:lvl5pPr marL="2136324" indent="-237369" defTabSz="967610">
              <a:defRPr>
                <a:solidFill>
                  <a:schemeClr val="tx1"/>
                </a:solidFill>
                <a:latin typeface="Arial" panose="020B0604020202020204" pitchFamily="34" charset="0"/>
              </a:defRPr>
            </a:lvl5pPr>
            <a:lvl6pPr marL="2611062" indent="-237369" defTabSz="967610" eaLnBrk="0" fontAlgn="base" hangingPunct="0">
              <a:spcBef>
                <a:spcPct val="0"/>
              </a:spcBef>
              <a:spcAft>
                <a:spcPct val="0"/>
              </a:spcAft>
              <a:defRPr>
                <a:solidFill>
                  <a:schemeClr val="tx1"/>
                </a:solidFill>
                <a:latin typeface="Arial" panose="020B0604020202020204" pitchFamily="34" charset="0"/>
              </a:defRPr>
            </a:lvl6pPr>
            <a:lvl7pPr marL="3085801" indent="-237369" defTabSz="967610" eaLnBrk="0" fontAlgn="base" hangingPunct="0">
              <a:spcBef>
                <a:spcPct val="0"/>
              </a:spcBef>
              <a:spcAft>
                <a:spcPct val="0"/>
              </a:spcAft>
              <a:defRPr>
                <a:solidFill>
                  <a:schemeClr val="tx1"/>
                </a:solidFill>
                <a:latin typeface="Arial" panose="020B0604020202020204" pitchFamily="34" charset="0"/>
              </a:defRPr>
            </a:lvl7pPr>
            <a:lvl8pPr marL="3560540" indent="-237369" defTabSz="967610" eaLnBrk="0" fontAlgn="base" hangingPunct="0">
              <a:spcBef>
                <a:spcPct val="0"/>
              </a:spcBef>
              <a:spcAft>
                <a:spcPct val="0"/>
              </a:spcAft>
              <a:defRPr>
                <a:solidFill>
                  <a:schemeClr val="tx1"/>
                </a:solidFill>
                <a:latin typeface="Arial" panose="020B0604020202020204" pitchFamily="34" charset="0"/>
              </a:defRPr>
            </a:lvl8pPr>
            <a:lvl9pPr marL="4035279" indent="-237369" defTabSz="967610" eaLnBrk="0" fontAlgn="base" hangingPunct="0">
              <a:spcBef>
                <a:spcPct val="0"/>
              </a:spcBef>
              <a:spcAft>
                <a:spcPct val="0"/>
              </a:spcAft>
              <a:defRPr>
                <a:solidFill>
                  <a:schemeClr val="tx1"/>
                </a:solidFill>
                <a:latin typeface="Arial" panose="020B0604020202020204" pitchFamily="34" charset="0"/>
              </a:defRPr>
            </a:lvl9pPr>
          </a:lstStyle>
          <a:p>
            <a:fld id="{EE8122EA-4628-44E6-A48C-FCEADBA00544}" type="slidenum">
              <a:rPr lang="fr-CA" altLang="fr-FR" smtClean="0">
                <a:solidFill>
                  <a:srgbClr val="000000"/>
                </a:solidFill>
              </a:rPr>
              <a:pPr/>
              <a:t>59</a:t>
            </a:fld>
            <a:endParaRPr lang="fr-CA" altLang="fr-FR" smtClean="0">
              <a:solidFill>
                <a:srgbClr val="000000"/>
              </a:solidFill>
            </a:endParaRPr>
          </a:p>
        </p:txBody>
      </p:sp>
    </p:spTree>
    <p:extLst>
      <p:ext uri="{BB962C8B-B14F-4D97-AF65-F5344CB8AC3E}">
        <p14:creationId xmlns:p14="http://schemas.microsoft.com/office/powerpoint/2010/main" val="3764686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338289" indent="-338289">
              <a:buFont typeface="Wingdings"/>
              <a:buChar char=""/>
              <a:defRPr/>
            </a:pPr>
            <a:r>
              <a:rPr lang="fr-CA" dirty="0"/>
              <a:t>Pour les SCPD d’intensité modérée à sévère ou lorsqu’un </a:t>
            </a:r>
            <a:r>
              <a:rPr lang="fr-CA" u="sng" dirty="0"/>
              <a:t>risque</a:t>
            </a:r>
            <a:r>
              <a:rPr lang="fr-CA" dirty="0"/>
              <a:t> à la santé et la sécurité est présente pour le patient ou autrui</a:t>
            </a:r>
          </a:p>
          <a:p>
            <a:pPr marL="338289" indent="-338289">
              <a:buFont typeface="Wingdings"/>
              <a:buChar char=""/>
              <a:defRPr/>
            </a:pPr>
            <a:r>
              <a:rPr lang="fr-CA" dirty="0"/>
              <a:t>Peser les bénéfices par rapport aux risques associés au traitement </a:t>
            </a:r>
          </a:p>
          <a:p>
            <a:pPr marL="338289" indent="-338289">
              <a:buFont typeface="Wingdings"/>
              <a:buChar char=""/>
              <a:defRPr/>
            </a:pPr>
            <a:r>
              <a:rPr lang="fr-CA" dirty="0"/>
              <a:t>Ne faire </a:t>
            </a:r>
            <a:r>
              <a:rPr lang="fr-CA" u="sng" dirty="0"/>
              <a:t>qu’un essai </a:t>
            </a:r>
            <a:r>
              <a:rPr lang="fr-CA" dirty="0"/>
              <a:t>pharmacologique à la fois</a:t>
            </a:r>
          </a:p>
          <a:p>
            <a:pPr marL="338289" indent="-338289">
              <a:buFont typeface="Wingdings"/>
              <a:buChar char=""/>
              <a:defRPr/>
            </a:pPr>
            <a:r>
              <a:rPr lang="fr-CA" dirty="0"/>
              <a:t>Viser une dose d’entretien stable afin </a:t>
            </a:r>
            <a:r>
              <a:rPr lang="fr-CA" u="sng" dirty="0"/>
              <a:t>d’éviter les PRN</a:t>
            </a:r>
            <a:r>
              <a:rPr lang="fr-CA" dirty="0"/>
              <a:t> qui sont souvent associés avec des effets secondaires et des symptômes de sevrage rebond</a:t>
            </a:r>
            <a:endParaRPr lang="fr-CA" dirty="0">
              <a:solidFill>
                <a:srgbClr val="FF0000"/>
              </a:solidFill>
            </a:endParaRPr>
          </a:p>
          <a:p>
            <a:endParaRPr lang="fr-CA" dirty="0"/>
          </a:p>
        </p:txBody>
      </p:sp>
      <p:sp>
        <p:nvSpPr>
          <p:cNvPr id="4" name="Espace réservé du numéro de diapositive 3"/>
          <p:cNvSpPr>
            <a:spLocks noGrp="1"/>
          </p:cNvSpPr>
          <p:nvPr>
            <p:ph type="sldNum" sz="quarter" idx="10"/>
          </p:nvPr>
        </p:nvSpPr>
        <p:spPr/>
        <p:txBody>
          <a:bodyPr/>
          <a:lstStyle/>
          <a:p>
            <a:pPr>
              <a:defRPr/>
            </a:pPr>
            <a:fld id="{F03BAA32-3706-4425-BC4E-9937AD85716C}" type="slidenum">
              <a:rPr lang="fr-CA" smtClean="0">
                <a:solidFill>
                  <a:prstClr val="black"/>
                </a:solidFill>
              </a:rPr>
              <a:pPr>
                <a:defRPr/>
              </a:pPr>
              <a:t>60</a:t>
            </a:fld>
            <a:endParaRPr lang="fr-CA">
              <a:solidFill>
                <a:prstClr val="black"/>
              </a:solidFill>
            </a:endParaRPr>
          </a:p>
        </p:txBody>
      </p:sp>
    </p:spTree>
    <p:extLst>
      <p:ext uri="{BB962C8B-B14F-4D97-AF65-F5344CB8AC3E}">
        <p14:creationId xmlns:p14="http://schemas.microsoft.com/office/powerpoint/2010/main" val="1471863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7F2A62D-95F8-40BF-A35E-CE2408A291F7}" type="slidenum">
              <a:rPr lang="fr-CA" smtClean="0"/>
              <a:pPr/>
              <a:t>61</a:t>
            </a:fld>
            <a:endParaRPr lang="fr-CA"/>
          </a:p>
        </p:txBody>
      </p:sp>
    </p:spTree>
    <p:extLst>
      <p:ext uri="{BB962C8B-B14F-4D97-AF65-F5344CB8AC3E}">
        <p14:creationId xmlns:p14="http://schemas.microsoft.com/office/powerpoint/2010/main" val="119873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338289" indent="-338289">
              <a:buFont typeface="Wingdings"/>
              <a:buChar char=""/>
              <a:defRPr/>
            </a:pPr>
            <a:r>
              <a:rPr lang="fr-CA" dirty="0"/>
              <a:t>Certains symptômes </a:t>
            </a:r>
            <a:r>
              <a:rPr lang="fr-CA" u="sng" dirty="0"/>
              <a:t>ne répondent pas </a:t>
            </a:r>
            <a:r>
              <a:rPr lang="fr-CA" dirty="0"/>
              <a:t>à la pharmacothérapie : </a:t>
            </a:r>
          </a:p>
          <a:p>
            <a:pPr marL="676577" lvl="1" indent="-289962">
              <a:buFont typeface="Wingdings 2"/>
              <a:buChar char=""/>
              <a:defRPr/>
            </a:pPr>
            <a:r>
              <a:rPr lang="fr-CA" dirty="0"/>
              <a:t>Errance</a:t>
            </a:r>
          </a:p>
          <a:p>
            <a:pPr marL="676577" lvl="1" indent="-289962">
              <a:buFont typeface="Wingdings 2"/>
              <a:buChar char=""/>
              <a:defRPr/>
            </a:pPr>
            <a:r>
              <a:rPr lang="fr-CA" dirty="0"/>
              <a:t>Fugue</a:t>
            </a:r>
          </a:p>
          <a:p>
            <a:pPr marL="676577" lvl="1" indent="-289962">
              <a:buFont typeface="Wingdings 2"/>
              <a:buChar char=""/>
              <a:defRPr/>
            </a:pPr>
            <a:r>
              <a:rPr lang="fr-CA" dirty="0"/>
              <a:t>Cris et mouvements répétitifs, </a:t>
            </a:r>
          </a:p>
          <a:p>
            <a:pPr marL="676577" lvl="1" indent="-289962">
              <a:buFont typeface="Wingdings 2"/>
              <a:buChar char=""/>
              <a:defRPr/>
            </a:pPr>
            <a:r>
              <a:rPr lang="fr-CA" dirty="0"/>
              <a:t>Rituels de collection</a:t>
            </a:r>
          </a:p>
          <a:p>
            <a:pPr marL="676577" lvl="1" indent="-289962">
              <a:buFont typeface="Wingdings 2"/>
              <a:buChar char=""/>
              <a:defRPr/>
            </a:pPr>
            <a:r>
              <a:rPr lang="fr-CA" dirty="0"/>
              <a:t>Oralité</a:t>
            </a:r>
          </a:p>
          <a:p>
            <a:pPr marL="676577" lvl="1" indent="-289962">
              <a:buFont typeface="Wingdings 2"/>
              <a:buChar char=""/>
              <a:defRPr/>
            </a:pPr>
            <a:r>
              <a:rPr lang="fr-CA" dirty="0"/>
              <a:t>Comportements d’élimination inappropriés, </a:t>
            </a:r>
          </a:p>
          <a:p>
            <a:pPr marL="676577" lvl="1" indent="-289962">
              <a:buFont typeface="Wingdings 2"/>
              <a:buChar char=""/>
              <a:defRPr/>
            </a:pPr>
            <a:r>
              <a:rPr lang="fr-CA" dirty="0"/>
              <a:t>Comportements d’habillement inappropriés</a:t>
            </a:r>
          </a:p>
          <a:p>
            <a:pPr marL="338289" indent="-338289">
              <a:buFont typeface="Wingdings"/>
              <a:buChar char=""/>
              <a:defRPr/>
            </a:pPr>
            <a:r>
              <a:rPr lang="en-CA" dirty="0" err="1"/>
              <a:t>Prescrire</a:t>
            </a:r>
            <a:r>
              <a:rPr lang="en-CA" dirty="0"/>
              <a:t> </a:t>
            </a:r>
            <a:r>
              <a:rPr lang="en-CA" dirty="0" err="1"/>
              <a:t>dans</a:t>
            </a:r>
            <a:r>
              <a:rPr lang="en-CA" dirty="0"/>
              <a:t> </a:t>
            </a:r>
            <a:r>
              <a:rPr lang="en-CA" dirty="0" err="1"/>
              <a:t>ce</a:t>
            </a:r>
            <a:r>
              <a:rPr lang="en-CA" dirty="0"/>
              <a:t> </a:t>
            </a:r>
            <a:r>
              <a:rPr lang="en-CA" dirty="0" err="1"/>
              <a:t>contexte</a:t>
            </a:r>
            <a:r>
              <a:rPr lang="en-CA" dirty="0"/>
              <a:t>: contention </a:t>
            </a:r>
            <a:r>
              <a:rPr lang="en-CA" dirty="0" err="1"/>
              <a:t>chimique</a:t>
            </a:r>
            <a:endParaRPr lang="en-CA" dirty="0"/>
          </a:p>
          <a:p>
            <a:endParaRPr lang="fr-CA" dirty="0"/>
          </a:p>
        </p:txBody>
      </p:sp>
      <p:sp>
        <p:nvSpPr>
          <p:cNvPr id="4" name="Espace réservé du numéro de diapositive 3"/>
          <p:cNvSpPr>
            <a:spLocks noGrp="1"/>
          </p:cNvSpPr>
          <p:nvPr>
            <p:ph type="sldNum" sz="quarter" idx="10"/>
          </p:nvPr>
        </p:nvSpPr>
        <p:spPr/>
        <p:txBody>
          <a:bodyPr/>
          <a:lstStyle/>
          <a:p>
            <a:pPr>
              <a:defRPr/>
            </a:pPr>
            <a:fld id="{F03BAA32-3706-4425-BC4E-9937AD85716C}" type="slidenum">
              <a:rPr lang="fr-CA" smtClean="0">
                <a:solidFill>
                  <a:prstClr val="black"/>
                </a:solidFill>
              </a:rPr>
              <a:pPr>
                <a:defRPr/>
              </a:pPr>
              <a:t>62</a:t>
            </a:fld>
            <a:endParaRPr lang="fr-CA">
              <a:solidFill>
                <a:prstClr val="black"/>
              </a:solidFill>
            </a:endParaRPr>
          </a:p>
        </p:txBody>
      </p:sp>
    </p:spTree>
    <p:extLst>
      <p:ext uri="{BB962C8B-B14F-4D97-AF65-F5344CB8AC3E}">
        <p14:creationId xmlns:p14="http://schemas.microsoft.com/office/powerpoint/2010/main" val="3142161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latin typeface="Arial"/>
                <a:cs typeface="Arial"/>
              </a:rPr>
              <a:t>(nb peut-être confondue avec de l’agitation)</a:t>
            </a:r>
          </a:p>
          <a:p>
            <a:r>
              <a:rPr lang="fr-CA" dirty="0">
                <a:latin typeface="Arial"/>
                <a:cs typeface="Arial"/>
              </a:rPr>
              <a:t>(25% d’incidence chez les personnes âgées après un an de traitement)</a:t>
            </a:r>
            <a:endParaRPr lang="fr-CA" dirty="0"/>
          </a:p>
        </p:txBody>
      </p:sp>
      <p:sp>
        <p:nvSpPr>
          <p:cNvPr id="4" name="Espace réservé du numéro de diapositive 3"/>
          <p:cNvSpPr>
            <a:spLocks noGrp="1"/>
          </p:cNvSpPr>
          <p:nvPr>
            <p:ph type="sldNum" sz="quarter" idx="10"/>
          </p:nvPr>
        </p:nvSpPr>
        <p:spPr/>
        <p:txBody>
          <a:bodyPr/>
          <a:lstStyle/>
          <a:p>
            <a:pPr>
              <a:defRPr/>
            </a:pPr>
            <a:fld id="{F03BAA32-3706-4425-BC4E-9937AD85716C}" type="slidenum">
              <a:rPr lang="fr-CA" smtClean="0"/>
              <a:pPr>
                <a:defRPr/>
              </a:pPr>
              <a:t>63</a:t>
            </a:fld>
            <a:endParaRPr lang="fr-CA"/>
          </a:p>
        </p:txBody>
      </p:sp>
    </p:spTree>
    <p:extLst>
      <p:ext uri="{BB962C8B-B14F-4D97-AF65-F5344CB8AC3E}">
        <p14:creationId xmlns:p14="http://schemas.microsoft.com/office/powerpoint/2010/main" val="2569878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9C94BAE3-0166-4349-BB09-E3EA4BBC6832}" type="slidenum">
              <a:rPr lang="fr-CA" smtClean="0"/>
              <a:pPr/>
              <a:t>65</a:t>
            </a:fld>
            <a:endParaRPr lang="fr-CA"/>
          </a:p>
        </p:txBody>
      </p:sp>
    </p:spTree>
    <p:extLst>
      <p:ext uri="{BB962C8B-B14F-4D97-AF65-F5344CB8AC3E}">
        <p14:creationId xmlns:p14="http://schemas.microsoft.com/office/powerpoint/2010/main" val="2026114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Espace réservé de l'image des diapositives 1"/>
          <p:cNvSpPr>
            <a:spLocks noGrp="1" noRot="1" noChangeAspect="1" noTextEdit="1"/>
          </p:cNvSpPr>
          <p:nvPr>
            <p:ph type="sldImg"/>
          </p:nvPr>
        </p:nvSpPr>
        <p:spPr>
          <a:ln/>
        </p:spPr>
      </p:sp>
      <p:sp>
        <p:nvSpPr>
          <p:cNvPr id="326659" name="Espace réservé des commentaires 2"/>
          <p:cNvSpPr>
            <a:spLocks noGrp="1"/>
          </p:cNvSpPr>
          <p:nvPr>
            <p:ph type="body" idx="1"/>
          </p:nvPr>
        </p:nvSpPr>
        <p:spPr>
          <a:noFill/>
        </p:spPr>
        <p:txBody>
          <a:bodyPr/>
          <a:lstStyle/>
          <a:p>
            <a:endParaRPr lang="fr-FR" altLang="fr-FR" smtClean="0">
              <a:latin typeface="Arial" panose="020B0604020202020204" pitchFamily="34" charset="0"/>
            </a:endParaRPr>
          </a:p>
        </p:txBody>
      </p:sp>
      <p:sp>
        <p:nvSpPr>
          <p:cNvPr id="326660" name="Espace réservé du numéro de diapositive 3"/>
          <p:cNvSpPr>
            <a:spLocks noGrp="1"/>
          </p:cNvSpPr>
          <p:nvPr>
            <p:ph type="sldNum" sz="quarter" idx="5"/>
          </p:nvPr>
        </p:nvSpPr>
        <p:spPr>
          <a:noFill/>
        </p:spPr>
        <p:txBody>
          <a:bodyPr/>
          <a:lstStyle>
            <a:lvl1pPr defTabSz="985995">
              <a:defRPr>
                <a:solidFill>
                  <a:schemeClr val="tx1"/>
                </a:solidFill>
                <a:latin typeface="Arial" panose="020B0604020202020204" pitchFamily="34" charset="0"/>
              </a:defRPr>
            </a:lvl1pPr>
            <a:lvl2pPr marL="786108" indent="-302349" defTabSz="985995">
              <a:defRPr>
                <a:solidFill>
                  <a:schemeClr val="tx1"/>
                </a:solidFill>
                <a:latin typeface="Arial" panose="020B0604020202020204" pitchFamily="34" charset="0"/>
              </a:defRPr>
            </a:lvl2pPr>
            <a:lvl3pPr marL="1209397" indent="-241879" defTabSz="985995">
              <a:defRPr>
                <a:solidFill>
                  <a:schemeClr val="tx1"/>
                </a:solidFill>
                <a:latin typeface="Arial" panose="020B0604020202020204" pitchFamily="34" charset="0"/>
              </a:defRPr>
            </a:lvl3pPr>
            <a:lvl4pPr marL="1693155" indent="-241879" defTabSz="985995">
              <a:defRPr>
                <a:solidFill>
                  <a:schemeClr val="tx1"/>
                </a:solidFill>
                <a:latin typeface="Arial" panose="020B0604020202020204" pitchFamily="34" charset="0"/>
              </a:defRPr>
            </a:lvl4pPr>
            <a:lvl5pPr marL="2176914" indent="-241879" defTabSz="985995">
              <a:defRPr>
                <a:solidFill>
                  <a:schemeClr val="tx1"/>
                </a:solidFill>
                <a:latin typeface="Arial" panose="020B0604020202020204" pitchFamily="34" charset="0"/>
              </a:defRPr>
            </a:lvl5pPr>
            <a:lvl6pPr marL="2660672" indent="-241879" defTabSz="985995" eaLnBrk="0" fontAlgn="base" hangingPunct="0">
              <a:spcBef>
                <a:spcPct val="0"/>
              </a:spcBef>
              <a:spcAft>
                <a:spcPct val="0"/>
              </a:spcAft>
              <a:defRPr>
                <a:solidFill>
                  <a:schemeClr val="tx1"/>
                </a:solidFill>
                <a:latin typeface="Arial" panose="020B0604020202020204" pitchFamily="34" charset="0"/>
              </a:defRPr>
            </a:lvl6pPr>
            <a:lvl7pPr marL="3144431" indent="-241879" defTabSz="985995" eaLnBrk="0" fontAlgn="base" hangingPunct="0">
              <a:spcBef>
                <a:spcPct val="0"/>
              </a:spcBef>
              <a:spcAft>
                <a:spcPct val="0"/>
              </a:spcAft>
              <a:defRPr>
                <a:solidFill>
                  <a:schemeClr val="tx1"/>
                </a:solidFill>
                <a:latin typeface="Arial" panose="020B0604020202020204" pitchFamily="34" charset="0"/>
              </a:defRPr>
            </a:lvl7pPr>
            <a:lvl8pPr marL="3628190" indent="-241879" defTabSz="985995" eaLnBrk="0" fontAlgn="base" hangingPunct="0">
              <a:spcBef>
                <a:spcPct val="0"/>
              </a:spcBef>
              <a:spcAft>
                <a:spcPct val="0"/>
              </a:spcAft>
              <a:defRPr>
                <a:solidFill>
                  <a:schemeClr val="tx1"/>
                </a:solidFill>
                <a:latin typeface="Arial" panose="020B0604020202020204" pitchFamily="34" charset="0"/>
              </a:defRPr>
            </a:lvl8pPr>
            <a:lvl9pPr marL="4111949" indent="-241879" defTabSz="985995" eaLnBrk="0" fontAlgn="base" hangingPunct="0">
              <a:spcBef>
                <a:spcPct val="0"/>
              </a:spcBef>
              <a:spcAft>
                <a:spcPct val="0"/>
              </a:spcAft>
              <a:defRPr>
                <a:solidFill>
                  <a:schemeClr val="tx1"/>
                </a:solidFill>
                <a:latin typeface="Arial" panose="020B0604020202020204" pitchFamily="34" charset="0"/>
              </a:defRPr>
            </a:lvl9pPr>
          </a:lstStyle>
          <a:p>
            <a:fld id="{E153D0A8-E4CA-4D7C-A63E-22C052D9A6E7}" type="slidenum">
              <a:rPr lang="fr-CA" altLang="fr-FR" smtClean="0">
                <a:solidFill>
                  <a:srgbClr val="000000"/>
                </a:solidFill>
              </a:rPr>
              <a:pPr/>
              <a:t>69</a:t>
            </a:fld>
            <a:endParaRPr lang="fr-CA" altLang="fr-FR" smtClean="0">
              <a:solidFill>
                <a:srgbClr val="000000"/>
              </a:solidFill>
            </a:endParaRPr>
          </a:p>
        </p:txBody>
      </p:sp>
    </p:spTree>
    <p:extLst>
      <p:ext uri="{BB962C8B-B14F-4D97-AF65-F5344CB8AC3E}">
        <p14:creationId xmlns:p14="http://schemas.microsoft.com/office/powerpoint/2010/main" val="1592406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Espace réservé de l'image des diapositives 1"/>
          <p:cNvSpPr>
            <a:spLocks noGrp="1" noRot="1" noChangeAspect="1" noTextEdit="1"/>
          </p:cNvSpPr>
          <p:nvPr>
            <p:ph type="sldImg"/>
          </p:nvPr>
        </p:nvSpPr>
        <p:spPr>
          <a:ln/>
        </p:spPr>
      </p:sp>
      <p:sp>
        <p:nvSpPr>
          <p:cNvPr id="181251" name="Espace réservé des commentaires 2"/>
          <p:cNvSpPr>
            <a:spLocks noGrp="1"/>
          </p:cNvSpPr>
          <p:nvPr>
            <p:ph type="body" idx="1"/>
          </p:nvPr>
        </p:nvSpPr>
        <p:spPr>
          <a:noFill/>
        </p:spPr>
        <p:txBody>
          <a:bodyPr/>
          <a:lstStyle/>
          <a:p>
            <a:pPr marL="178027" indent="-178027">
              <a:buFont typeface="Wingdings" panose="05000000000000000000" pitchFamily="2" charset="2"/>
              <a:buChar char="q"/>
            </a:pPr>
            <a:r>
              <a:rPr lang="fr-CA" dirty="0"/>
              <a:t> devenir d'une substance active contenue dans un médicament après son administration</a:t>
            </a:r>
          </a:p>
          <a:p>
            <a:pPr marL="178027" indent="-178027">
              <a:buFont typeface="Wingdings" panose="05000000000000000000" pitchFamily="2" charset="2"/>
              <a:buChar char="q"/>
            </a:pPr>
            <a:r>
              <a:rPr lang="fr-CA" altLang="fr-FR" dirty="0"/>
              <a:t>Relargage imprévisible </a:t>
            </a:r>
            <a:endParaRPr lang="fr-CA" altLang="fr-FR" dirty="0" smtClean="0">
              <a:latin typeface="Arial" panose="020B0604020202020204" pitchFamily="34" charset="0"/>
            </a:endParaRPr>
          </a:p>
        </p:txBody>
      </p:sp>
      <p:sp>
        <p:nvSpPr>
          <p:cNvPr id="181252" name="Espace réservé du numéro de diapositive 3"/>
          <p:cNvSpPr>
            <a:spLocks noGrp="1"/>
          </p:cNvSpPr>
          <p:nvPr>
            <p:ph type="sldNum" sz="quarter" idx="5"/>
          </p:nvPr>
        </p:nvSpPr>
        <p:spPr>
          <a:noFill/>
        </p:spPr>
        <p:txBody>
          <a:bodyPr/>
          <a:lstStyle>
            <a:lvl1pPr defTabSz="967610">
              <a:defRPr>
                <a:solidFill>
                  <a:schemeClr val="tx1"/>
                </a:solidFill>
                <a:latin typeface="Arial" panose="020B0604020202020204" pitchFamily="34" charset="0"/>
              </a:defRPr>
            </a:lvl1pPr>
            <a:lvl2pPr marL="771450" indent="-296711" defTabSz="967610">
              <a:defRPr>
                <a:solidFill>
                  <a:schemeClr val="tx1"/>
                </a:solidFill>
                <a:latin typeface="Arial" panose="020B0604020202020204" pitchFamily="34" charset="0"/>
              </a:defRPr>
            </a:lvl2pPr>
            <a:lvl3pPr marL="1186847" indent="-237369" defTabSz="967610">
              <a:defRPr>
                <a:solidFill>
                  <a:schemeClr val="tx1"/>
                </a:solidFill>
                <a:latin typeface="Arial" panose="020B0604020202020204" pitchFamily="34" charset="0"/>
              </a:defRPr>
            </a:lvl3pPr>
            <a:lvl4pPr marL="1661585" indent="-237369" defTabSz="967610">
              <a:defRPr>
                <a:solidFill>
                  <a:schemeClr val="tx1"/>
                </a:solidFill>
                <a:latin typeface="Arial" panose="020B0604020202020204" pitchFamily="34" charset="0"/>
              </a:defRPr>
            </a:lvl4pPr>
            <a:lvl5pPr marL="2136324" indent="-237369" defTabSz="967610">
              <a:defRPr>
                <a:solidFill>
                  <a:schemeClr val="tx1"/>
                </a:solidFill>
                <a:latin typeface="Arial" panose="020B0604020202020204" pitchFamily="34" charset="0"/>
              </a:defRPr>
            </a:lvl5pPr>
            <a:lvl6pPr marL="2611062" indent="-237369" defTabSz="967610" eaLnBrk="0" fontAlgn="base" hangingPunct="0">
              <a:spcBef>
                <a:spcPct val="0"/>
              </a:spcBef>
              <a:spcAft>
                <a:spcPct val="0"/>
              </a:spcAft>
              <a:defRPr>
                <a:solidFill>
                  <a:schemeClr val="tx1"/>
                </a:solidFill>
                <a:latin typeface="Arial" panose="020B0604020202020204" pitchFamily="34" charset="0"/>
              </a:defRPr>
            </a:lvl6pPr>
            <a:lvl7pPr marL="3085801" indent="-237369" defTabSz="967610" eaLnBrk="0" fontAlgn="base" hangingPunct="0">
              <a:spcBef>
                <a:spcPct val="0"/>
              </a:spcBef>
              <a:spcAft>
                <a:spcPct val="0"/>
              </a:spcAft>
              <a:defRPr>
                <a:solidFill>
                  <a:schemeClr val="tx1"/>
                </a:solidFill>
                <a:latin typeface="Arial" panose="020B0604020202020204" pitchFamily="34" charset="0"/>
              </a:defRPr>
            </a:lvl7pPr>
            <a:lvl8pPr marL="3560540" indent="-237369" defTabSz="967610" eaLnBrk="0" fontAlgn="base" hangingPunct="0">
              <a:spcBef>
                <a:spcPct val="0"/>
              </a:spcBef>
              <a:spcAft>
                <a:spcPct val="0"/>
              </a:spcAft>
              <a:defRPr>
                <a:solidFill>
                  <a:schemeClr val="tx1"/>
                </a:solidFill>
                <a:latin typeface="Arial" panose="020B0604020202020204" pitchFamily="34" charset="0"/>
              </a:defRPr>
            </a:lvl8pPr>
            <a:lvl9pPr marL="4035279" indent="-237369" defTabSz="967610" eaLnBrk="0" fontAlgn="base" hangingPunct="0">
              <a:spcBef>
                <a:spcPct val="0"/>
              </a:spcBef>
              <a:spcAft>
                <a:spcPct val="0"/>
              </a:spcAft>
              <a:defRPr>
                <a:solidFill>
                  <a:schemeClr val="tx1"/>
                </a:solidFill>
                <a:latin typeface="Arial" panose="020B0604020202020204" pitchFamily="34" charset="0"/>
              </a:defRPr>
            </a:lvl9pPr>
          </a:lstStyle>
          <a:p>
            <a:fld id="{2FB82046-DAE6-425D-825A-8B469AA40FE2}" type="slidenum">
              <a:rPr lang="fr-CA" altLang="fr-FR" smtClean="0">
                <a:solidFill>
                  <a:srgbClr val="000000"/>
                </a:solidFill>
              </a:rPr>
              <a:pPr/>
              <a:t>12</a:t>
            </a:fld>
            <a:endParaRPr lang="fr-CA" altLang="fr-FR" smtClean="0">
              <a:solidFill>
                <a:srgbClr val="000000"/>
              </a:solidFill>
            </a:endParaRPr>
          </a:p>
        </p:txBody>
      </p:sp>
    </p:spTree>
    <p:extLst>
      <p:ext uri="{BB962C8B-B14F-4D97-AF65-F5344CB8AC3E}">
        <p14:creationId xmlns:p14="http://schemas.microsoft.com/office/powerpoint/2010/main" val="4164505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substance qui agit principalement sur l'état du système nerveux central </a:t>
            </a:r>
          </a:p>
          <a:p>
            <a:r>
              <a:rPr lang="fr-CA" dirty="0" smtClean="0"/>
              <a:t>La sensibilité du système nerveux central aux psychotropes contribue à majorer le risque confusionnel et l’incoordination motrice. Les effets dépresseurs centraux des benzodiazépines sont augmentés chez la personne âgée en raison d’une augmentation de la sensibilité du système nerveux central.</a:t>
            </a:r>
            <a:endParaRPr lang="fr-CA" dirty="0"/>
          </a:p>
        </p:txBody>
      </p:sp>
      <p:sp>
        <p:nvSpPr>
          <p:cNvPr id="4" name="Espace réservé du numéro de diapositive 3"/>
          <p:cNvSpPr>
            <a:spLocks noGrp="1"/>
          </p:cNvSpPr>
          <p:nvPr>
            <p:ph type="sldNum" sz="quarter" idx="10"/>
          </p:nvPr>
        </p:nvSpPr>
        <p:spPr/>
        <p:txBody>
          <a:bodyPr/>
          <a:lstStyle/>
          <a:p>
            <a:fld id="{9C94BAE3-0166-4349-BB09-E3EA4BBC6832}" type="slidenum">
              <a:rPr lang="fr-CA" smtClean="0"/>
              <a:pPr/>
              <a:t>13</a:t>
            </a:fld>
            <a:endParaRPr lang="fr-CA"/>
          </a:p>
        </p:txBody>
      </p:sp>
    </p:spTree>
    <p:extLst>
      <p:ext uri="{BB962C8B-B14F-4D97-AF65-F5344CB8AC3E}">
        <p14:creationId xmlns:p14="http://schemas.microsoft.com/office/powerpoint/2010/main" val="1613436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not chemically related to benzodiazepines but their pharmacology is similar.</a:t>
            </a:r>
          </a:p>
          <a:p>
            <a:r>
              <a:rPr lang="en-US" dirty="0" err="1"/>
              <a:t>Spécificité</a:t>
            </a:r>
            <a:r>
              <a:rPr lang="en-US" dirty="0"/>
              <a:t> à la sous unite alpha  (They bind to a receptor subtype known as the benzodiazepine-1 subtype.)</a:t>
            </a:r>
            <a:endParaRPr lang="fr-CA" dirty="0"/>
          </a:p>
          <a:p>
            <a:endParaRPr lang="fr-CA" dirty="0"/>
          </a:p>
        </p:txBody>
      </p:sp>
      <p:sp>
        <p:nvSpPr>
          <p:cNvPr id="4" name="Espace réservé du numéro de diapositive 3"/>
          <p:cNvSpPr>
            <a:spLocks noGrp="1"/>
          </p:cNvSpPr>
          <p:nvPr>
            <p:ph type="sldNum" sz="quarter" idx="10"/>
          </p:nvPr>
        </p:nvSpPr>
        <p:spPr/>
        <p:txBody>
          <a:bodyPr/>
          <a:lstStyle/>
          <a:p>
            <a:fld id="{958A77ED-558D-42D5-9CAC-8013E8C05610}" type="slidenum">
              <a:rPr lang="fr-CA" smtClean="0"/>
              <a:pPr/>
              <a:t>14</a:t>
            </a:fld>
            <a:endParaRPr lang="fr-CA"/>
          </a:p>
        </p:txBody>
      </p:sp>
    </p:spTree>
    <p:extLst>
      <p:ext uri="{BB962C8B-B14F-4D97-AF65-F5344CB8AC3E}">
        <p14:creationId xmlns:p14="http://schemas.microsoft.com/office/powerpoint/2010/main" val="2735639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600" dirty="0"/>
              <a:t>anticholinergiques sont à éviter chez la personne âgée en raison de la gravité et de la fréquence des effets indésirables (risque élevé de rétention urinaire, d’occlusion intestinale, tachycardie, c</a:t>
            </a:r>
            <a:r>
              <a:rPr lang="fr-CA" sz="800" dirty="0"/>
              <a:t>onfu</a:t>
            </a:r>
            <a:r>
              <a:rPr lang="fr-CA" sz="600" dirty="0"/>
              <a:t>sion,</a:t>
            </a:r>
          </a:p>
          <a:p>
            <a:endParaRPr lang="fr-CA" sz="600" dirty="0"/>
          </a:p>
          <a:p>
            <a:r>
              <a:rPr lang="fr-CA" sz="600" dirty="0"/>
              <a:t>n médicament anticholinergique est une substance qui inhibe, c'est-à-dire empêche l'action de l'</a:t>
            </a:r>
            <a:r>
              <a:rPr lang="fr-CA" sz="600" u="sng" dirty="0">
                <a:hlinkClick r:id="rId3"/>
              </a:rPr>
              <a:t>acétylcholine</a:t>
            </a:r>
            <a:r>
              <a:rPr lang="fr-CA" sz="600" dirty="0"/>
              <a:t>.</a:t>
            </a:r>
          </a:p>
          <a:p>
            <a:r>
              <a:rPr lang="fr-CA" sz="600" dirty="0"/>
              <a:t>L'acétylcholine est un </a:t>
            </a:r>
            <a:r>
              <a:rPr lang="fr-CA" sz="600" u="sng" dirty="0">
                <a:hlinkClick r:id="rId4"/>
              </a:rPr>
              <a:t>neurotransmetteur</a:t>
            </a:r>
            <a:r>
              <a:rPr lang="fr-CA" sz="600" dirty="0"/>
              <a:t> autrement dit une molécule, permettant le «passage» de l'influx nerveux dans l'espace synaptique autrement dit l'espace situé entre deux neurones.</a:t>
            </a:r>
          </a:p>
          <a:p>
            <a:r>
              <a:rPr lang="fr-CA" sz="600" dirty="0"/>
              <a:t> </a:t>
            </a:r>
          </a:p>
          <a:p>
            <a:r>
              <a:rPr lang="fr-CA" sz="600" b="1" dirty="0"/>
              <a:t>Généralités </a:t>
            </a:r>
          </a:p>
          <a:p>
            <a:r>
              <a:rPr lang="fr-CA" sz="600" b="1" dirty="0"/>
              <a:t>L'acétylcholine</a:t>
            </a:r>
            <a:r>
              <a:rPr lang="fr-CA" sz="600" dirty="0"/>
              <a:t> est essentiellement le </a:t>
            </a:r>
            <a:r>
              <a:rPr lang="fr-CA" sz="600" b="1" dirty="0"/>
              <a:t>neurotransmetteur</a:t>
            </a:r>
            <a:r>
              <a:rPr lang="fr-CA" sz="600" dirty="0"/>
              <a:t> du </a:t>
            </a:r>
            <a:r>
              <a:rPr lang="fr-CA" sz="600" u="sng" dirty="0">
                <a:hlinkClick r:id="rId5"/>
              </a:rPr>
              <a:t>système parasympathique</a:t>
            </a:r>
            <a:r>
              <a:rPr lang="fr-CA" sz="600" dirty="0"/>
              <a:t> à l'intérieur du </a:t>
            </a:r>
            <a:r>
              <a:rPr lang="fr-CA" sz="600" u="sng" dirty="0">
                <a:hlinkClick r:id="rId6"/>
              </a:rPr>
              <a:t>système nerveux </a:t>
            </a:r>
            <a:endParaRPr lang="fr-CA" sz="600" dirty="0"/>
          </a:p>
          <a:p>
            <a:endParaRPr lang="fr-CA" sz="600" dirty="0"/>
          </a:p>
          <a:p>
            <a:endParaRPr lang="fr-CA" sz="600" dirty="0"/>
          </a:p>
          <a:p>
            <a:r>
              <a:rPr lang="fr-CA" sz="600" dirty="0"/>
              <a:t>. Cette liste de médication inappropriée est divisée en 3 catégories, soit les médicaments à proscrire chez toute personne âgée confondue, ceux à éviter dans le cas de certaines comorbidités qui pourraient exacerber les pathologies et ceux à utiliser en s’entourant de précautions [59]. De plus, les médicaments sont aussi classés selon le système physiologique, la classe Tous droits réservés ‐ © RUSHGQ, 2015                                                                                     22 médicamenteuse ou le nom du médicament</a:t>
            </a:r>
          </a:p>
        </p:txBody>
      </p:sp>
      <p:sp>
        <p:nvSpPr>
          <p:cNvPr id="4" name="Espace réservé du numéro de diapositive 3"/>
          <p:cNvSpPr>
            <a:spLocks noGrp="1"/>
          </p:cNvSpPr>
          <p:nvPr>
            <p:ph type="sldNum" sz="quarter" idx="10"/>
          </p:nvPr>
        </p:nvSpPr>
        <p:spPr/>
        <p:txBody>
          <a:bodyPr/>
          <a:lstStyle/>
          <a:p>
            <a:fld id="{958A77ED-558D-42D5-9CAC-8013E8C05610}" type="slidenum">
              <a:rPr lang="fr-CA" smtClean="0"/>
              <a:pPr/>
              <a:t>15</a:t>
            </a:fld>
            <a:endParaRPr lang="fr-CA"/>
          </a:p>
        </p:txBody>
      </p:sp>
    </p:spTree>
    <p:extLst>
      <p:ext uri="{BB962C8B-B14F-4D97-AF65-F5344CB8AC3E}">
        <p14:creationId xmlns:p14="http://schemas.microsoft.com/office/powerpoint/2010/main" val="598211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Espace réservé de l'image des diapositives 1"/>
          <p:cNvSpPr>
            <a:spLocks noGrp="1" noRot="1" noChangeAspect="1" noTextEdit="1"/>
          </p:cNvSpPr>
          <p:nvPr>
            <p:ph type="sldImg"/>
          </p:nvPr>
        </p:nvSpPr>
        <p:spPr>
          <a:ln/>
        </p:spPr>
      </p:sp>
      <p:sp>
        <p:nvSpPr>
          <p:cNvPr id="185347" name="Espace réservé des commentaires 2"/>
          <p:cNvSpPr>
            <a:spLocks noGrp="1"/>
          </p:cNvSpPr>
          <p:nvPr>
            <p:ph type="body" idx="1"/>
          </p:nvPr>
        </p:nvSpPr>
        <p:spPr>
          <a:noFill/>
        </p:spPr>
        <p:txBody>
          <a:bodyPr/>
          <a:lstStyle/>
          <a:p>
            <a:endParaRPr lang="fr-FR" altLang="fr-FR" smtClean="0">
              <a:latin typeface="Arial" panose="020B0604020202020204" pitchFamily="34" charset="0"/>
            </a:endParaRPr>
          </a:p>
        </p:txBody>
      </p:sp>
      <p:sp>
        <p:nvSpPr>
          <p:cNvPr id="185348" name="Espace réservé du numéro de diapositive 3"/>
          <p:cNvSpPr>
            <a:spLocks noGrp="1"/>
          </p:cNvSpPr>
          <p:nvPr>
            <p:ph type="sldNum" sz="quarter" idx="5"/>
          </p:nvPr>
        </p:nvSpPr>
        <p:spPr>
          <a:noFill/>
        </p:spPr>
        <p:txBody>
          <a:bodyPr/>
          <a:lstStyle>
            <a:lvl1pPr defTabSz="967610">
              <a:defRPr>
                <a:solidFill>
                  <a:schemeClr val="tx1"/>
                </a:solidFill>
                <a:latin typeface="Arial" panose="020B0604020202020204" pitchFamily="34" charset="0"/>
              </a:defRPr>
            </a:lvl1pPr>
            <a:lvl2pPr marL="771450" indent="-296711" defTabSz="967610">
              <a:defRPr>
                <a:solidFill>
                  <a:schemeClr val="tx1"/>
                </a:solidFill>
                <a:latin typeface="Arial" panose="020B0604020202020204" pitchFamily="34" charset="0"/>
              </a:defRPr>
            </a:lvl2pPr>
            <a:lvl3pPr marL="1186847" indent="-237369" defTabSz="967610">
              <a:defRPr>
                <a:solidFill>
                  <a:schemeClr val="tx1"/>
                </a:solidFill>
                <a:latin typeface="Arial" panose="020B0604020202020204" pitchFamily="34" charset="0"/>
              </a:defRPr>
            </a:lvl3pPr>
            <a:lvl4pPr marL="1661585" indent="-237369" defTabSz="967610">
              <a:defRPr>
                <a:solidFill>
                  <a:schemeClr val="tx1"/>
                </a:solidFill>
                <a:latin typeface="Arial" panose="020B0604020202020204" pitchFamily="34" charset="0"/>
              </a:defRPr>
            </a:lvl4pPr>
            <a:lvl5pPr marL="2136324" indent="-237369" defTabSz="967610">
              <a:defRPr>
                <a:solidFill>
                  <a:schemeClr val="tx1"/>
                </a:solidFill>
                <a:latin typeface="Arial" panose="020B0604020202020204" pitchFamily="34" charset="0"/>
              </a:defRPr>
            </a:lvl5pPr>
            <a:lvl6pPr marL="2611062" indent="-237369" defTabSz="967610" eaLnBrk="0" fontAlgn="base" hangingPunct="0">
              <a:spcBef>
                <a:spcPct val="0"/>
              </a:spcBef>
              <a:spcAft>
                <a:spcPct val="0"/>
              </a:spcAft>
              <a:defRPr>
                <a:solidFill>
                  <a:schemeClr val="tx1"/>
                </a:solidFill>
                <a:latin typeface="Arial" panose="020B0604020202020204" pitchFamily="34" charset="0"/>
              </a:defRPr>
            </a:lvl6pPr>
            <a:lvl7pPr marL="3085801" indent="-237369" defTabSz="967610" eaLnBrk="0" fontAlgn="base" hangingPunct="0">
              <a:spcBef>
                <a:spcPct val="0"/>
              </a:spcBef>
              <a:spcAft>
                <a:spcPct val="0"/>
              </a:spcAft>
              <a:defRPr>
                <a:solidFill>
                  <a:schemeClr val="tx1"/>
                </a:solidFill>
                <a:latin typeface="Arial" panose="020B0604020202020204" pitchFamily="34" charset="0"/>
              </a:defRPr>
            </a:lvl7pPr>
            <a:lvl8pPr marL="3560540" indent="-237369" defTabSz="967610" eaLnBrk="0" fontAlgn="base" hangingPunct="0">
              <a:spcBef>
                <a:spcPct val="0"/>
              </a:spcBef>
              <a:spcAft>
                <a:spcPct val="0"/>
              </a:spcAft>
              <a:defRPr>
                <a:solidFill>
                  <a:schemeClr val="tx1"/>
                </a:solidFill>
                <a:latin typeface="Arial" panose="020B0604020202020204" pitchFamily="34" charset="0"/>
              </a:defRPr>
            </a:lvl8pPr>
            <a:lvl9pPr marL="4035279" indent="-237369" defTabSz="967610" eaLnBrk="0" fontAlgn="base" hangingPunct="0">
              <a:spcBef>
                <a:spcPct val="0"/>
              </a:spcBef>
              <a:spcAft>
                <a:spcPct val="0"/>
              </a:spcAft>
              <a:defRPr>
                <a:solidFill>
                  <a:schemeClr val="tx1"/>
                </a:solidFill>
                <a:latin typeface="Arial" panose="020B0604020202020204" pitchFamily="34" charset="0"/>
              </a:defRPr>
            </a:lvl9pPr>
          </a:lstStyle>
          <a:p>
            <a:fld id="{A4B0697E-6023-4F34-8A24-B5D9A19B2047}" type="slidenum">
              <a:rPr lang="fr-CA" altLang="fr-FR" smtClean="0">
                <a:solidFill>
                  <a:srgbClr val="000000"/>
                </a:solidFill>
              </a:rPr>
              <a:pPr/>
              <a:t>16</a:t>
            </a:fld>
            <a:endParaRPr lang="fr-CA" altLang="fr-FR" smtClean="0">
              <a:solidFill>
                <a:srgbClr val="000000"/>
              </a:solidFill>
            </a:endParaRPr>
          </a:p>
        </p:txBody>
      </p:sp>
    </p:spTree>
    <p:extLst>
      <p:ext uri="{BB962C8B-B14F-4D97-AF65-F5344CB8AC3E}">
        <p14:creationId xmlns:p14="http://schemas.microsoft.com/office/powerpoint/2010/main" val="3623008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Espace réservé de l'image des diapositives 1"/>
          <p:cNvSpPr>
            <a:spLocks noGrp="1" noRot="1" noChangeAspect="1" noTextEdit="1"/>
          </p:cNvSpPr>
          <p:nvPr>
            <p:ph type="sldImg"/>
          </p:nvPr>
        </p:nvSpPr>
        <p:spPr>
          <a:ln/>
        </p:spPr>
      </p:sp>
      <p:sp>
        <p:nvSpPr>
          <p:cNvPr id="205827" name="Espace réservé des commentaires 2"/>
          <p:cNvSpPr>
            <a:spLocks noGrp="1"/>
          </p:cNvSpPr>
          <p:nvPr>
            <p:ph type="body" idx="1"/>
          </p:nvPr>
        </p:nvSpPr>
        <p:spPr>
          <a:noFill/>
        </p:spPr>
        <p:txBody>
          <a:bodyPr/>
          <a:lstStyle/>
          <a:p>
            <a:pPr marL="178027" indent="-178027">
              <a:buFont typeface="Wingdings" panose="05000000000000000000" pitchFamily="2" charset="2"/>
              <a:buChar char="q"/>
            </a:pPr>
            <a:r>
              <a:rPr lang="fr-CA" altLang="fr-FR" smtClean="0">
                <a:latin typeface="Arial" panose="020B0604020202020204" pitchFamily="34" charset="0"/>
              </a:rPr>
              <a:t>Remettre une copie aux participants</a:t>
            </a:r>
          </a:p>
        </p:txBody>
      </p:sp>
      <p:sp>
        <p:nvSpPr>
          <p:cNvPr id="205828" name="Espace réservé du numéro de diapositive 3"/>
          <p:cNvSpPr>
            <a:spLocks noGrp="1"/>
          </p:cNvSpPr>
          <p:nvPr>
            <p:ph type="sldNum" sz="quarter" idx="5"/>
          </p:nvPr>
        </p:nvSpPr>
        <p:spPr>
          <a:noFill/>
        </p:spPr>
        <p:txBody>
          <a:bodyPr/>
          <a:lstStyle>
            <a:lvl1pPr defTabSz="967610">
              <a:defRPr>
                <a:solidFill>
                  <a:schemeClr val="tx1"/>
                </a:solidFill>
                <a:latin typeface="Arial" panose="020B0604020202020204" pitchFamily="34" charset="0"/>
              </a:defRPr>
            </a:lvl1pPr>
            <a:lvl2pPr marL="771450" indent="-296711" defTabSz="967610">
              <a:defRPr>
                <a:solidFill>
                  <a:schemeClr val="tx1"/>
                </a:solidFill>
                <a:latin typeface="Arial" panose="020B0604020202020204" pitchFamily="34" charset="0"/>
              </a:defRPr>
            </a:lvl2pPr>
            <a:lvl3pPr marL="1186847" indent="-237369" defTabSz="967610">
              <a:defRPr>
                <a:solidFill>
                  <a:schemeClr val="tx1"/>
                </a:solidFill>
                <a:latin typeface="Arial" panose="020B0604020202020204" pitchFamily="34" charset="0"/>
              </a:defRPr>
            </a:lvl3pPr>
            <a:lvl4pPr marL="1661585" indent="-237369" defTabSz="967610">
              <a:defRPr>
                <a:solidFill>
                  <a:schemeClr val="tx1"/>
                </a:solidFill>
                <a:latin typeface="Arial" panose="020B0604020202020204" pitchFamily="34" charset="0"/>
              </a:defRPr>
            </a:lvl4pPr>
            <a:lvl5pPr marL="2136324" indent="-237369" defTabSz="967610">
              <a:defRPr>
                <a:solidFill>
                  <a:schemeClr val="tx1"/>
                </a:solidFill>
                <a:latin typeface="Arial" panose="020B0604020202020204" pitchFamily="34" charset="0"/>
              </a:defRPr>
            </a:lvl5pPr>
            <a:lvl6pPr marL="2611062" indent="-237369" defTabSz="967610" eaLnBrk="0" fontAlgn="base" hangingPunct="0">
              <a:spcBef>
                <a:spcPct val="0"/>
              </a:spcBef>
              <a:spcAft>
                <a:spcPct val="0"/>
              </a:spcAft>
              <a:defRPr>
                <a:solidFill>
                  <a:schemeClr val="tx1"/>
                </a:solidFill>
                <a:latin typeface="Arial" panose="020B0604020202020204" pitchFamily="34" charset="0"/>
              </a:defRPr>
            </a:lvl6pPr>
            <a:lvl7pPr marL="3085801" indent="-237369" defTabSz="967610" eaLnBrk="0" fontAlgn="base" hangingPunct="0">
              <a:spcBef>
                <a:spcPct val="0"/>
              </a:spcBef>
              <a:spcAft>
                <a:spcPct val="0"/>
              </a:spcAft>
              <a:defRPr>
                <a:solidFill>
                  <a:schemeClr val="tx1"/>
                </a:solidFill>
                <a:latin typeface="Arial" panose="020B0604020202020204" pitchFamily="34" charset="0"/>
              </a:defRPr>
            </a:lvl7pPr>
            <a:lvl8pPr marL="3560540" indent="-237369" defTabSz="967610" eaLnBrk="0" fontAlgn="base" hangingPunct="0">
              <a:spcBef>
                <a:spcPct val="0"/>
              </a:spcBef>
              <a:spcAft>
                <a:spcPct val="0"/>
              </a:spcAft>
              <a:defRPr>
                <a:solidFill>
                  <a:schemeClr val="tx1"/>
                </a:solidFill>
                <a:latin typeface="Arial" panose="020B0604020202020204" pitchFamily="34" charset="0"/>
              </a:defRPr>
            </a:lvl8pPr>
            <a:lvl9pPr marL="4035279" indent="-237369" defTabSz="967610" eaLnBrk="0" fontAlgn="base" hangingPunct="0">
              <a:spcBef>
                <a:spcPct val="0"/>
              </a:spcBef>
              <a:spcAft>
                <a:spcPct val="0"/>
              </a:spcAft>
              <a:defRPr>
                <a:solidFill>
                  <a:schemeClr val="tx1"/>
                </a:solidFill>
                <a:latin typeface="Arial" panose="020B0604020202020204" pitchFamily="34" charset="0"/>
              </a:defRPr>
            </a:lvl9pPr>
          </a:lstStyle>
          <a:p>
            <a:fld id="{142B69BB-F4C7-4BAA-9038-684BBFA78EC1}" type="slidenum">
              <a:rPr lang="fr-CA" altLang="fr-FR" smtClean="0">
                <a:solidFill>
                  <a:srgbClr val="000000"/>
                </a:solidFill>
              </a:rPr>
              <a:pPr/>
              <a:t>19</a:t>
            </a:fld>
            <a:endParaRPr lang="fr-CA" altLang="fr-FR" smtClean="0">
              <a:solidFill>
                <a:srgbClr val="000000"/>
              </a:solidFill>
            </a:endParaRPr>
          </a:p>
        </p:txBody>
      </p:sp>
    </p:spTree>
    <p:extLst>
      <p:ext uri="{BB962C8B-B14F-4D97-AF65-F5344CB8AC3E}">
        <p14:creationId xmlns:p14="http://schemas.microsoft.com/office/powerpoint/2010/main" val="445642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Peu de données à long terme</a:t>
            </a:r>
          </a:p>
          <a:p>
            <a:r>
              <a:rPr lang="fr-CA" dirty="0" smtClean="0"/>
              <a:t>Vs. Ix par exemple </a:t>
            </a:r>
            <a:endParaRPr lang="fr-CA" dirty="0"/>
          </a:p>
        </p:txBody>
      </p:sp>
      <p:sp>
        <p:nvSpPr>
          <p:cNvPr id="4" name="Espace réservé du numéro de diapositive 3"/>
          <p:cNvSpPr>
            <a:spLocks noGrp="1"/>
          </p:cNvSpPr>
          <p:nvPr>
            <p:ph type="sldNum" sz="quarter" idx="10"/>
          </p:nvPr>
        </p:nvSpPr>
        <p:spPr/>
        <p:txBody>
          <a:bodyPr/>
          <a:lstStyle/>
          <a:p>
            <a:fld id="{958A77ED-558D-42D5-9CAC-8013E8C05610}" type="slidenum">
              <a:rPr lang="fr-CA" smtClean="0"/>
              <a:pPr/>
              <a:t>20</a:t>
            </a:fld>
            <a:endParaRPr lang="fr-CA"/>
          </a:p>
        </p:txBody>
      </p:sp>
    </p:spTree>
    <p:extLst>
      <p:ext uri="{BB962C8B-B14F-4D97-AF65-F5344CB8AC3E}">
        <p14:creationId xmlns:p14="http://schemas.microsoft.com/office/powerpoint/2010/main" val="1946893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ge TITRE de la présentation">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239350" y="3162427"/>
            <a:ext cx="9692217" cy="1470025"/>
          </a:xfrm>
        </p:spPr>
        <p:txBody>
          <a:bodyPr anchor="b" anchorCtr="0">
            <a:normAutofit/>
          </a:bodyPr>
          <a:lstStyle>
            <a:lvl1pPr>
              <a:defRPr sz="4000" b="1" cap="all" baseline="0"/>
            </a:lvl1pPr>
          </a:lstStyle>
          <a:p>
            <a:r>
              <a:rPr lang="fr-FR" dirty="0" smtClean="0"/>
              <a:t>Page titre de la</a:t>
            </a:r>
            <a:br>
              <a:rPr lang="fr-FR" dirty="0" smtClean="0"/>
            </a:br>
            <a:r>
              <a:rPr lang="fr-FR" dirty="0" smtClean="0"/>
              <a:t>présentation </a:t>
            </a:r>
            <a:r>
              <a:rPr lang="fr-FR" dirty="0" err="1" smtClean="0"/>
              <a:t>powerpoint</a:t>
            </a:r>
            <a:endParaRPr lang="fr-CA" dirty="0"/>
          </a:p>
        </p:txBody>
      </p:sp>
      <p:sp>
        <p:nvSpPr>
          <p:cNvPr id="3" name="Sous-titre 2"/>
          <p:cNvSpPr>
            <a:spLocks noGrp="1"/>
          </p:cNvSpPr>
          <p:nvPr>
            <p:ph type="subTitle" idx="1" hasCustomPrompt="1"/>
          </p:nvPr>
        </p:nvSpPr>
        <p:spPr>
          <a:xfrm>
            <a:off x="273534" y="4653136"/>
            <a:ext cx="9697311" cy="864096"/>
          </a:xfrm>
        </p:spPr>
        <p:txBody>
          <a:bodyPr/>
          <a:lstStyle>
            <a:lvl1pPr marL="0" indent="0" algn="l">
              <a:buNone/>
              <a:defRPr sz="24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Sous-titre</a:t>
            </a:r>
            <a:endParaRPr lang="fr-CA"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381" y="6170887"/>
            <a:ext cx="1522056" cy="447224"/>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0657" y="5834510"/>
            <a:ext cx="2535348" cy="973259"/>
          </a:xfrm>
          <a:prstGeom prst="rect">
            <a:avLst/>
          </a:prstGeom>
        </p:spPr>
      </p:pic>
      <p:cxnSp>
        <p:nvCxnSpPr>
          <p:cNvPr id="9" name="Connecteur droit 8"/>
          <p:cNvCxnSpPr/>
          <p:nvPr/>
        </p:nvCxnSpPr>
        <p:spPr>
          <a:xfrm>
            <a:off x="359702" y="5786214"/>
            <a:ext cx="11472597" cy="67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26" name="Picture 2" descr="http://ccsmtl.intra.mtl.rtss.qc.ca/fileadmin/CIUSSS/DirectionsAdministratives/DRHCAJ/CommunicationsAffairesJuridiques/Communications/IdentiteVisuelleGabarit/GabaritsAZ/E/ElementGraphique/ElementGraphiq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2225" y="78904"/>
            <a:ext cx="3935567" cy="2879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24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iapo de contenu 2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15414" y="274639"/>
            <a:ext cx="11016885" cy="706437"/>
          </a:xfrm>
        </p:spPr>
        <p:txBody>
          <a:bodyPr/>
          <a:lstStyle>
            <a:lvl1pPr>
              <a:defRPr baseline="0"/>
            </a:lvl1pPr>
          </a:lstStyle>
          <a:p>
            <a:r>
              <a:rPr lang="fr-FR" dirty="0" smtClean="0"/>
              <a:t>Titre – diapositive 2 colonnes</a:t>
            </a:r>
            <a:endParaRPr lang="fr-CA" dirty="0"/>
          </a:p>
        </p:txBody>
      </p:sp>
      <p:sp>
        <p:nvSpPr>
          <p:cNvPr id="3" name="Espace réservé du contenu 2"/>
          <p:cNvSpPr>
            <a:spLocks noGrp="1"/>
          </p:cNvSpPr>
          <p:nvPr>
            <p:ph sz="half" idx="1"/>
          </p:nvPr>
        </p:nvSpPr>
        <p:spPr>
          <a:xfrm>
            <a:off x="815413" y="1125540"/>
            <a:ext cx="5384800" cy="4535709"/>
          </a:xfrm>
        </p:spPr>
        <p:txBody>
          <a:bodyPr/>
          <a:lstStyle>
            <a:lvl1pPr>
              <a:defRPr sz="2400"/>
            </a:lvl1pPr>
            <a:lvl2pPr>
              <a:defRPr sz="2000"/>
            </a:lvl2pPr>
            <a:lvl3pPr>
              <a:defRPr sz="1800"/>
            </a:lvl3pPr>
            <a:lvl4pPr>
              <a:defRPr sz="1600"/>
            </a:lvl4pPr>
            <a:lvl5pPr>
              <a:buClr>
                <a:schemeClr val="accent4"/>
              </a:buClr>
              <a:defRPr sz="1400" baseline="0"/>
            </a:lvl5pPr>
            <a:lvl6pPr>
              <a:buClr>
                <a:schemeClr val="accent4"/>
              </a:buClr>
              <a:buSzPct val="50000"/>
              <a:defRPr sz="12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4" name="Espace réservé du contenu 3"/>
          <p:cNvSpPr>
            <a:spLocks noGrp="1"/>
          </p:cNvSpPr>
          <p:nvPr>
            <p:ph sz="half" idx="2"/>
          </p:nvPr>
        </p:nvSpPr>
        <p:spPr>
          <a:xfrm>
            <a:off x="6403413" y="1125540"/>
            <a:ext cx="5384800" cy="4535709"/>
          </a:xfrm>
        </p:spPr>
        <p:txBody>
          <a:bodyPr/>
          <a:lstStyle>
            <a:lvl1pPr>
              <a:defRPr sz="2400"/>
            </a:lvl1pPr>
            <a:lvl2pPr>
              <a:defRPr sz="2000"/>
            </a:lvl2pPr>
            <a:lvl3pPr>
              <a:defRPr sz="1800"/>
            </a:lvl3pPr>
            <a:lvl4pPr>
              <a:defRPr sz="1600"/>
            </a:lvl4pPr>
            <a:lvl5pPr marL="2114550" marR="0" indent="-285750" algn="l" defTabSz="914400" rtl="0" eaLnBrk="1" fontAlgn="auto" latinLnBrk="0" hangingPunct="1">
              <a:lnSpc>
                <a:spcPct val="100000"/>
              </a:lnSpc>
              <a:spcBef>
                <a:spcPct val="20000"/>
              </a:spcBef>
              <a:spcAft>
                <a:spcPts val="0"/>
              </a:spcAft>
              <a:buClr>
                <a:schemeClr val="accent4"/>
              </a:buClr>
              <a:buSzPct val="50000"/>
              <a:buFont typeface="Arial" panose="020B0604020202020204" pitchFamily="34" charset="0"/>
              <a:buChar char="•"/>
              <a:tabLst/>
              <a:defRPr sz="1400"/>
            </a:lvl5pPr>
            <a:lvl6pPr>
              <a:buClr>
                <a:schemeClr val="accent3"/>
              </a:buClr>
              <a:buSzPct val="50000"/>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12" name="Espace réservé du numéro de diapositive 2"/>
          <p:cNvSpPr txBox="1">
            <a:spLocks/>
          </p:cNvSpPr>
          <p:nvPr/>
        </p:nvSpPr>
        <p:spPr>
          <a:xfrm>
            <a:off x="11615936" y="5982305"/>
            <a:ext cx="576064" cy="365125"/>
          </a:xfrm>
          <a:prstGeom prst="rect">
            <a:avLst/>
          </a:prstGeom>
        </p:spPr>
        <p:txBody>
          <a:bodyPr/>
          <a:lstStyle>
            <a:defPPr>
              <a:defRPr lang="fr-FR"/>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C7D92E-CB67-46E3-8E2F-26A00A2945D7}" type="slidenum">
              <a:rPr lang="fr-CA" sz="1000" smtClean="0"/>
              <a:pPr/>
              <a:t>‹N°›</a:t>
            </a:fld>
            <a:endParaRPr lang="fr-CA" sz="1000" dirty="0"/>
          </a:p>
        </p:txBody>
      </p:sp>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0657" y="5834510"/>
            <a:ext cx="2535348" cy="973259"/>
          </a:xfrm>
          <a:prstGeom prst="rect">
            <a:avLst/>
          </a:prstGeom>
        </p:spPr>
      </p:pic>
      <p:cxnSp>
        <p:nvCxnSpPr>
          <p:cNvPr id="14" name="Connecteur droit 13"/>
          <p:cNvCxnSpPr/>
          <p:nvPr/>
        </p:nvCxnSpPr>
        <p:spPr>
          <a:xfrm>
            <a:off x="359702" y="5786214"/>
            <a:ext cx="11472597" cy="67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59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577680"/>
            <a:ext cx="73152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2389717" y="38985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CA"/>
          </a:p>
        </p:txBody>
      </p:sp>
      <p:sp>
        <p:nvSpPr>
          <p:cNvPr id="4" name="Espace réservé du texte 3"/>
          <p:cNvSpPr>
            <a:spLocks noGrp="1"/>
          </p:cNvSpPr>
          <p:nvPr>
            <p:ph type="body" sz="half" idx="2"/>
          </p:nvPr>
        </p:nvSpPr>
        <p:spPr>
          <a:xfrm>
            <a:off x="2389717" y="5144418"/>
            <a:ext cx="7315200" cy="58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2" name="Espace réservé du numéro de diapositive 2"/>
          <p:cNvSpPr txBox="1">
            <a:spLocks/>
          </p:cNvSpPr>
          <p:nvPr/>
        </p:nvSpPr>
        <p:spPr>
          <a:xfrm>
            <a:off x="11615936" y="5982305"/>
            <a:ext cx="576064" cy="365125"/>
          </a:xfrm>
          <a:prstGeom prst="rect">
            <a:avLst/>
          </a:prstGeom>
        </p:spPr>
        <p:txBody>
          <a:bodyPr/>
          <a:lstStyle>
            <a:defPPr>
              <a:defRPr lang="fr-FR"/>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C7D92E-CB67-46E3-8E2F-26A00A2945D7}" type="slidenum">
              <a:rPr lang="fr-CA" sz="1000" smtClean="0"/>
              <a:pPr/>
              <a:t>‹N°›</a:t>
            </a:fld>
            <a:endParaRPr lang="fr-CA" sz="1000" dirty="0"/>
          </a:p>
        </p:txBody>
      </p:sp>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0657" y="5834510"/>
            <a:ext cx="2535348" cy="973259"/>
          </a:xfrm>
          <a:prstGeom prst="rect">
            <a:avLst/>
          </a:prstGeom>
        </p:spPr>
      </p:pic>
      <p:cxnSp>
        <p:nvCxnSpPr>
          <p:cNvPr id="14" name="Connecteur droit 13"/>
          <p:cNvCxnSpPr/>
          <p:nvPr/>
        </p:nvCxnSpPr>
        <p:spPr>
          <a:xfrm>
            <a:off x="359702" y="5786214"/>
            <a:ext cx="11472597" cy="67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51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Diapo - Vide">
    <p:spTree>
      <p:nvGrpSpPr>
        <p:cNvPr id="1" name=""/>
        <p:cNvGrpSpPr/>
        <p:nvPr/>
      </p:nvGrpSpPr>
      <p:grpSpPr>
        <a:xfrm>
          <a:off x="0" y="0"/>
          <a:ext cx="0" cy="0"/>
          <a:chOff x="0" y="0"/>
          <a:chExt cx="0" cy="0"/>
        </a:xfrm>
      </p:grpSpPr>
      <p:sp>
        <p:nvSpPr>
          <p:cNvPr id="9" name="Espace réservé du numéro de diapositive 2"/>
          <p:cNvSpPr txBox="1">
            <a:spLocks/>
          </p:cNvSpPr>
          <p:nvPr/>
        </p:nvSpPr>
        <p:spPr>
          <a:xfrm>
            <a:off x="11615936" y="5982305"/>
            <a:ext cx="576064" cy="365125"/>
          </a:xfrm>
          <a:prstGeom prst="rect">
            <a:avLst/>
          </a:prstGeom>
        </p:spPr>
        <p:txBody>
          <a:bodyPr/>
          <a:lstStyle>
            <a:defPPr>
              <a:defRPr lang="fr-FR"/>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C7D92E-CB67-46E3-8E2F-26A00A2945D7}" type="slidenum">
              <a:rPr lang="fr-CA" sz="1000" smtClean="0"/>
              <a:pPr/>
              <a:t>‹N°›</a:t>
            </a:fld>
            <a:endParaRPr lang="fr-CA" sz="1000" dirty="0"/>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0657" y="5834510"/>
            <a:ext cx="2535348" cy="973259"/>
          </a:xfrm>
          <a:prstGeom prst="rect">
            <a:avLst/>
          </a:prstGeom>
        </p:spPr>
      </p:pic>
      <p:cxnSp>
        <p:nvCxnSpPr>
          <p:cNvPr id="11" name="Connecteur droit 10"/>
          <p:cNvCxnSpPr/>
          <p:nvPr/>
        </p:nvCxnSpPr>
        <p:spPr>
          <a:xfrm>
            <a:off x="359702" y="5786214"/>
            <a:ext cx="11472597" cy="67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72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apo de fermeture">
    <p:spTree>
      <p:nvGrpSpPr>
        <p:cNvPr id="1" name=""/>
        <p:cNvGrpSpPr/>
        <p:nvPr/>
      </p:nvGrpSpPr>
      <p:grpSpPr>
        <a:xfrm>
          <a:off x="0" y="0"/>
          <a:ext cx="0" cy="0"/>
          <a:chOff x="0" y="0"/>
          <a:chExt cx="0" cy="0"/>
        </a:xfrm>
      </p:grpSpPr>
      <p:sp>
        <p:nvSpPr>
          <p:cNvPr id="11" name="ZoneTexte 10"/>
          <p:cNvSpPr txBox="1"/>
          <p:nvPr/>
        </p:nvSpPr>
        <p:spPr>
          <a:xfrm>
            <a:off x="2856000" y="2204865"/>
            <a:ext cx="6480000" cy="1200329"/>
          </a:xfrm>
          <a:prstGeom prst="rect">
            <a:avLst/>
          </a:prstGeom>
          <a:noFill/>
        </p:spPr>
        <p:txBody>
          <a:bodyPr wrap="square" rtlCol="0">
            <a:spAutoFit/>
          </a:bodyPr>
          <a:lstStyle/>
          <a:p>
            <a:pPr algn="ctr"/>
            <a:r>
              <a:rPr lang="fr-CA" sz="7200" b="1" dirty="0" smtClean="0">
                <a:solidFill>
                  <a:schemeClr val="tx2">
                    <a:lumMod val="75000"/>
                  </a:schemeClr>
                </a:solidFill>
              </a:rPr>
              <a:t>MERCI</a:t>
            </a:r>
            <a:r>
              <a:rPr lang="fr-CA" sz="7200" b="1" baseline="0" dirty="0" smtClean="0">
                <a:solidFill>
                  <a:schemeClr val="tx2">
                    <a:lumMod val="75000"/>
                  </a:schemeClr>
                </a:solidFill>
              </a:rPr>
              <a:t>!</a:t>
            </a:r>
            <a:endParaRPr lang="fr-CA" sz="7200" b="1" dirty="0">
              <a:solidFill>
                <a:schemeClr val="tx2">
                  <a:lumMod val="75000"/>
                </a:schemeClr>
              </a:solidFill>
            </a:endParaRPr>
          </a:p>
        </p:txBody>
      </p:sp>
      <p:cxnSp>
        <p:nvCxnSpPr>
          <p:cNvPr id="7" name="Connecteur droit 6"/>
          <p:cNvCxnSpPr/>
          <p:nvPr/>
        </p:nvCxnSpPr>
        <p:spPr>
          <a:xfrm>
            <a:off x="2856000" y="3789040"/>
            <a:ext cx="6480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0657" y="5834510"/>
            <a:ext cx="2535348" cy="973259"/>
          </a:xfrm>
          <a:prstGeom prst="rect">
            <a:avLst/>
          </a:prstGeom>
        </p:spPr>
      </p:pic>
    </p:spTree>
    <p:extLst>
      <p:ext uri="{BB962C8B-B14F-4D97-AF65-F5344CB8AC3E}">
        <p14:creationId xmlns:p14="http://schemas.microsoft.com/office/powerpoint/2010/main" val="417394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6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85415856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re de section">
    <p:spTree>
      <p:nvGrpSpPr>
        <p:cNvPr id="1" name=""/>
        <p:cNvGrpSpPr/>
        <p:nvPr/>
      </p:nvGrpSpPr>
      <p:grpSpPr>
        <a:xfrm>
          <a:off x="0" y="0"/>
          <a:ext cx="0" cy="0"/>
          <a:chOff x="0" y="0"/>
          <a:chExt cx="0" cy="0"/>
        </a:xfrm>
      </p:grpSpPr>
      <p:sp>
        <p:nvSpPr>
          <p:cNvPr id="29" name="Texte du titre"/>
          <p:cNvSpPr txBox="1">
            <a:spLocks noGrp="1"/>
          </p:cNvSpPr>
          <p:nvPr>
            <p:ph type="title"/>
          </p:nvPr>
        </p:nvSpPr>
        <p:spPr>
          <a:xfrm>
            <a:off x="831850" y="1709738"/>
            <a:ext cx="10515600" cy="2852737"/>
          </a:xfrm>
          <a:prstGeom prst="rect">
            <a:avLst/>
          </a:prstGeom>
        </p:spPr>
        <p:txBody>
          <a:bodyPr anchor="b"/>
          <a:lstStyle>
            <a:lvl1pPr>
              <a:defRPr sz="6000"/>
            </a:lvl1pPr>
          </a:lstStyle>
          <a:p>
            <a:r>
              <a:t>Texte du titre</a:t>
            </a:r>
          </a:p>
        </p:txBody>
      </p:sp>
      <p:sp>
        <p:nvSpPr>
          <p:cNvPr id="30" name="Texte niveau 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Texte niveau 1</a:t>
            </a:r>
          </a:p>
          <a:p>
            <a:pPr lvl="1"/>
            <a:r>
              <a:t>Texte niveau 2</a:t>
            </a:r>
          </a:p>
          <a:p>
            <a:pPr lvl="2"/>
            <a:r>
              <a:t>Texte niveau 3</a:t>
            </a:r>
          </a:p>
          <a:p>
            <a:pPr lvl="3"/>
            <a:r>
              <a:t>Texte niveau 4</a:t>
            </a:r>
          </a:p>
          <a:p>
            <a:pPr lvl="4"/>
            <a:r>
              <a:t>Texte niveau 5</a:t>
            </a:r>
          </a:p>
        </p:txBody>
      </p:sp>
      <p:sp>
        <p:nvSpPr>
          <p:cNvPr id="3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72228788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 TITRE de section - ROUGE ORANGÉ">
    <p:spTree>
      <p:nvGrpSpPr>
        <p:cNvPr id="1" name=""/>
        <p:cNvGrpSpPr/>
        <p:nvPr/>
      </p:nvGrpSpPr>
      <p:grpSpPr>
        <a:xfrm>
          <a:off x="0" y="0"/>
          <a:ext cx="0" cy="0"/>
          <a:chOff x="0" y="0"/>
          <a:chExt cx="0" cy="0"/>
        </a:xfrm>
      </p:grpSpPr>
      <p:sp>
        <p:nvSpPr>
          <p:cNvPr id="6" name="Rectangle 5"/>
          <p:cNvSpPr/>
          <p:nvPr/>
        </p:nvSpPr>
        <p:spPr>
          <a:xfrm>
            <a:off x="0" y="0"/>
            <a:ext cx="12336693" cy="69573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sp>
        <p:nvSpPr>
          <p:cNvPr id="4" name="Titre 1"/>
          <p:cNvSpPr>
            <a:spLocks noGrp="1"/>
          </p:cNvSpPr>
          <p:nvPr>
            <p:ph type="ctrTitle" hasCustomPrompt="1"/>
          </p:nvPr>
        </p:nvSpPr>
        <p:spPr>
          <a:xfrm>
            <a:off x="1199457" y="1929746"/>
            <a:ext cx="9692217" cy="1470025"/>
          </a:xfrm>
        </p:spPr>
        <p:txBody>
          <a:bodyPr anchor="b" anchorCtr="0">
            <a:normAutofit/>
          </a:bodyPr>
          <a:lstStyle>
            <a:lvl1pPr>
              <a:defRPr sz="3600" b="1" cap="all" baseline="0">
                <a:solidFill>
                  <a:schemeClr val="bg1"/>
                </a:solidFill>
              </a:defRPr>
            </a:lvl1pPr>
          </a:lstStyle>
          <a:p>
            <a:r>
              <a:rPr lang="fr-FR" dirty="0" smtClean="0"/>
              <a:t>Titre de section</a:t>
            </a:r>
            <a:endParaRPr lang="fr-CA" dirty="0"/>
          </a:p>
        </p:txBody>
      </p:sp>
      <p:sp>
        <p:nvSpPr>
          <p:cNvPr id="5" name="Sous-titre 2"/>
          <p:cNvSpPr>
            <a:spLocks noGrp="1"/>
          </p:cNvSpPr>
          <p:nvPr>
            <p:ph type="subTitle" idx="1" hasCustomPrompt="1"/>
          </p:nvPr>
        </p:nvSpPr>
        <p:spPr>
          <a:xfrm>
            <a:off x="1199457" y="3429000"/>
            <a:ext cx="9697311" cy="864096"/>
          </a:xfrm>
        </p:spPr>
        <p:txBody>
          <a:bodyPr/>
          <a:lstStyle>
            <a:lvl1pPr marL="0" indent="0" algn="l">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Sous-titre</a:t>
            </a:r>
            <a:endParaRPr lang="fr-CA" dirty="0"/>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0656" y="5834962"/>
            <a:ext cx="2527571" cy="978415"/>
          </a:xfrm>
          <a:prstGeom prst="rect">
            <a:avLst/>
          </a:prstGeom>
        </p:spPr>
      </p:pic>
    </p:spTree>
    <p:extLst>
      <p:ext uri="{BB962C8B-B14F-4D97-AF65-F5344CB8AC3E}">
        <p14:creationId xmlns:p14="http://schemas.microsoft.com/office/powerpoint/2010/main" val="362638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 TITRE de section - CAROTTE">
    <p:spTree>
      <p:nvGrpSpPr>
        <p:cNvPr id="1" name=""/>
        <p:cNvGrpSpPr/>
        <p:nvPr/>
      </p:nvGrpSpPr>
      <p:grpSpPr>
        <a:xfrm>
          <a:off x="0" y="0"/>
          <a:ext cx="0" cy="0"/>
          <a:chOff x="0" y="0"/>
          <a:chExt cx="0" cy="0"/>
        </a:xfrm>
      </p:grpSpPr>
      <p:sp>
        <p:nvSpPr>
          <p:cNvPr id="4" name="Rectangle 3"/>
          <p:cNvSpPr/>
          <p:nvPr/>
        </p:nvSpPr>
        <p:spPr>
          <a:xfrm>
            <a:off x="0" y="0"/>
            <a:ext cx="12192000" cy="69573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sp>
        <p:nvSpPr>
          <p:cNvPr id="6" name="Titre 1"/>
          <p:cNvSpPr>
            <a:spLocks noGrp="1"/>
          </p:cNvSpPr>
          <p:nvPr>
            <p:ph type="ctrTitle" hasCustomPrompt="1"/>
          </p:nvPr>
        </p:nvSpPr>
        <p:spPr>
          <a:xfrm>
            <a:off x="1199457" y="1929746"/>
            <a:ext cx="9692217" cy="1470025"/>
          </a:xfrm>
        </p:spPr>
        <p:txBody>
          <a:bodyPr anchor="b" anchorCtr="0">
            <a:normAutofit/>
          </a:bodyPr>
          <a:lstStyle>
            <a:lvl1pPr>
              <a:defRPr sz="3600" b="1" cap="all" baseline="0">
                <a:solidFill>
                  <a:schemeClr val="bg1"/>
                </a:solidFill>
              </a:defRPr>
            </a:lvl1pPr>
          </a:lstStyle>
          <a:p>
            <a:r>
              <a:rPr lang="fr-FR" dirty="0" smtClean="0"/>
              <a:t>Titre de section</a:t>
            </a:r>
            <a:endParaRPr lang="fr-CA" dirty="0"/>
          </a:p>
        </p:txBody>
      </p:sp>
      <p:sp>
        <p:nvSpPr>
          <p:cNvPr id="7" name="Sous-titre 2"/>
          <p:cNvSpPr>
            <a:spLocks noGrp="1"/>
          </p:cNvSpPr>
          <p:nvPr>
            <p:ph type="subTitle" idx="1" hasCustomPrompt="1"/>
          </p:nvPr>
        </p:nvSpPr>
        <p:spPr>
          <a:xfrm>
            <a:off x="1199457" y="3429000"/>
            <a:ext cx="9697311" cy="864096"/>
          </a:xfrm>
        </p:spPr>
        <p:txBody>
          <a:bodyPr/>
          <a:lstStyle>
            <a:lvl1pPr marL="0" indent="0" algn="l">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Sous-titre</a:t>
            </a:r>
            <a:endParaRPr lang="fr-CA"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0656" y="5834962"/>
            <a:ext cx="2527571" cy="978415"/>
          </a:xfrm>
          <a:prstGeom prst="rect">
            <a:avLst/>
          </a:prstGeom>
        </p:spPr>
      </p:pic>
    </p:spTree>
    <p:extLst>
      <p:ext uri="{BB962C8B-B14F-4D97-AF65-F5344CB8AC3E}">
        <p14:creationId xmlns:p14="http://schemas.microsoft.com/office/powerpoint/2010/main" val="198006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 TITRE de section - MANDARINE">
    <p:spTree>
      <p:nvGrpSpPr>
        <p:cNvPr id="1" name=""/>
        <p:cNvGrpSpPr/>
        <p:nvPr/>
      </p:nvGrpSpPr>
      <p:grpSpPr>
        <a:xfrm>
          <a:off x="0" y="0"/>
          <a:ext cx="0" cy="0"/>
          <a:chOff x="0" y="0"/>
          <a:chExt cx="0" cy="0"/>
        </a:xfrm>
      </p:grpSpPr>
      <p:sp>
        <p:nvSpPr>
          <p:cNvPr id="4" name="Rectangle 3"/>
          <p:cNvSpPr/>
          <p:nvPr/>
        </p:nvSpPr>
        <p:spPr>
          <a:xfrm>
            <a:off x="-144693" y="0"/>
            <a:ext cx="1233669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sp>
        <p:nvSpPr>
          <p:cNvPr id="6" name="Titre 1"/>
          <p:cNvSpPr>
            <a:spLocks noGrp="1"/>
          </p:cNvSpPr>
          <p:nvPr>
            <p:ph type="ctrTitle" hasCustomPrompt="1"/>
          </p:nvPr>
        </p:nvSpPr>
        <p:spPr>
          <a:xfrm>
            <a:off x="1199457" y="1929746"/>
            <a:ext cx="9692217" cy="1470025"/>
          </a:xfrm>
        </p:spPr>
        <p:txBody>
          <a:bodyPr anchor="b" anchorCtr="0">
            <a:normAutofit/>
          </a:bodyPr>
          <a:lstStyle>
            <a:lvl1pPr>
              <a:defRPr sz="3600" b="1" cap="all" baseline="0">
                <a:solidFill>
                  <a:schemeClr val="bg1"/>
                </a:solidFill>
              </a:defRPr>
            </a:lvl1pPr>
          </a:lstStyle>
          <a:p>
            <a:r>
              <a:rPr lang="fr-FR" dirty="0" smtClean="0"/>
              <a:t>Titre de section</a:t>
            </a:r>
            <a:endParaRPr lang="fr-CA" dirty="0"/>
          </a:p>
        </p:txBody>
      </p:sp>
      <p:sp>
        <p:nvSpPr>
          <p:cNvPr id="7" name="Sous-titre 2"/>
          <p:cNvSpPr>
            <a:spLocks noGrp="1"/>
          </p:cNvSpPr>
          <p:nvPr>
            <p:ph type="subTitle" idx="1" hasCustomPrompt="1"/>
          </p:nvPr>
        </p:nvSpPr>
        <p:spPr>
          <a:xfrm>
            <a:off x="1199457" y="3429000"/>
            <a:ext cx="9697311" cy="864096"/>
          </a:xfrm>
        </p:spPr>
        <p:txBody>
          <a:bodyPr/>
          <a:lstStyle>
            <a:lvl1pPr marL="0" indent="0" algn="l">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Sous-titre</a:t>
            </a:r>
            <a:endParaRPr lang="fr-CA"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0656" y="5834962"/>
            <a:ext cx="2527571" cy="978415"/>
          </a:xfrm>
          <a:prstGeom prst="rect">
            <a:avLst/>
          </a:prstGeom>
        </p:spPr>
      </p:pic>
    </p:spTree>
    <p:extLst>
      <p:ext uri="{BB962C8B-B14F-4D97-AF65-F5344CB8AC3E}">
        <p14:creationId xmlns:p14="http://schemas.microsoft.com/office/powerpoint/2010/main" val="407612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 TITRE de section - GRIS HORIZON">
    <p:spTree>
      <p:nvGrpSpPr>
        <p:cNvPr id="1" name=""/>
        <p:cNvGrpSpPr/>
        <p:nvPr/>
      </p:nvGrpSpPr>
      <p:grpSpPr>
        <a:xfrm>
          <a:off x="0" y="0"/>
          <a:ext cx="0" cy="0"/>
          <a:chOff x="0" y="0"/>
          <a:chExt cx="0" cy="0"/>
        </a:xfrm>
      </p:grpSpPr>
      <p:sp>
        <p:nvSpPr>
          <p:cNvPr id="5" name="Rectangle 4"/>
          <p:cNvSpPr/>
          <p:nvPr/>
        </p:nvSpPr>
        <p:spPr>
          <a:xfrm>
            <a:off x="0" y="0"/>
            <a:ext cx="12192000" cy="69573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sp>
        <p:nvSpPr>
          <p:cNvPr id="7" name="Titre 1"/>
          <p:cNvSpPr>
            <a:spLocks noGrp="1"/>
          </p:cNvSpPr>
          <p:nvPr>
            <p:ph type="ctrTitle" hasCustomPrompt="1"/>
          </p:nvPr>
        </p:nvSpPr>
        <p:spPr>
          <a:xfrm>
            <a:off x="1199457" y="1929746"/>
            <a:ext cx="9692217" cy="1470025"/>
          </a:xfrm>
        </p:spPr>
        <p:txBody>
          <a:bodyPr anchor="b" anchorCtr="0">
            <a:normAutofit/>
          </a:bodyPr>
          <a:lstStyle>
            <a:lvl1pPr>
              <a:defRPr sz="3600" b="1" cap="all" baseline="0">
                <a:solidFill>
                  <a:schemeClr val="bg1"/>
                </a:solidFill>
              </a:defRPr>
            </a:lvl1pPr>
          </a:lstStyle>
          <a:p>
            <a:r>
              <a:rPr lang="fr-FR" dirty="0" smtClean="0"/>
              <a:t>Titre de section</a:t>
            </a:r>
            <a:endParaRPr lang="fr-CA" dirty="0"/>
          </a:p>
        </p:txBody>
      </p:sp>
      <p:sp>
        <p:nvSpPr>
          <p:cNvPr id="8" name="Sous-titre 2"/>
          <p:cNvSpPr>
            <a:spLocks noGrp="1"/>
          </p:cNvSpPr>
          <p:nvPr>
            <p:ph type="subTitle" idx="1" hasCustomPrompt="1"/>
          </p:nvPr>
        </p:nvSpPr>
        <p:spPr>
          <a:xfrm>
            <a:off x="1199457" y="3429000"/>
            <a:ext cx="9697311" cy="864096"/>
          </a:xfrm>
        </p:spPr>
        <p:txBody>
          <a:bodyPr/>
          <a:lstStyle>
            <a:lvl1pPr marL="0" indent="0" algn="l">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Sous-titre</a:t>
            </a:r>
            <a:endParaRPr lang="fr-CA"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0656" y="5834962"/>
            <a:ext cx="2527571" cy="978415"/>
          </a:xfrm>
          <a:prstGeom prst="rect">
            <a:avLst/>
          </a:prstGeom>
        </p:spPr>
      </p:pic>
    </p:spTree>
    <p:extLst>
      <p:ext uri="{BB962C8B-B14F-4D97-AF65-F5344CB8AC3E}">
        <p14:creationId xmlns:p14="http://schemas.microsoft.com/office/powerpoint/2010/main" val="136005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 TITRE de section - BLEU BONDI">
    <p:spTree>
      <p:nvGrpSpPr>
        <p:cNvPr id="1" name=""/>
        <p:cNvGrpSpPr/>
        <p:nvPr/>
      </p:nvGrpSpPr>
      <p:grpSpPr>
        <a:xfrm>
          <a:off x="0" y="0"/>
          <a:ext cx="0" cy="0"/>
          <a:chOff x="0" y="0"/>
          <a:chExt cx="0" cy="0"/>
        </a:xfrm>
      </p:grpSpPr>
      <p:sp>
        <p:nvSpPr>
          <p:cNvPr id="4" name="Rectangle 3"/>
          <p:cNvSpPr/>
          <p:nvPr/>
        </p:nvSpPr>
        <p:spPr>
          <a:xfrm>
            <a:off x="0" y="0"/>
            <a:ext cx="1224068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sp>
        <p:nvSpPr>
          <p:cNvPr id="6" name="Titre 1"/>
          <p:cNvSpPr>
            <a:spLocks noGrp="1"/>
          </p:cNvSpPr>
          <p:nvPr>
            <p:ph type="ctrTitle" hasCustomPrompt="1"/>
          </p:nvPr>
        </p:nvSpPr>
        <p:spPr>
          <a:xfrm>
            <a:off x="1199457" y="1929746"/>
            <a:ext cx="9692217" cy="1470025"/>
          </a:xfrm>
        </p:spPr>
        <p:txBody>
          <a:bodyPr anchor="b" anchorCtr="0">
            <a:normAutofit/>
          </a:bodyPr>
          <a:lstStyle>
            <a:lvl1pPr>
              <a:defRPr sz="3600" b="1" cap="all" baseline="0">
                <a:solidFill>
                  <a:schemeClr val="bg1"/>
                </a:solidFill>
              </a:defRPr>
            </a:lvl1pPr>
          </a:lstStyle>
          <a:p>
            <a:r>
              <a:rPr lang="fr-FR" dirty="0" smtClean="0"/>
              <a:t>Titre de section</a:t>
            </a:r>
            <a:endParaRPr lang="fr-CA" dirty="0"/>
          </a:p>
        </p:txBody>
      </p:sp>
      <p:sp>
        <p:nvSpPr>
          <p:cNvPr id="7" name="Sous-titre 2"/>
          <p:cNvSpPr>
            <a:spLocks noGrp="1"/>
          </p:cNvSpPr>
          <p:nvPr>
            <p:ph type="subTitle" idx="1" hasCustomPrompt="1"/>
          </p:nvPr>
        </p:nvSpPr>
        <p:spPr>
          <a:xfrm>
            <a:off x="1199457" y="3429000"/>
            <a:ext cx="9697311" cy="864096"/>
          </a:xfrm>
        </p:spPr>
        <p:txBody>
          <a:bodyPr/>
          <a:lstStyle>
            <a:lvl1pPr marL="0" indent="0" algn="l">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Sous-titre</a:t>
            </a:r>
            <a:endParaRPr lang="fr-CA"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0656" y="5834962"/>
            <a:ext cx="2527571" cy="978415"/>
          </a:xfrm>
          <a:prstGeom prst="rect">
            <a:avLst/>
          </a:prstGeom>
        </p:spPr>
      </p:pic>
    </p:spTree>
    <p:extLst>
      <p:ext uri="{BB962C8B-B14F-4D97-AF65-F5344CB8AC3E}">
        <p14:creationId xmlns:p14="http://schemas.microsoft.com/office/powerpoint/2010/main" val="105640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 TITRE de section - BLEU GIVRÉ">
    <p:spTree>
      <p:nvGrpSpPr>
        <p:cNvPr id="1" name=""/>
        <p:cNvGrpSpPr/>
        <p:nvPr/>
      </p:nvGrpSpPr>
      <p:grpSpPr>
        <a:xfrm>
          <a:off x="0" y="0"/>
          <a:ext cx="0" cy="0"/>
          <a:chOff x="0" y="0"/>
          <a:chExt cx="0" cy="0"/>
        </a:xfrm>
      </p:grpSpPr>
      <p:sp>
        <p:nvSpPr>
          <p:cNvPr id="4" name="Rectangle 3"/>
          <p:cNvSpPr/>
          <p:nvPr/>
        </p:nvSpPr>
        <p:spPr>
          <a:xfrm>
            <a:off x="0" y="-99392"/>
            <a:ext cx="12432704" cy="70567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sp>
        <p:nvSpPr>
          <p:cNvPr id="6" name="Titre 1"/>
          <p:cNvSpPr>
            <a:spLocks noGrp="1"/>
          </p:cNvSpPr>
          <p:nvPr>
            <p:ph type="ctrTitle" hasCustomPrompt="1"/>
          </p:nvPr>
        </p:nvSpPr>
        <p:spPr>
          <a:xfrm>
            <a:off x="1199457" y="1929746"/>
            <a:ext cx="9692217" cy="1470025"/>
          </a:xfrm>
        </p:spPr>
        <p:txBody>
          <a:bodyPr anchor="b" anchorCtr="0">
            <a:normAutofit/>
          </a:bodyPr>
          <a:lstStyle>
            <a:lvl1pPr>
              <a:defRPr sz="3600" b="1" cap="all" baseline="0">
                <a:solidFill>
                  <a:schemeClr val="bg1"/>
                </a:solidFill>
              </a:defRPr>
            </a:lvl1pPr>
          </a:lstStyle>
          <a:p>
            <a:r>
              <a:rPr lang="fr-FR" dirty="0" smtClean="0"/>
              <a:t>Titre de section</a:t>
            </a:r>
            <a:endParaRPr lang="fr-CA" dirty="0"/>
          </a:p>
        </p:txBody>
      </p:sp>
      <p:sp>
        <p:nvSpPr>
          <p:cNvPr id="7" name="Sous-titre 2"/>
          <p:cNvSpPr>
            <a:spLocks noGrp="1"/>
          </p:cNvSpPr>
          <p:nvPr>
            <p:ph type="subTitle" idx="1" hasCustomPrompt="1"/>
          </p:nvPr>
        </p:nvSpPr>
        <p:spPr>
          <a:xfrm>
            <a:off x="1199457" y="3429000"/>
            <a:ext cx="9697311" cy="864096"/>
          </a:xfrm>
        </p:spPr>
        <p:txBody>
          <a:bodyPr/>
          <a:lstStyle>
            <a:lvl1pPr marL="0" indent="0" algn="l">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Sous-titre</a:t>
            </a:r>
            <a:endParaRPr lang="fr-CA"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0656" y="5834962"/>
            <a:ext cx="2527571" cy="978415"/>
          </a:xfrm>
          <a:prstGeom prst="rect">
            <a:avLst/>
          </a:prstGeom>
        </p:spPr>
      </p:pic>
    </p:spTree>
    <p:extLst>
      <p:ext uri="{BB962C8B-B14F-4D97-AF65-F5344CB8AC3E}">
        <p14:creationId xmlns:p14="http://schemas.microsoft.com/office/powerpoint/2010/main" val="36522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 TITRE de section - VERT POMME">
    <p:spTree>
      <p:nvGrpSpPr>
        <p:cNvPr id="1" name=""/>
        <p:cNvGrpSpPr/>
        <p:nvPr/>
      </p:nvGrpSpPr>
      <p:grpSpPr>
        <a:xfrm>
          <a:off x="0" y="0"/>
          <a:ext cx="0" cy="0"/>
          <a:chOff x="0" y="0"/>
          <a:chExt cx="0" cy="0"/>
        </a:xfrm>
      </p:grpSpPr>
      <p:sp>
        <p:nvSpPr>
          <p:cNvPr id="4" name="Rectangle 3"/>
          <p:cNvSpPr/>
          <p:nvPr/>
        </p:nvSpPr>
        <p:spPr>
          <a:xfrm>
            <a:off x="0" y="0"/>
            <a:ext cx="12192000" cy="69573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sp>
        <p:nvSpPr>
          <p:cNvPr id="6" name="Titre 1"/>
          <p:cNvSpPr>
            <a:spLocks noGrp="1"/>
          </p:cNvSpPr>
          <p:nvPr>
            <p:ph type="ctrTitle" hasCustomPrompt="1"/>
          </p:nvPr>
        </p:nvSpPr>
        <p:spPr>
          <a:xfrm>
            <a:off x="1199457" y="1929746"/>
            <a:ext cx="9692217" cy="1470025"/>
          </a:xfrm>
        </p:spPr>
        <p:txBody>
          <a:bodyPr anchor="b" anchorCtr="0">
            <a:normAutofit/>
          </a:bodyPr>
          <a:lstStyle>
            <a:lvl1pPr>
              <a:defRPr sz="3600" b="1" cap="all" baseline="0">
                <a:solidFill>
                  <a:schemeClr val="bg1"/>
                </a:solidFill>
              </a:defRPr>
            </a:lvl1pPr>
          </a:lstStyle>
          <a:p>
            <a:r>
              <a:rPr lang="fr-FR" dirty="0" smtClean="0"/>
              <a:t>Titre de section</a:t>
            </a:r>
            <a:endParaRPr lang="fr-CA" dirty="0"/>
          </a:p>
        </p:txBody>
      </p:sp>
      <p:sp>
        <p:nvSpPr>
          <p:cNvPr id="7" name="Sous-titre 2"/>
          <p:cNvSpPr>
            <a:spLocks noGrp="1"/>
          </p:cNvSpPr>
          <p:nvPr>
            <p:ph type="subTitle" idx="1" hasCustomPrompt="1"/>
          </p:nvPr>
        </p:nvSpPr>
        <p:spPr>
          <a:xfrm>
            <a:off x="1199457" y="3429000"/>
            <a:ext cx="9697311" cy="864096"/>
          </a:xfrm>
        </p:spPr>
        <p:txBody>
          <a:bodyPr/>
          <a:lstStyle>
            <a:lvl1pPr marL="0" indent="0" algn="l">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Sous-titre</a:t>
            </a:r>
            <a:endParaRPr lang="fr-CA"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0656" y="5834962"/>
            <a:ext cx="2527571" cy="978415"/>
          </a:xfrm>
          <a:prstGeom prst="rect">
            <a:avLst/>
          </a:prstGeom>
        </p:spPr>
      </p:pic>
    </p:spTree>
    <p:extLst>
      <p:ext uri="{BB962C8B-B14F-4D97-AF65-F5344CB8AC3E}">
        <p14:creationId xmlns:p14="http://schemas.microsoft.com/office/powerpoint/2010/main" val="86951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Diapo de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02482" y="274639"/>
            <a:ext cx="10670116" cy="706437"/>
          </a:xfrm>
        </p:spPr>
        <p:txBody>
          <a:bodyPr/>
          <a:lstStyle>
            <a:lvl1pPr>
              <a:defRPr/>
            </a:lvl1pPr>
          </a:lstStyle>
          <a:p>
            <a:r>
              <a:rPr lang="fr-FR" dirty="0" smtClean="0"/>
              <a:t>Titre – diapositive de texte</a:t>
            </a:r>
            <a:endParaRPr lang="fr-CA" dirty="0"/>
          </a:p>
        </p:txBody>
      </p:sp>
      <p:sp>
        <p:nvSpPr>
          <p:cNvPr id="3" name="Espace réservé du contenu 2"/>
          <p:cNvSpPr>
            <a:spLocks noGrp="1"/>
          </p:cNvSpPr>
          <p:nvPr>
            <p:ph idx="1"/>
          </p:nvPr>
        </p:nvSpPr>
        <p:spPr>
          <a:xfrm>
            <a:off x="802482" y="1125538"/>
            <a:ext cx="10670116" cy="4535711"/>
          </a:xfrm>
        </p:spPr>
        <p:txBody>
          <a:bodyPr/>
          <a:lstStyle>
            <a:lvl1pPr>
              <a:buClr>
                <a:schemeClr val="accent4"/>
              </a:buClr>
              <a:defRPr/>
            </a:lvl1pPr>
            <a:lvl2pPr>
              <a:buClr>
                <a:schemeClr val="accent3"/>
              </a:buClr>
              <a:defRPr/>
            </a:lvl2pPr>
            <a:lvl3pPr>
              <a:buClr>
                <a:schemeClr val="accent4"/>
              </a:buClr>
              <a:defRPr/>
            </a:lvl3pPr>
            <a:lvl4pPr>
              <a:buClr>
                <a:schemeClr val="accent3"/>
              </a:buClr>
              <a:defRPr/>
            </a:lvl4pPr>
            <a:lvl5pPr>
              <a:buClr>
                <a:schemeClr val="accent4"/>
              </a:buClr>
              <a:defRPr sz="1600" baseline="0"/>
            </a:lvl5pPr>
            <a:lvl6pPr>
              <a:buClr>
                <a:schemeClr val="accent3"/>
              </a:buClr>
              <a:buSzPct val="50000"/>
              <a:defRPr sz="1400"/>
            </a:lvl6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12" name="Espace réservé du numéro de diapositive 2"/>
          <p:cNvSpPr txBox="1">
            <a:spLocks/>
          </p:cNvSpPr>
          <p:nvPr/>
        </p:nvSpPr>
        <p:spPr>
          <a:xfrm>
            <a:off x="11615936" y="5982305"/>
            <a:ext cx="576064" cy="365125"/>
          </a:xfrm>
          <a:prstGeom prst="rect">
            <a:avLst/>
          </a:prstGeom>
        </p:spPr>
        <p:txBody>
          <a:bodyPr/>
          <a:lstStyle>
            <a:defPPr>
              <a:defRPr lang="fr-FR"/>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C7D92E-CB67-46E3-8E2F-26A00A2945D7}" type="slidenum">
              <a:rPr lang="fr-CA" sz="1000" smtClean="0"/>
              <a:pPr/>
              <a:t>‹N°›</a:t>
            </a:fld>
            <a:endParaRPr lang="fr-CA" sz="1000"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0657" y="5834510"/>
            <a:ext cx="2535348" cy="973259"/>
          </a:xfrm>
          <a:prstGeom prst="rect">
            <a:avLst/>
          </a:prstGeom>
        </p:spPr>
      </p:pic>
      <p:cxnSp>
        <p:nvCxnSpPr>
          <p:cNvPr id="11" name="Connecteur droit 10"/>
          <p:cNvCxnSpPr/>
          <p:nvPr/>
        </p:nvCxnSpPr>
        <p:spPr>
          <a:xfrm>
            <a:off x="359702" y="5786214"/>
            <a:ext cx="11472597" cy="67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86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15414" y="274639"/>
            <a:ext cx="10670116" cy="706437"/>
          </a:xfrm>
          <a:prstGeom prst="rect">
            <a:avLst/>
          </a:prstGeom>
        </p:spPr>
        <p:txBody>
          <a:bodyPr vert="horz" lIns="91440" tIns="45720" rIns="91440" bIns="45720" rtlCol="0" anchor="ctr">
            <a:normAutofit/>
          </a:bodyPr>
          <a:lstStyle/>
          <a:p>
            <a:r>
              <a:rPr lang="fr-FR" dirty="0" smtClean="0"/>
              <a:t>Modifiez le style du titre</a:t>
            </a:r>
            <a:endParaRPr lang="fr-CA" dirty="0"/>
          </a:p>
        </p:txBody>
      </p:sp>
      <p:sp>
        <p:nvSpPr>
          <p:cNvPr id="3" name="Espace réservé du texte 2"/>
          <p:cNvSpPr>
            <a:spLocks noGrp="1"/>
          </p:cNvSpPr>
          <p:nvPr>
            <p:ph type="body" idx="1"/>
          </p:nvPr>
        </p:nvSpPr>
        <p:spPr>
          <a:xfrm>
            <a:off x="815414" y="1125538"/>
            <a:ext cx="10670116" cy="4967758"/>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5"/>
            <a:r>
              <a:rPr lang="fr-FR" dirty="0" smtClean="0"/>
              <a:t>Sixième niveau</a:t>
            </a:r>
            <a:endParaRPr lang="fr-CA" dirty="0"/>
          </a:p>
        </p:txBody>
      </p:sp>
    </p:spTree>
    <p:extLst>
      <p:ext uri="{BB962C8B-B14F-4D97-AF65-F5344CB8AC3E}">
        <p14:creationId xmlns:p14="http://schemas.microsoft.com/office/powerpoint/2010/main" val="315824851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iming>
    <p:tnLst>
      <p:par>
        <p:cTn id="1" dur="indefinite" restart="never" nodeType="tmRoot"/>
      </p:par>
    </p:tnLst>
  </p:timing>
  <p:hf sldNum="0" hdr="0" ftr="0" dt="0"/>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ts val="0"/>
        </a:spcBef>
        <a:buClr>
          <a:schemeClr val="accent4"/>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0"/>
        </a:spcBef>
        <a:buClr>
          <a:schemeClr val="accent3"/>
        </a:buClr>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0"/>
        </a:spcBef>
        <a:buClr>
          <a:schemeClr val="accent4"/>
        </a:buClr>
        <a:buSzPct val="75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0"/>
        </a:spcBef>
        <a:buClr>
          <a:schemeClr val="accent3"/>
        </a:buClr>
        <a:buSzPct val="75000"/>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ts val="0"/>
        </a:spcBef>
        <a:buClr>
          <a:schemeClr val="accent4"/>
        </a:buClr>
        <a:buSzPct val="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0"/>
        </a:spcBef>
        <a:buClr>
          <a:schemeClr val="accent3"/>
        </a:buClr>
        <a:buSzPct val="50000"/>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4.xml"/><Relationship Id="rId4"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6.xml"/><Relationship Id="rId4"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13.xml"/><Relationship Id="rId5" Type="http://schemas.openxmlformats.org/officeDocument/2006/relationships/image" Target="../media/image13.jpe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4.png"/><Relationship Id="rId4"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18.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fDMwbv0nwis" TargetMode="External"/><Relationship Id="rId2" Type="http://schemas.openxmlformats.org/officeDocument/2006/relationships/slideLayout" Target="../slideLayouts/slideLayout9.xml"/><Relationship Id="rId1" Type="http://schemas.openxmlformats.org/officeDocument/2006/relationships/video" Target="https://www.youtube.com/embed/fDMwbv0nwis" TargetMode="External"/><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26.png"/><Relationship Id="rId4" Type="http://schemas.openxmlformats.org/officeDocument/2006/relationships/notesSlide" Target="../notesSlides/notesSlide18.xml"/></Relationships>
</file>

<file path=ppt/slides/_rels/slide4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centreavantage.ca/ressources/scpd/" TargetMode="External"/><Relationship Id="rId1" Type="http://schemas.openxmlformats.org/officeDocument/2006/relationships/slideLayout" Target="../slideLayouts/slideLayout9.xml"/><Relationship Id="rId4" Type="http://schemas.openxmlformats.org/officeDocument/2006/relationships/hyperlink" Target="http://www.msss.gouv.qc.ca/"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capsulesscpd.ca/" TargetMode="Externa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hyperlink" Target="https://alzheimer.ca/sites/default/files/files/national/for-hcp/ciusss-fiches-alzheimer_scpd_2016.pdf" TargetMode="External"/><Relationship Id="rId2" Type="http://schemas.openxmlformats.org/officeDocument/2006/relationships/image" Target="../media/image36.emf"/><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hyperlink" Target="http://www.ranq.qc.ca/" TargetMode="External"/><Relationship Id="rId2" Type="http://schemas.openxmlformats.org/officeDocument/2006/relationships/hyperlink" Target="http://www.agiteam.org/" TargetMode="External"/><Relationship Id="rId1" Type="http://schemas.openxmlformats.org/officeDocument/2006/relationships/slideLayout" Target="../slideLayouts/slideLayout9.xml"/><Relationship Id="rId5" Type="http://schemas.openxmlformats.org/officeDocument/2006/relationships/hyperlink" Target="http://www.biblioaidants.ca/" TargetMode="External"/><Relationship Id="rId4" Type="http://schemas.openxmlformats.org/officeDocument/2006/relationships/hyperlink" Target="http://www.lereseauaidant.ca/" TargetMode="Externa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38.emf"/><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20.xml"/><Relationship Id="rId5" Type="http://schemas.openxmlformats.org/officeDocument/2006/relationships/slideLayout" Target="../slideLayouts/slideLayout9.xml"/><Relationship Id="rId4" Type="http://schemas.openxmlformats.org/officeDocument/2006/relationships/tags" Target="../tags/tag2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28.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hyperlink" Target="https://publications.msss.gouv.qc.ca/msss/document-001071/" TargetMode="External"/><Relationship Id="rId2" Type="http://schemas.openxmlformats.org/officeDocument/2006/relationships/hyperlink" Target="https://www.msss.gouv.qc.ca/professionnels/maladies-chroniques/alzheimer-et-autres-troubles-neurocognitifs-majeurs/processus-cliniques-et-outils/" TargetMode="External"/><Relationship Id="rId1" Type="http://schemas.openxmlformats.org/officeDocument/2006/relationships/slideLayout" Target="../slideLayouts/slideLayout15.xml"/><Relationship Id="rId6" Type="http://schemas.openxmlformats.org/officeDocument/2006/relationships/hyperlink" Target="https://ccsmtlpro.ca/medecins-pharmaciens-et-professionnels/documentation-par-sujets/alzheimer/" TargetMode="External"/><Relationship Id="rId5" Type="http://schemas.openxmlformats.org/officeDocument/2006/relationships/hyperlink" Target="https://www.extranetccsmtl.ca/index.php?id=21822" TargetMode="External"/><Relationship Id="rId4" Type="http://schemas.openxmlformats.org/officeDocument/2006/relationships/hyperlink" Target="https://www.inesss.qc.ca/outils-cliniques/outils-cliniques/outils-par-types/aide-a-la-decision-dialogue-patient-aide-memoire-appropriation/outils/alzheimer-maladie-d.html" TargetMode="External"/></Relationships>
</file>

<file path=ppt/slides/_rels/slide60.xml.rels><?xml version="1.0" encoding="UTF-8" standalone="yes"?>
<Relationships xmlns="http://schemas.openxmlformats.org/package/2006/relationships"><Relationship Id="rId8" Type="http://schemas.openxmlformats.org/officeDocument/2006/relationships/image" Target="../media/image37.gif"/><Relationship Id="rId3" Type="http://schemas.openxmlformats.org/officeDocument/2006/relationships/tags" Target="../tags/tag31.xml"/><Relationship Id="rId7" Type="http://schemas.openxmlformats.org/officeDocument/2006/relationships/notesSlide" Target="../notesSlides/notesSlide22.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9.xml"/><Relationship Id="rId5" Type="http://schemas.openxmlformats.org/officeDocument/2006/relationships/tags" Target="../tags/tag33.xml"/><Relationship Id="rId4" Type="http://schemas.openxmlformats.org/officeDocument/2006/relationships/tags" Target="../tags/tag32.xml"/></Relationships>
</file>

<file path=ppt/slides/_rels/slide61.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37.gi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23.xml"/><Relationship Id="rId5" Type="http://schemas.openxmlformats.org/officeDocument/2006/relationships/slideLayout" Target="../slideLayouts/slideLayout9.xml"/><Relationship Id="rId4" Type="http://schemas.openxmlformats.org/officeDocument/2006/relationships/tags" Target="../tags/tag37.xml"/></Relationships>
</file>

<file path=ppt/slides/_rels/slide62.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37.gif"/><Relationship Id="rId5" Type="http://schemas.openxmlformats.org/officeDocument/2006/relationships/notesSlide" Target="../notesSlides/notesSlide24.xml"/><Relationship Id="rId4"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notesSlide" Target="../notesSlides/notesSlide25.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Layout" Target="../slideLayouts/slideLayout10.xml"/><Relationship Id="rId5" Type="http://schemas.openxmlformats.org/officeDocument/2006/relationships/tags" Target="../tags/tag45.xml"/><Relationship Id="rId4" Type="http://schemas.openxmlformats.org/officeDocument/2006/relationships/tags" Target="../tags/tag4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8" Type="http://schemas.openxmlformats.org/officeDocument/2006/relationships/hyperlink" Target="http://www.appui.org/" TargetMode="External"/><Relationship Id="rId3" Type="http://schemas.openxmlformats.org/officeDocument/2006/relationships/hyperlink" Target="http://www.ciusss-capitalenationale.gouv.qc.ca/expertise-et-partenariat/centre-dexcellence-sur-le-vieillissement-de-quebec-cevq/initiative-1" TargetMode="External"/><Relationship Id="rId7" Type="http://schemas.openxmlformats.org/officeDocument/2006/relationships/hyperlink" Target="http://www.aidant.ca/" TargetMode="External"/><Relationship Id="rId2" Type="http://schemas.openxmlformats.org/officeDocument/2006/relationships/hyperlink" Target="http://www.msss.gouv.qc.ca/" TargetMode="External"/><Relationship Id="rId1" Type="http://schemas.openxmlformats.org/officeDocument/2006/relationships/slideLayout" Target="../slideLayouts/slideLayout9.xml"/><Relationship Id="rId6" Type="http://schemas.openxmlformats.org/officeDocument/2006/relationships/hyperlink" Target="http://www.teepasnow.com/" TargetMode="External"/><Relationship Id="rId5" Type="http://schemas.openxmlformats.org/officeDocument/2006/relationships/hyperlink" Target="http://www.iugm.qc.ca/prof/outils.html" TargetMode="External"/><Relationship Id="rId4" Type="http://schemas.openxmlformats.org/officeDocument/2006/relationships/hyperlink" Target="http://www.capsulesscpd.ca/" TargetMode="External"/><Relationship Id="rId9" Type="http://schemas.openxmlformats.org/officeDocument/2006/relationships/hyperlink" Target="http://www.alzheimer.ca/" TargetMode="Externa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47.xml"/><Relationship Id="rId1" Type="http://schemas.openxmlformats.org/officeDocument/2006/relationships/tags" Target="../tags/tag46.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49.xml"/><Relationship Id="rId1" Type="http://schemas.openxmlformats.org/officeDocument/2006/relationships/tags" Target="../tags/tag48.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hyperlink" Target="http://www.ramq.gouv.qc.ca/SiteCollectionDocuments/professionnels/medicaments/Annexe-9.pdf" TargetMode="External"/><Relationship Id="rId5" Type="http://schemas.openxmlformats.org/officeDocument/2006/relationships/hyperlink" Target="http://www.mocatest.org/pdf_files/instructions/MoCA-Instructions-French_version_7.2.pdf" TargetMode="External"/><Relationship Id="rId4" Type="http://schemas.openxmlformats.org/officeDocument/2006/relationships/notesSlide" Target="../notesSlides/notesSlide2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70.xml.rels><?xml version="1.0" encoding="UTF-8" standalone="yes"?>
<Relationships xmlns="http://schemas.openxmlformats.org/package/2006/relationships"><Relationship Id="rId8" Type="http://schemas.openxmlformats.org/officeDocument/2006/relationships/hyperlink" Target="http://www.lappui.org/" TargetMode="External"/><Relationship Id="rId13" Type="http://schemas.openxmlformats.org/officeDocument/2006/relationships/hyperlink" Target="http://alzheimer.tv/fr/2017/08/09/un-cas-de-demence-sur-trois-evitable/" TargetMode="External"/><Relationship Id="rId18" Type="http://schemas.openxmlformats.org/officeDocument/2006/relationships/hyperlink" Target="http://www.alzheimer.ca/~/media/Files/national/AW2015/10Signes_couleur.pdf" TargetMode="External"/><Relationship Id="rId3" Type="http://schemas.openxmlformats.org/officeDocument/2006/relationships/hyperlink" Target="http://www.agiteam.org/" TargetMode="External"/><Relationship Id="rId7" Type="http://schemas.openxmlformats.org/officeDocument/2006/relationships/hyperlink" Target="http://www.curateur.gouv.qc.ca/" TargetMode="External"/><Relationship Id="rId12" Type="http://schemas.openxmlformats.org/officeDocument/2006/relationships/hyperlink" Target="http://www.alzheimer.ca/fr/About-dementia/What-is-dementia/Dementia-numbers" TargetMode="External"/><Relationship Id="rId17" Type="http://schemas.openxmlformats.org/officeDocument/2006/relationships/hyperlink" Target="https://stanfordhealthcare.org/medical-conditions/brain-and-nerves/alzheimers-disease.html" TargetMode="External"/><Relationship Id="rId2" Type="http://schemas.openxmlformats.org/officeDocument/2006/relationships/hyperlink" Target="http://www.aidant.ca/" TargetMode="External"/><Relationship Id="rId16" Type="http://schemas.openxmlformats.org/officeDocument/2006/relationships/hyperlink" Target="http://www.csss-iugs.ca/c3s/data/files/Publications/9TraitementPharmacologique.pdf" TargetMode="External"/><Relationship Id="rId1" Type="http://schemas.openxmlformats.org/officeDocument/2006/relationships/slideLayout" Target="../slideLayouts/slideLayout9.xml"/><Relationship Id="rId6" Type="http://schemas.openxmlformats.org/officeDocument/2006/relationships/hyperlink" Target="https://www.brightfocus.org/alzheimers/infographic/brain-alzheimers-disease" TargetMode="External"/><Relationship Id="rId11" Type="http://schemas.openxmlformats.org/officeDocument/2006/relationships/hyperlink" Target="http://www.teepasnow.com/" TargetMode="External"/><Relationship Id="rId5" Type="http://schemas.openxmlformats.org/officeDocument/2006/relationships/hyperlink" Target="http://www.biblioaidants.ca/" TargetMode="External"/><Relationship Id="rId15" Type="http://schemas.openxmlformats.org/officeDocument/2006/relationships/hyperlink" Target="http://www.docteurclic.com/maladie/signes-de-la-maladie-d-alzheimer.aspx" TargetMode="External"/><Relationship Id="rId10" Type="http://schemas.openxmlformats.org/officeDocument/2006/relationships/hyperlink" Target="http://www.ranq.qc.ca/" TargetMode="External"/><Relationship Id="rId19" Type="http://schemas.openxmlformats.org/officeDocument/2006/relationships/hyperlink" Target="http://www.msss.gouv.qc.ca/professionnels/maladies-chroniques/alzheimer-et-autres-troubles-neurocognitifs-majeurs/" TargetMode="External"/><Relationship Id="rId4" Type="http://schemas.openxmlformats.org/officeDocument/2006/relationships/hyperlink" Target="http://www.alzheimer.ca/" TargetMode="External"/><Relationship Id="rId9" Type="http://schemas.openxmlformats.org/officeDocument/2006/relationships/hyperlink" Target="http://www.lereseauaidant.ca/" TargetMode="External"/><Relationship Id="rId14" Type="http://schemas.openxmlformats.org/officeDocument/2006/relationships/hyperlink" Target="http://www.dementia.com/symptoms.html"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39351" y="529839"/>
            <a:ext cx="7913338" cy="3127761"/>
          </a:xfrm>
        </p:spPr>
        <p:txBody>
          <a:bodyPr>
            <a:normAutofit fontScale="90000"/>
          </a:bodyPr>
          <a:lstStyle/>
          <a:p>
            <a:pPr lvl="0"/>
            <a:r>
              <a:rPr lang="fr-CA" sz="3100" dirty="0" smtClean="0"/>
              <a:t/>
            </a:r>
            <a:br>
              <a:rPr lang="fr-CA" sz="3100" dirty="0" smtClean="0"/>
            </a:br>
            <a:r>
              <a:rPr lang="fr-CA" sz="3100" dirty="0"/>
              <a:t/>
            </a:r>
            <a:br>
              <a:rPr lang="fr-CA" sz="3100" dirty="0"/>
            </a:br>
            <a:r>
              <a:rPr lang="fr-CA" sz="3100" dirty="0" smtClean="0"/>
              <a:t>Initiative </a:t>
            </a:r>
            <a:r>
              <a:rPr lang="fr-CA" sz="3100" dirty="0"/>
              <a:t>ministérielle sur la maladie d’Alzheimer et autres troubles neurocognitifs </a:t>
            </a:r>
            <a:r>
              <a:rPr lang="fr-CA" sz="3100" dirty="0" smtClean="0"/>
              <a:t>(TNC)</a:t>
            </a:r>
            <a:br>
              <a:rPr lang="fr-CA" sz="3100" dirty="0" smtClean="0"/>
            </a:br>
            <a:r>
              <a:rPr lang="fr-CA" sz="3100" dirty="0" smtClean="0"/>
              <a:t> </a:t>
            </a:r>
            <a:r>
              <a:rPr lang="fr-CA" sz="3600" dirty="0"/>
              <a:t/>
            </a:r>
            <a:br>
              <a:rPr lang="fr-CA" sz="3600" dirty="0"/>
            </a:br>
            <a:r>
              <a:rPr lang="fr-CA" sz="2700" dirty="0"/>
              <a:t>Repérage, évaluation et prise en charge en 1ère </a:t>
            </a:r>
            <a:r>
              <a:rPr lang="fr-CA" sz="2700" dirty="0" smtClean="0"/>
              <a:t>ligne</a:t>
            </a:r>
            <a:br>
              <a:rPr lang="fr-CA" sz="2700" dirty="0" smtClean="0"/>
            </a:br>
            <a:r>
              <a:rPr lang="fr-CA" sz="2700" dirty="0"/>
              <a:t/>
            </a:r>
            <a:br>
              <a:rPr lang="fr-CA" sz="2700" dirty="0"/>
            </a:br>
            <a:r>
              <a:rPr lang="fr-CA" sz="2700" dirty="0"/>
              <a:t>Formation s’adressant AUX INFIRMIÈRES ET AUTRES PROFESSIONNELS EN GMF</a:t>
            </a:r>
          </a:p>
        </p:txBody>
      </p:sp>
      <p:sp>
        <p:nvSpPr>
          <p:cNvPr id="3" name="Sous-titre 2"/>
          <p:cNvSpPr>
            <a:spLocks noGrp="1"/>
          </p:cNvSpPr>
          <p:nvPr>
            <p:ph type="subTitle" idx="1"/>
          </p:nvPr>
        </p:nvSpPr>
        <p:spPr>
          <a:xfrm>
            <a:off x="316263" y="3888606"/>
            <a:ext cx="9697311" cy="1982806"/>
          </a:xfrm>
        </p:spPr>
        <p:txBody>
          <a:bodyPr>
            <a:normAutofit/>
          </a:bodyPr>
          <a:lstStyle/>
          <a:p>
            <a:pPr lvl="0"/>
            <a:r>
              <a:rPr lang="fr-CA" dirty="0" smtClean="0"/>
              <a:t>Février 2022</a:t>
            </a:r>
          </a:p>
          <a:p>
            <a:pPr lvl="0"/>
            <a:r>
              <a:rPr lang="fr-CA" dirty="0" smtClean="0"/>
              <a:t>Julie Sigouin, </a:t>
            </a:r>
            <a:r>
              <a:rPr lang="fr-CA" dirty="0" err="1" smtClean="0"/>
              <a:t>inf.clin</a:t>
            </a:r>
            <a:r>
              <a:rPr lang="fr-CA" dirty="0" smtClean="0"/>
              <a:t>.</a:t>
            </a:r>
          </a:p>
          <a:p>
            <a:pPr lvl="0"/>
            <a:r>
              <a:rPr lang="fr-CA" sz="2200" dirty="0" smtClean="0"/>
              <a:t>Ressource territoriale en TNC – CCSMTL</a:t>
            </a:r>
          </a:p>
          <a:p>
            <a:pPr lvl="0"/>
            <a:endParaRPr lang="fr-CA" dirty="0"/>
          </a:p>
          <a:p>
            <a:r>
              <a:rPr lang="fr-CA" dirty="0"/>
              <a:t>Winnie </a:t>
            </a:r>
            <a:r>
              <a:rPr lang="fr-CA" dirty="0" err="1"/>
              <a:t>Teng</a:t>
            </a:r>
            <a:r>
              <a:rPr lang="fr-CA" dirty="0"/>
              <a:t>, </a:t>
            </a:r>
            <a:r>
              <a:rPr lang="fr-CA" dirty="0" err="1"/>
              <a:t>Pharm.D</a:t>
            </a:r>
            <a:r>
              <a:rPr lang="fr-CA" dirty="0"/>
              <a:t>, </a:t>
            </a:r>
            <a:r>
              <a:rPr lang="fr-CA" dirty="0" err="1"/>
              <a:t>M.Sc</a:t>
            </a:r>
            <a:r>
              <a:rPr lang="fr-CA" dirty="0"/>
              <a:t>., CCSMTL</a:t>
            </a:r>
          </a:p>
          <a:p>
            <a:pPr lvl="0"/>
            <a:endParaRPr lang="fr-CA" dirty="0"/>
          </a:p>
        </p:txBody>
      </p:sp>
    </p:spTree>
    <p:extLst>
      <p:ext uri="{BB962C8B-B14F-4D97-AF65-F5344CB8AC3E}">
        <p14:creationId xmlns:p14="http://schemas.microsoft.com/office/powerpoint/2010/main" val="268213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2351088" y="2420938"/>
            <a:ext cx="7269162" cy="1211262"/>
          </a:xfrm>
        </p:spPr>
        <p:txBody>
          <a:bodyPr/>
          <a:lstStyle/>
          <a:p>
            <a:pPr algn="ctr">
              <a:defRPr/>
            </a:pPr>
            <a:r>
              <a:rPr lang="fr-CA" altLang="fr-FR" b="0" dirty="0" smtClean="0">
                <a:solidFill>
                  <a:prstClr val="white"/>
                </a:solidFill>
              </a:rPr>
              <a:t>TNCM et Pharmacovigilance</a:t>
            </a:r>
            <a:endParaRPr lang="fr-CA" b="0" dirty="0"/>
          </a:p>
        </p:txBody>
      </p:sp>
    </p:spTree>
    <p:extLst>
      <p:ext uri="{BB962C8B-B14F-4D97-AF65-F5344CB8AC3E}">
        <p14:creationId xmlns:p14="http://schemas.microsoft.com/office/powerpoint/2010/main" val="362644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166529"/>
          </a:xfrm>
        </p:spPr>
        <p:txBody>
          <a:bodyPr/>
          <a:lstStyle/>
          <a:p>
            <a:pPr algn="ctr"/>
            <a:r>
              <a:rPr lang="fr-CA" b="1" dirty="0" smtClean="0"/>
              <a:t>Facteurs influençant la cognition</a:t>
            </a:r>
            <a:endParaRPr lang="fr-CA" b="1" dirty="0"/>
          </a:p>
        </p:txBody>
      </p:sp>
      <p:sp>
        <p:nvSpPr>
          <p:cNvPr id="3" name="Espace réservé du contenu 2"/>
          <p:cNvSpPr>
            <a:spLocks noGrp="1"/>
          </p:cNvSpPr>
          <p:nvPr>
            <p:ph idx="1"/>
          </p:nvPr>
        </p:nvSpPr>
        <p:spPr>
          <a:xfrm>
            <a:off x="838200" y="1371600"/>
            <a:ext cx="10515600" cy="4805363"/>
          </a:xfrm>
        </p:spPr>
        <p:txBody>
          <a:bodyPr>
            <a:normAutofit fontScale="92500" lnSpcReduction="10000"/>
          </a:bodyPr>
          <a:lstStyle/>
          <a:p>
            <a:r>
              <a:rPr lang="fr-CA" dirty="0" smtClean="0"/>
              <a:t>Délirium</a:t>
            </a:r>
          </a:p>
          <a:p>
            <a:r>
              <a:rPr lang="fr-CA" dirty="0" smtClean="0"/>
              <a:t>Dénutrition </a:t>
            </a:r>
            <a:r>
              <a:rPr lang="fr-CA" dirty="0"/>
              <a:t>/déshydratation</a:t>
            </a:r>
          </a:p>
          <a:p>
            <a:r>
              <a:rPr lang="fr-CA" dirty="0"/>
              <a:t>Tumeurs cérébrales</a:t>
            </a:r>
          </a:p>
          <a:p>
            <a:r>
              <a:rPr lang="fr-CA" dirty="0"/>
              <a:t>Déséquilibre hormonal</a:t>
            </a:r>
          </a:p>
          <a:p>
            <a:r>
              <a:rPr lang="fr-CA" dirty="0"/>
              <a:t>Consommation </a:t>
            </a:r>
            <a:r>
              <a:rPr lang="fr-CA" dirty="0" smtClean="0"/>
              <a:t>de substances</a:t>
            </a:r>
          </a:p>
          <a:p>
            <a:r>
              <a:rPr lang="fr-CA" b="1" dirty="0" smtClean="0"/>
              <a:t>Médication </a:t>
            </a:r>
            <a:endParaRPr lang="fr-CA" b="1" dirty="0"/>
          </a:p>
          <a:p>
            <a:r>
              <a:rPr lang="fr-CA" dirty="0"/>
              <a:t>Dépression</a:t>
            </a:r>
          </a:p>
          <a:p>
            <a:r>
              <a:rPr lang="fr-CA" dirty="0"/>
              <a:t>Douleur</a:t>
            </a:r>
          </a:p>
          <a:p>
            <a:r>
              <a:rPr lang="fr-CA" dirty="0" smtClean="0"/>
              <a:t>Troubles du sommeil</a:t>
            </a:r>
          </a:p>
          <a:p>
            <a:r>
              <a:rPr lang="fr-CA" dirty="0" smtClean="0"/>
              <a:t>Troubles d’attention</a:t>
            </a:r>
          </a:p>
          <a:p>
            <a:r>
              <a:rPr lang="fr-CA" dirty="0" smtClean="0"/>
              <a:t>Anxiété</a:t>
            </a:r>
          </a:p>
          <a:p>
            <a:r>
              <a:rPr lang="fr-CA" dirty="0" smtClean="0"/>
              <a:t>Troubles neurocognitifs</a:t>
            </a:r>
          </a:p>
          <a:p>
            <a:endParaRPr lang="fr-CA" dirty="0" smtClean="0"/>
          </a:p>
          <a:p>
            <a:endParaRPr lang="fr-CA" dirty="0"/>
          </a:p>
        </p:txBody>
      </p:sp>
      <p:pic>
        <p:nvPicPr>
          <p:cNvPr id="1027" name="Picture 3" descr="C:\Users\sigjul01\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7386" y="1531654"/>
            <a:ext cx="2973195" cy="3947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00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re 1"/>
          <p:cNvSpPr>
            <a:spLocks noGrp="1"/>
          </p:cNvSpPr>
          <p:nvPr>
            <p:ph type="title"/>
            <p:custDataLst>
              <p:tags r:id="rId1"/>
            </p:custDataLst>
          </p:nvPr>
        </p:nvSpPr>
        <p:spPr>
          <a:xfrm>
            <a:off x="2224089" y="12701"/>
            <a:ext cx="8002587" cy="392113"/>
          </a:xfrm>
        </p:spPr>
        <p:txBody>
          <a:bodyPr rtlCol="0">
            <a:noAutofit/>
          </a:bodyPr>
          <a:lstStyle/>
          <a:p>
            <a:pPr algn="ctr">
              <a:defRPr/>
            </a:pPr>
            <a:r>
              <a:rPr lang="fr-CA" altLang="fr-FR" sz="3000" dirty="0"/>
              <a:t>Vieillissement et pharmacocinétique</a:t>
            </a:r>
          </a:p>
        </p:txBody>
      </p:sp>
      <p:sp>
        <p:nvSpPr>
          <p:cNvPr id="2" name="Espace réservé du contenu 1"/>
          <p:cNvSpPr>
            <a:spLocks noGrp="1"/>
          </p:cNvSpPr>
          <p:nvPr>
            <p:ph idx="1"/>
          </p:nvPr>
        </p:nvSpPr>
        <p:spPr/>
        <p:txBody>
          <a:bodyPr/>
          <a:lstStyle/>
          <a:p>
            <a:r>
              <a:rPr lang="fr-CA" b="1" dirty="0"/>
              <a:t>Changements liés au </a:t>
            </a:r>
            <a:r>
              <a:rPr lang="fr-CA" b="1" dirty="0" smtClean="0"/>
              <a:t>vieillissement</a:t>
            </a:r>
            <a:endParaRPr lang="fr-CA" dirty="0"/>
          </a:p>
        </p:txBody>
      </p:sp>
      <p:sp>
        <p:nvSpPr>
          <p:cNvPr id="180227" name="Rectangle 3"/>
          <p:cNvSpPr>
            <a:spLocks noChangeArrowheads="1"/>
          </p:cNvSpPr>
          <p:nvPr>
            <p:custDataLst>
              <p:tags r:id="rId2"/>
            </p:custDataLst>
          </p:nvPr>
        </p:nvSpPr>
        <p:spPr bwMode="auto">
          <a:xfrm>
            <a:off x="1381778" y="5938526"/>
            <a:ext cx="8229600" cy="584200"/>
          </a:xfrm>
          <a:prstGeom prst="rect">
            <a:avLst/>
          </a:prstGeom>
          <a:solidFill>
            <a:srgbClr val="FFFFFF"/>
          </a:solidFill>
          <a:ln w="25400" algn="ctr">
            <a:solidFill>
              <a:srgbClr val="2D2926"/>
            </a:solidFill>
            <a:miter lim="800000"/>
            <a:headEnd/>
            <a:tailEnd/>
          </a:ln>
        </p:spPr>
        <p:txBody>
          <a:bodyPr anchor="ctr"/>
          <a:lstStyle>
            <a:lvl1pPr>
              <a:buClr>
                <a:srgbClr val="00AEC7"/>
              </a:buClr>
              <a:buFont typeface="Arial" panose="020B0604020202020204" pitchFamily="34" charset="0"/>
              <a:buChar char="•"/>
              <a:defRPr sz="2800">
                <a:solidFill>
                  <a:schemeClr val="tx1"/>
                </a:solidFill>
                <a:latin typeface="Calibri" panose="020F0502020204030204" pitchFamily="34" charset="0"/>
              </a:defRPr>
            </a:lvl1pPr>
            <a:lvl2pPr marL="742950" indent="-285750">
              <a:buClr>
                <a:srgbClr val="FFBF3F"/>
              </a:buClr>
              <a:buSzPct val="100000"/>
              <a:buFont typeface="Arial" panose="020B0604020202020204" pitchFamily="34" charset="0"/>
              <a:buChar char="•"/>
              <a:defRPr sz="2400">
                <a:solidFill>
                  <a:schemeClr val="tx1"/>
                </a:solidFill>
                <a:latin typeface="Calibri" panose="020F0502020204030204" pitchFamily="34" charset="0"/>
              </a:defRPr>
            </a:lvl2pPr>
            <a:lvl3pPr marL="1143000" indent="-228600">
              <a:buClr>
                <a:srgbClr val="00AEC7"/>
              </a:buClr>
              <a:buSzPct val="75000"/>
              <a:buFont typeface="Wingdings" panose="05000000000000000000" pitchFamily="2" charset="2"/>
              <a:buChar char="§"/>
              <a:defRPr sz="2000">
                <a:solidFill>
                  <a:schemeClr val="tx1"/>
                </a:solidFill>
                <a:latin typeface="Calibri" panose="020F0502020204030204" pitchFamily="34" charset="0"/>
              </a:defRPr>
            </a:lvl3pPr>
            <a:lvl4pPr marL="1600200" indent="-228600">
              <a:buClr>
                <a:srgbClr val="FFBF3F"/>
              </a:buClr>
              <a:buSzPct val="75000"/>
              <a:buFont typeface="Wingdings" panose="05000000000000000000" pitchFamily="2" charset="2"/>
              <a:buChar char="§"/>
              <a:defRPr>
                <a:solidFill>
                  <a:schemeClr val="tx1"/>
                </a:solidFill>
                <a:latin typeface="Calibri" panose="020F0502020204030204" pitchFamily="34" charset="0"/>
              </a:defRPr>
            </a:lvl4pPr>
            <a:lvl5pPr marL="2057400" indent="-228600">
              <a:buClr>
                <a:srgbClr val="00AEC7"/>
              </a:buClr>
              <a:buSzPct val="50000"/>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0"/>
              </a:spcBef>
              <a:spcAft>
                <a:spcPct val="0"/>
              </a:spcAft>
              <a:buClr>
                <a:srgbClr val="00AEC7"/>
              </a:buClr>
              <a:buSzPct val="50000"/>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0"/>
              </a:spcBef>
              <a:spcAft>
                <a:spcPct val="0"/>
              </a:spcAft>
              <a:buClr>
                <a:srgbClr val="00AEC7"/>
              </a:buClr>
              <a:buSzPct val="50000"/>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0"/>
              </a:spcBef>
              <a:spcAft>
                <a:spcPct val="0"/>
              </a:spcAft>
              <a:buClr>
                <a:srgbClr val="00AEC7"/>
              </a:buClr>
              <a:buSzPct val="50000"/>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0"/>
              </a:spcBef>
              <a:spcAft>
                <a:spcPct val="0"/>
              </a:spcAft>
              <a:buClr>
                <a:srgbClr val="00AEC7"/>
              </a:buClr>
              <a:buSzPct val="50000"/>
              <a:buFont typeface="Arial" panose="020B0604020202020204" pitchFamily="34" charset="0"/>
              <a:buChar char="•"/>
              <a:defRPr>
                <a:solidFill>
                  <a:schemeClr val="tx1"/>
                </a:solidFill>
                <a:latin typeface="Calibri" panose="020F0502020204030204" pitchFamily="34" charset="0"/>
              </a:defRPr>
            </a:lvl9pPr>
          </a:lstStyle>
          <a:p>
            <a:pPr eaLnBrk="0" fontAlgn="base" hangingPunct="0">
              <a:spcBef>
                <a:spcPct val="0"/>
              </a:spcBef>
              <a:spcAft>
                <a:spcPct val="0"/>
              </a:spcAft>
              <a:buClrTx/>
              <a:buFontTx/>
              <a:buNone/>
            </a:pPr>
            <a:r>
              <a:rPr lang="fr-CA" altLang="fr-FR" sz="1200" dirty="0">
                <a:solidFill>
                  <a:srgbClr val="2D2926"/>
                </a:solidFill>
              </a:rPr>
              <a:t>Source: Plan Alzheimer Québec-Tronc commun de formation provinciale</a:t>
            </a:r>
            <a:r>
              <a:rPr lang="fr-CA" altLang="fr-FR" sz="1200" dirty="0">
                <a:solidFill>
                  <a:srgbClr val="2D2926"/>
                </a:solidFill>
                <a:latin typeface="Times New Roman" panose="02020603050405020304" pitchFamily="18" charset="0"/>
                <a:cs typeface="Times New Roman" panose="02020603050405020304" pitchFamily="18" charset="0"/>
              </a:rPr>
              <a:t>, </a:t>
            </a:r>
            <a:r>
              <a:rPr lang="fr-CA" altLang="fr-FR" sz="1200" dirty="0">
                <a:solidFill>
                  <a:srgbClr val="2D2926"/>
                </a:solidFill>
              </a:rPr>
              <a:t>Projet d’implantation ciblée en 1</a:t>
            </a:r>
            <a:r>
              <a:rPr lang="fr-CA" altLang="fr-FR" sz="1200" baseline="30000" dirty="0">
                <a:solidFill>
                  <a:srgbClr val="2D2926"/>
                </a:solidFill>
              </a:rPr>
              <a:t>re</a:t>
            </a:r>
            <a:r>
              <a:rPr lang="fr-CA" altLang="fr-FR" sz="1200" dirty="0">
                <a:solidFill>
                  <a:srgbClr val="2D2926"/>
                </a:solidFill>
              </a:rPr>
              <a:t> ligne: Maladie Alzheimer et maladies apparentées</a:t>
            </a:r>
          </a:p>
          <a:p>
            <a:pPr eaLnBrk="0" fontAlgn="base" hangingPunct="0">
              <a:spcBef>
                <a:spcPct val="0"/>
              </a:spcBef>
              <a:spcAft>
                <a:spcPct val="0"/>
              </a:spcAft>
              <a:buClrTx/>
              <a:buFontTx/>
              <a:buNone/>
            </a:pPr>
            <a:r>
              <a:rPr lang="fr-CA" altLang="fr-FR" sz="1200" dirty="0">
                <a:solidFill>
                  <a:srgbClr val="2D2926"/>
                </a:solidFill>
                <a:cs typeface="Times New Roman" panose="02020603050405020304" pitchFamily="18" charset="0"/>
              </a:rPr>
              <a:t>Voyer, P. (2006), soins infirmiers aux aînées en perte d’autonomie. ERPI: Montréal.</a:t>
            </a:r>
          </a:p>
        </p:txBody>
      </p:sp>
      <p:graphicFrame>
        <p:nvGraphicFramePr>
          <p:cNvPr id="3" name="Tableau 2"/>
          <p:cNvGraphicFramePr>
            <a:graphicFrameLocks noGrp="1"/>
          </p:cNvGraphicFramePr>
          <p:nvPr>
            <p:extLst>
              <p:ext uri="{D42A27DB-BD31-4B8C-83A1-F6EECF244321}">
                <p14:modId xmlns:p14="http://schemas.microsoft.com/office/powerpoint/2010/main" val="1690325994"/>
              </p:ext>
            </p:extLst>
          </p:nvPr>
        </p:nvGraphicFramePr>
        <p:xfrm>
          <a:off x="1171388" y="1741643"/>
          <a:ext cx="8128000" cy="36576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r>
                        <a:rPr lang="fr-CA" dirty="0" smtClean="0"/>
                        <a:t>↑ masse adipeuse </a:t>
                      </a:r>
                    </a:p>
                    <a:p>
                      <a:r>
                        <a:rPr lang="fr-CA" dirty="0" smtClean="0">
                          <a:sym typeface="Symbol" panose="05050102010706020507" pitchFamily="18" charset="2"/>
                        </a:rPr>
                        <a:t> </a:t>
                      </a:r>
                      <a:r>
                        <a:rPr lang="fr-CA" dirty="0" smtClean="0"/>
                        <a:t>masse musculaire</a:t>
                      </a:r>
                    </a:p>
                    <a:p>
                      <a:pPr marL="285750" indent="-285750">
                        <a:buFont typeface="Symbol" panose="05050102010706020507" pitchFamily="18" charset="2"/>
                        <a:buChar char="¯"/>
                      </a:pPr>
                      <a:r>
                        <a:rPr lang="fr-CA" dirty="0" smtClean="0"/>
                        <a:t>de la quantité d’eau corporelle totale</a:t>
                      </a:r>
                    </a:p>
                    <a:p>
                      <a:pPr marL="285750" indent="-285750">
                        <a:buFont typeface="Symbol" panose="05050102010706020507" pitchFamily="18" charset="2"/>
                        <a:buChar char="¯"/>
                      </a:pPr>
                      <a:endParaRPr lang="fr-CA" dirty="0" smtClean="0"/>
                    </a:p>
                    <a:p>
                      <a:pPr marL="285750" indent="-285750">
                        <a:buFont typeface="Symbol" panose="05050102010706020507" pitchFamily="18" charset="2"/>
                        <a:buChar char="¯"/>
                      </a:pPr>
                      <a:r>
                        <a:rPr lang="fr-CA" dirty="0" smtClean="0">
                          <a:sym typeface="Symbol" panose="05050102010706020507" pitchFamily="18" charset="2"/>
                        </a:rPr>
                        <a:t>albumine sérique </a:t>
                      </a:r>
                    </a:p>
                    <a:p>
                      <a:pPr marL="285750" indent="-285750">
                        <a:buFont typeface="Symbol" panose="05050102010706020507" pitchFamily="18" charset="2"/>
                        <a:buChar char="¯"/>
                      </a:pPr>
                      <a:endParaRPr lang="fr-CA" dirty="0" smtClean="0">
                        <a:sym typeface="Symbol" panose="05050102010706020507" pitchFamily="18" charset="2"/>
                      </a:endParaRPr>
                    </a:p>
                    <a:p>
                      <a:pPr marL="285750" indent="-285750">
                        <a:buFont typeface="Symbol" panose="05050102010706020507" pitchFamily="18" charset="2"/>
                        <a:buChar char="¯"/>
                      </a:pPr>
                      <a:endParaRPr lang="fr-CA" dirty="0" smtClean="0"/>
                    </a:p>
                    <a:p>
                      <a:pPr marL="285750" indent="-285750">
                        <a:buFont typeface="Symbol" panose="05050102010706020507" pitchFamily="18" charset="2"/>
                        <a:buChar char="¯"/>
                      </a:pPr>
                      <a:r>
                        <a:rPr lang="fr-CA" dirty="0" smtClean="0">
                          <a:sym typeface="Symbol" panose="05050102010706020507" pitchFamily="18" charset="2"/>
                        </a:rPr>
                        <a:t>perfusion hépatique et activité des enzymes hépatiques</a:t>
                      </a:r>
                    </a:p>
                    <a:p>
                      <a:pPr marL="285750" indent="-285750">
                        <a:buFont typeface="Symbol" panose="05050102010706020507" pitchFamily="18" charset="2"/>
                        <a:buChar char="¯"/>
                      </a:pPr>
                      <a:endParaRPr lang="fr-CA" dirty="0" smtClean="0">
                        <a:sym typeface="Symbol" panose="05050102010706020507" pitchFamily="18" charset="2"/>
                      </a:endParaRPr>
                    </a:p>
                    <a:p>
                      <a:r>
                        <a:rPr lang="fr-CA" dirty="0" smtClean="0">
                          <a:sym typeface="Symbol" panose="05050102010706020507" pitchFamily="18" charset="2"/>
                        </a:rPr>
                        <a:t> filtration glomérulaire</a:t>
                      </a:r>
                      <a:endParaRPr lang="fr-CA" dirty="0" smtClean="0"/>
                    </a:p>
                    <a:p>
                      <a:pPr marL="285750" indent="-285750">
                        <a:buFont typeface="Symbol" panose="05050102010706020507" pitchFamily="18" charset="2"/>
                        <a:buChar char="¯"/>
                      </a:pPr>
                      <a:endParaRPr lang="fr-CA" dirty="0" smtClean="0"/>
                    </a:p>
                    <a:p>
                      <a:endParaRPr lang="fr-CA" dirty="0"/>
                    </a:p>
                  </a:txBody>
                  <a:tcPr>
                    <a:solidFill>
                      <a:schemeClr val="accent4">
                        <a:lumMod val="75000"/>
                      </a:schemeClr>
                    </a:solidFill>
                  </a:tcPr>
                </a:tc>
                <a:tc>
                  <a:txBody>
                    <a:bodyPr/>
                    <a:lstStyle/>
                    <a:p>
                      <a:r>
                        <a:rPr lang="fr-CA" dirty="0" smtClean="0"/>
                        <a:t>↑ </a:t>
                      </a:r>
                      <a:r>
                        <a:rPr lang="fr-CA" dirty="0" err="1" smtClean="0"/>
                        <a:t>Vd</a:t>
                      </a:r>
                      <a:r>
                        <a:rPr lang="fr-CA" dirty="0" smtClean="0"/>
                        <a:t> des </a:t>
                      </a:r>
                      <a:r>
                        <a:rPr lang="fr-CA" dirty="0" err="1" smtClean="0"/>
                        <a:t>rx</a:t>
                      </a:r>
                      <a:r>
                        <a:rPr lang="fr-CA" dirty="0" smtClean="0"/>
                        <a:t> liposolubles </a:t>
                      </a:r>
                    </a:p>
                    <a:p>
                      <a:endParaRPr lang="fr-CA" dirty="0" smtClean="0"/>
                    </a:p>
                    <a:p>
                      <a:r>
                        <a:rPr lang="fr-CA" sz="1800" b="1" kern="1200" dirty="0" smtClean="0">
                          <a:solidFill>
                            <a:schemeClr val="lt1"/>
                          </a:solidFill>
                          <a:effectLst/>
                          <a:latin typeface="+mn-lt"/>
                          <a:ea typeface="+mn-ea"/>
                          <a:cs typeface="+mn-cs"/>
                          <a:sym typeface="Symbol" panose="05050102010706020507" pitchFamily="18" charset="2"/>
                        </a:rPr>
                        <a:t>↓ </a:t>
                      </a:r>
                      <a:r>
                        <a:rPr lang="fr-CA" sz="1800" b="1" kern="1200" dirty="0" err="1" smtClean="0">
                          <a:solidFill>
                            <a:schemeClr val="lt1"/>
                          </a:solidFill>
                          <a:effectLst/>
                          <a:latin typeface="+mn-lt"/>
                          <a:ea typeface="+mn-ea"/>
                          <a:cs typeface="+mn-cs"/>
                          <a:sym typeface="Symbol" panose="05050102010706020507" pitchFamily="18" charset="2"/>
                        </a:rPr>
                        <a:t>Vd</a:t>
                      </a:r>
                      <a:r>
                        <a:rPr lang="fr-CA" sz="1800" b="1" kern="1200" dirty="0" smtClean="0">
                          <a:solidFill>
                            <a:schemeClr val="lt1"/>
                          </a:solidFill>
                          <a:effectLst/>
                          <a:latin typeface="+mn-lt"/>
                          <a:ea typeface="+mn-ea"/>
                          <a:cs typeface="+mn-cs"/>
                          <a:sym typeface="Symbol" panose="05050102010706020507" pitchFamily="18" charset="2"/>
                        </a:rPr>
                        <a:t> des </a:t>
                      </a:r>
                      <a:r>
                        <a:rPr lang="fr-CA" sz="1800" b="1" kern="1200" dirty="0" err="1" smtClean="0">
                          <a:solidFill>
                            <a:schemeClr val="lt1"/>
                          </a:solidFill>
                          <a:effectLst/>
                          <a:latin typeface="+mn-lt"/>
                          <a:ea typeface="+mn-ea"/>
                          <a:cs typeface="+mn-cs"/>
                          <a:sym typeface="Symbol" panose="05050102010706020507" pitchFamily="18" charset="2"/>
                        </a:rPr>
                        <a:t>Rx</a:t>
                      </a:r>
                      <a:r>
                        <a:rPr lang="fr-CA" sz="1800" b="1" kern="1200" dirty="0" smtClean="0">
                          <a:solidFill>
                            <a:schemeClr val="lt1"/>
                          </a:solidFill>
                          <a:effectLst/>
                          <a:latin typeface="+mn-lt"/>
                          <a:ea typeface="+mn-ea"/>
                          <a:cs typeface="+mn-cs"/>
                          <a:sym typeface="Symbol" panose="05050102010706020507" pitchFamily="18" charset="2"/>
                        </a:rPr>
                        <a:t> hydrosolubles </a:t>
                      </a:r>
                      <a:endParaRPr lang="fr-CA" dirty="0" smtClean="0"/>
                    </a:p>
                    <a:p>
                      <a:endParaRPr lang="fr-CA" dirty="0" smtClean="0"/>
                    </a:p>
                    <a:p>
                      <a:r>
                        <a:rPr lang="fr-CA" dirty="0" smtClean="0"/>
                        <a:t>↑ fraction libre de</a:t>
                      </a:r>
                      <a:r>
                        <a:rPr lang="fr-CA" baseline="0" dirty="0" smtClean="0"/>
                        <a:t>s </a:t>
                      </a:r>
                      <a:r>
                        <a:rPr lang="fr-CA" baseline="0" dirty="0" err="1" smtClean="0"/>
                        <a:t>rx</a:t>
                      </a:r>
                      <a:endParaRPr lang="fr-CA" baseline="0" dirty="0" smtClean="0"/>
                    </a:p>
                    <a:p>
                      <a:endParaRPr lang="fr-CA" baseline="0" dirty="0" smtClean="0"/>
                    </a:p>
                    <a:p>
                      <a:endParaRPr lang="fr-CA" baseline="0" dirty="0" smtClean="0"/>
                    </a:p>
                    <a:p>
                      <a:endParaRPr lang="fr-CA" baseline="0" dirty="0" smtClean="0"/>
                    </a:p>
                    <a:p>
                      <a:endParaRPr lang="fr-CA" baseline="0" dirty="0" smtClean="0"/>
                    </a:p>
                    <a:p>
                      <a:r>
                        <a:rPr lang="fr-CA" sz="1800" b="1" kern="1200" dirty="0" smtClean="0">
                          <a:solidFill>
                            <a:schemeClr val="lt1"/>
                          </a:solidFill>
                          <a:effectLst/>
                          <a:latin typeface="+mn-lt"/>
                          <a:ea typeface="+mn-ea"/>
                          <a:cs typeface="+mn-cs"/>
                          <a:sym typeface="Symbol" panose="05050102010706020507" pitchFamily="18" charset="2"/>
                        </a:rPr>
                        <a:t>↓ élimination </a:t>
                      </a:r>
                      <a:r>
                        <a:rPr lang="fr-CA" sz="1800" b="1" kern="1200" dirty="0" smtClean="0">
                          <a:solidFill>
                            <a:schemeClr val="lt1"/>
                          </a:solidFill>
                          <a:effectLst/>
                          <a:latin typeface="+mn-lt"/>
                          <a:ea typeface="+mn-ea"/>
                          <a:cs typeface="+mn-cs"/>
                        </a:rPr>
                        <a:t>des </a:t>
                      </a:r>
                      <a:r>
                        <a:rPr lang="fr-CA" sz="1800" b="1" kern="1200" dirty="0" err="1" smtClean="0">
                          <a:solidFill>
                            <a:schemeClr val="lt1"/>
                          </a:solidFill>
                          <a:effectLst/>
                          <a:latin typeface="+mn-lt"/>
                          <a:ea typeface="+mn-ea"/>
                          <a:cs typeface="+mn-cs"/>
                        </a:rPr>
                        <a:t>rx</a:t>
                      </a:r>
                      <a:r>
                        <a:rPr lang="fr-CA" sz="1800" b="1" kern="1200" dirty="0" smtClean="0">
                          <a:solidFill>
                            <a:schemeClr val="lt1"/>
                          </a:solidFill>
                          <a:effectLst/>
                          <a:latin typeface="+mn-lt"/>
                          <a:ea typeface="+mn-ea"/>
                          <a:cs typeface="+mn-cs"/>
                        </a:rPr>
                        <a:t> </a:t>
                      </a:r>
                      <a:endParaRPr lang="fr-CA" dirty="0"/>
                    </a:p>
                  </a:txBody>
                  <a:tcPr>
                    <a:solidFill>
                      <a:schemeClr val="accent1">
                        <a:lumMod val="7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9309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re 1"/>
          <p:cNvSpPr>
            <a:spLocks noGrp="1"/>
          </p:cNvSpPr>
          <p:nvPr>
            <p:ph type="title"/>
            <p:custDataLst>
              <p:tags r:id="rId1"/>
            </p:custDataLst>
          </p:nvPr>
        </p:nvSpPr>
        <p:spPr>
          <a:xfrm>
            <a:off x="2190210" y="336663"/>
            <a:ext cx="8002587" cy="473075"/>
          </a:xfrm>
        </p:spPr>
        <p:txBody>
          <a:bodyPr>
            <a:normAutofit fontScale="90000"/>
          </a:bodyPr>
          <a:lstStyle/>
          <a:p>
            <a:pPr algn="ctr">
              <a:defRPr/>
            </a:pPr>
            <a:r>
              <a:rPr lang="fr-CA" altLang="fr-FR" sz="3000" dirty="0"/>
              <a:t>Psychotropes</a:t>
            </a:r>
          </a:p>
        </p:txBody>
      </p:sp>
      <p:sp>
        <p:nvSpPr>
          <p:cNvPr id="3" name="Espace réservé du contenu 2"/>
          <p:cNvSpPr>
            <a:spLocks noGrp="1"/>
          </p:cNvSpPr>
          <p:nvPr>
            <p:ph idx="1"/>
            <p:custDataLst>
              <p:tags r:id="rId2"/>
            </p:custDataLst>
          </p:nvPr>
        </p:nvSpPr>
        <p:spPr>
          <a:xfrm>
            <a:off x="419548" y="641268"/>
            <a:ext cx="11361636" cy="5799679"/>
          </a:xfrm>
        </p:spPr>
        <p:txBody>
          <a:bodyPr numCol="2">
            <a:normAutofit/>
          </a:bodyPr>
          <a:lstStyle/>
          <a:p>
            <a:pPr lvl="1">
              <a:spcBef>
                <a:spcPts val="600"/>
              </a:spcBef>
              <a:buFont typeface="Courier New" panose="02070309020205020404" pitchFamily="49" charset="0"/>
              <a:buChar char="o"/>
              <a:defRPr/>
            </a:pPr>
            <a:r>
              <a:rPr lang="fr-CA" dirty="0">
                <a:solidFill>
                  <a:schemeClr val="accent4">
                    <a:lumMod val="75000"/>
                  </a:schemeClr>
                </a:solidFill>
              </a:rPr>
              <a:t>Sédatifs/hypnotiques</a:t>
            </a:r>
            <a:r>
              <a:rPr lang="fr-CA" dirty="0"/>
              <a:t> </a:t>
            </a:r>
            <a:endParaRPr lang="fr-CA" dirty="0" smtClean="0"/>
          </a:p>
          <a:p>
            <a:pPr lvl="1">
              <a:spcBef>
                <a:spcPts val="600"/>
              </a:spcBef>
              <a:buFont typeface="Courier New" panose="02070309020205020404" pitchFamily="49" charset="0"/>
              <a:buChar char="o"/>
              <a:defRPr/>
            </a:pPr>
            <a:r>
              <a:rPr lang="fr-CA" sz="2000" dirty="0" smtClean="0"/>
              <a:t>Dépendance/sevrage</a:t>
            </a:r>
            <a:endParaRPr lang="fr-CA" sz="2000" dirty="0"/>
          </a:p>
          <a:p>
            <a:pPr lvl="1">
              <a:spcBef>
                <a:spcPts val="600"/>
              </a:spcBef>
              <a:buFont typeface="Courier New" panose="02070309020205020404" pitchFamily="49" charset="0"/>
              <a:buChar char="o"/>
              <a:defRPr/>
            </a:pPr>
            <a:r>
              <a:rPr lang="fr-CA" sz="2000" dirty="0" smtClean="0"/>
              <a:t>Réduction </a:t>
            </a:r>
            <a:r>
              <a:rPr lang="fr-CA" sz="2000" dirty="0"/>
              <a:t>de la vigilance</a:t>
            </a:r>
          </a:p>
          <a:p>
            <a:pPr lvl="1">
              <a:spcBef>
                <a:spcPts val="600"/>
              </a:spcBef>
              <a:buFont typeface="Courier New" panose="02070309020205020404" pitchFamily="49" charset="0"/>
              <a:buChar char="o"/>
              <a:defRPr/>
            </a:pPr>
            <a:r>
              <a:rPr lang="fr-CA" sz="2000" dirty="0"/>
              <a:t>Risque de </a:t>
            </a:r>
            <a:r>
              <a:rPr lang="fr-CA" sz="2000" b="1" dirty="0"/>
              <a:t>délirium</a:t>
            </a:r>
          </a:p>
          <a:p>
            <a:pPr lvl="1">
              <a:spcBef>
                <a:spcPts val="600"/>
              </a:spcBef>
              <a:buFont typeface="Courier New" panose="02070309020205020404" pitchFamily="49" charset="0"/>
              <a:buChar char="o"/>
              <a:defRPr/>
            </a:pPr>
            <a:r>
              <a:rPr lang="fr-CA" sz="2000" b="1" dirty="0"/>
              <a:t>Chutes</a:t>
            </a:r>
          </a:p>
          <a:p>
            <a:pPr lvl="1">
              <a:spcBef>
                <a:spcPts val="600"/>
              </a:spcBef>
              <a:buFont typeface="Courier New" panose="02070309020205020404" pitchFamily="49" charset="0"/>
              <a:buChar char="o"/>
              <a:defRPr/>
            </a:pPr>
            <a:r>
              <a:rPr lang="fr-CA" sz="2000" dirty="0"/>
              <a:t>Agitation </a:t>
            </a:r>
            <a:r>
              <a:rPr lang="fr-CA" sz="2000" dirty="0" smtClean="0"/>
              <a:t>paradoxale</a:t>
            </a:r>
          </a:p>
          <a:p>
            <a:pPr lvl="1">
              <a:spcBef>
                <a:spcPts val="600"/>
              </a:spcBef>
              <a:buFont typeface="Courier New" panose="02070309020205020404" pitchFamily="49" charset="0"/>
              <a:buChar char="o"/>
              <a:defRPr/>
            </a:pPr>
            <a:endParaRPr lang="fr-CA" sz="2000" dirty="0"/>
          </a:p>
          <a:p>
            <a:pPr>
              <a:spcBef>
                <a:spcPts val="1200"/>
              </a:spcBef>
              <a:defRPr/>
            </a:pPr>
            <a:r>
              <a:rPr lang="fr-CA" sz="2400" dirty="0">
                <a:solidFill>
                  <a:schemeClr val="accent4">
                    <a:lumMod val="75000"/>
                  </a:schemeClr>
                </a:solidFill>
              </a:rPr>
              <a:t>Antipsychotiques</a:t>
            </a:r>
          </a:p>
          <a:p>
            <a:pPr lvl="1">
              <a:spcBef>
                <a:spcPts val="600"/>
              </a:spcBef>
              <a:buFont typeface="Courier New" panose="02070309020205020404" pitchFamily="49" charset="0"/>
              <a:buChar char="o"/>
              <a:defRPr/>
            </a:pPr>
            <a:r>
              <a:rPr lang="fr-CA" sz="2000" dirty="0" smtClean="0"/>
              <a:t>Sédation</a:t>
            </a:r>
          </a:p>
          <a:p>
            <a:pPr lvl="1">
              <a:spcBef>
                <a:spcPts val="600"/>
              </a:spcBef>
              <a:buFont typeface="Courier New" panose="02070309020205020404" pitchFamily="49" charset="0"/>
              <a:buChar char="o"/>
              <a:defRPr/>
            </a:pPr>
            <a:r>
              <a:rPr lang="fr-CA" sz="2000" dirty="0" smtClean="0"/>
              <a:t>HTO/ </a:t>
            </a:r>
            <a:r>
              <a:rPr lang="fr-CA" sz="2000" b="1" dirty="0" smtClean="0"/>
              <a:t>chute</a:t>
            </a:r>
          </a:p>
          <a:p>
            <a:pPr lvl="1">
              <a:spcBef>
                <a:spcPts val="600"/>
              </a:spcBef>
              <a:buFont typeface="Courier New" panose="02070309020205020404" pitchFamily="49" charset="0"/>
              <a:buChar char="o"/>
              <a:defRPr/>
            </a:pPr>
            <a:r>
              <a:rPr lang="fr-CA" sz="2000" dirty="0" smtClean="0"/>
              <a:t>REP </a:t>
            </a:r>
            <a:endParaRPr lang="fr-CA" sz="2000" dirty="0"/>
          </a:p>
          <a:p>
            <a:pPr lvl="1">
              <a:spcBef>
                <a:spcPts val="600"/>
              </a:spcBef>
              <a:buFont typeface="Courier New" panose="02070309020205020404" pitchFamily="49" charset="0"/>
              <a:buChar char="o"/>
              <a:defRPr/>
            </a:pPr>
            <a:r>
              <a:rPr lang="fr-CA" sz="2000" dirty="0" smtClean="0"/>
              <a:t>↑ Évènements </a:t>
            </a:r>
            <a:r>
              <a:rPr lang="fr-CA" sz="2000" dirty="0" err="1"/>
              <a:t>cérébrovasculaires</a:t>
            </a:r>
            <a:endParaRPr lang="fr-CA" sz="2000" dirty="0"/>
          </a:p>
          <a:p>
            <a:pPr lvl="1">
              <a:spcBef>
                <a:spcPts val="600"/>
              </a:spcBef>
              <a:buFont typeface="Courier New" panose="02070309020205020404" pitchFamily="49" charset="0"/>
              <a:buChar char="o"/>
              <a:defRPr/>
            </a:pPr>
            <a:r>
              <a:rPr lang="fr-CA" sz="2000" b="1" dirty="0"/>
              <a:t>↑ </a:t>
            </a:r>
            <a:r>
              <a:rPr lang="fr-CA" sz="2000" b="1" dirty="0" smtClean="0"/>
              <a:t> mortalité </a:t>
            </a:r>
          </a:p>
          <a:p>
            <a:pPr>
              <a:spcBef>
                <a:spcPts val="1200"/>
              </a:spcBef>
              <a:defRPr/>
            </a:pPr>
            <a:endParaRPr lang="fr-CA" sz="2000" dirty="0" smtClean="0">
              <a:solidFill>
                <a:schemeClr val="accent4">
                  <a:lumMod val="75000"/>
                </a:schemeClr>
              </a:solidFill>
            </a:endParaRPr>
          </a:p>
          <a:p>
            <a:pPr>
              <a:spcBef>
                <a:spcPts val="1200"/>
              </a:spcBef>
              <a:defRPr/>
            </a:pPr>
            <a:endParaRPr lang="fr-CA" sz="2000" dirty="0" smtClean="0">
              <a:solidFill>
                <a:schemeClr val="accent4">
                  <a:lumMod val="75000"/>
                </a:schemeClr>
              </a:solidFill>
            </a:endParaRPr>
          </a:p>
          <a:p>
            <a:pPr>
              <a:spcBef>
                <a:spcPts val="1200"/>
              </a:spcBef>
              <a:defRPr/>
            </a:pPr>
            <a:r>
              <a:rPr lang="fr-CA" sz="2400" dirty="0" smtClean="0">
                <a:solidFill>
                  <a:schemeClr val="accent4">
                    <a:lumMod val="75000"/>
                  </a:schemeClr>
                </a:solidFill>
              </a:rPr>
              <a:t>Analgésiques</a:t>
            </a:r>
            <a:endParaRPr lang="fr-CA" sz="2400" dirty="0">
              <a:solidFill>
                <a:schemeClr val="accent4">
                  <a:lumMod val="75000"/>
                </a:schemeClr>
              </a:solidFill>
            </a:endParaRPr>
          </a:p>
          <a:p>
            <a:pPr lvl="1">
              <a:spcBef>
                <a:spcPts val="1200"/>
              </a:spcBef>
              <a:buFont typeface="Courier New" panose="02070309020205020404" pitchFamily="49" charset="0"/>
              <a:buChar char="o"/>
              <a:defRPr/>
            </a:pPr>
            <a:r>
              <a:rPr lang="fr-CA" sz="2000" dirty="0"/>
              <a:t>Sédation/confusion</a:t>
            </a:r>
          </a:p>
          <a:p>
            <a:pPr lvl="1">
              <a:spcBef>
                <a:spcPts val="1200"/>
              </a:spcBef>
              <a:buFont typeface="Courier New" panose="02070309020205020404" pitchFamily="49" charset="0"/>
              <a:buChar char="o"/>
              <a:defRPr/>
            </a:pPr>
            <a:r>
              <a:rPr lang="fr-CA" sz="2000" dirty="0" smtClean="0"/>
              <a:t>Dépendance/sevrage</a:t>
            </a:r>
          </a:p>
          <a:p>
            <a:pPr lvl="1">
              <a:spcBef>
                <a:spcPts val="1200"/>
              </a:spcBef>
              <a:buFont typeface="Courier New" panose="02070309020205020404" pitchFamily="49" charset="0"/>
              <a:buChar char="o"/>
              <a:defRPr/>
            </a:pPr>
            <a:endParaRPr lang="fr-CA" sz="2000" dirty="0"/>
          </a:p>
          <a:p>
            <a:pPr>
              <a:spcBef>
                <a:spcPts val="1200"/>
              </a:spcBef>
              <a:defRPr/>
            </a:pPr>
            <a:r>
              <a:rPr lang="fr-CA" sz="2400" dirty="0">
                <a:solidFill>
                  <a:schemeClr val="accent4">
                    <a:lumMod val="75000"/>
                  </a:schemeClr>
                </a:solidFill>
              </a:rPr>
              <a:t>Antidépresseurs</a:t>
            </a:r>
          </a:p>
          <a:p>
            <a:pPr lvl="1">
              <a:spcBef>
                <a:spcPts val="1200"/>
              </a:spcBef>
              <a:buFont typeface="Courier New" panose="02070309020205020404" pitchFamily="49" charset="0"/>
              <a:buChar char="o"/>
              <a:defRPr/>
            </a:pPr>
            <a:r>
              <a:rPr lang="fr-CA" sz="2000" dirty="0" smtClean="0"/>
              <a:t>Sédation</a:t>
            </a:r>
          </a:p>
          <a:p>
            <a:pPr lvl="1">
              <a:spcBef>
                <a:spcPts val="1200"/>
              </a:spcBef>
              <a:buFont typeface="Courier New" panose="02070309020205020404" pitchFamily="49" charset="0"/>
              <a:buChar char="o"/>
              <a:defRPr/>
            </a:pPr>
            <a:r>
              <a:rPr lang="fr-CA" sz="2000" dirty="0" smtClean="0"/>
              <a:t>Étourdissements </a:t>
            </a:r>
          </a:p>
          <a:p>
            <a:pPr lvl="1">
              <a:spcBef>
                <a:spcPts val="1200"/>
              </a:spcBef>
              <a:buFont typeface="Courier New" panose="02070309020205020404" pitchFamily="49" charset="0"/>
              <a:buChar char="o"/>
              <a:defRPr/>
            </a:pPr>
            <a:r>
              <a:rPr lang="fr-CA" sz="2000" dirty="0" smtClean="0"/>
              <a:t>Confusion</a:t>
            </a:r>
            <a:endParaRPr lang="fr-CA" sz="2600" dirty="0"/>
          </a:p>
          <a:p>
            <a:pPr lvl="1">
              <a:buFont typeface="Wingdings" panose="05000000000000000000" pitchFamily="2" charset="2"/>
              <a:buChar char="§"/>
              <a:defRPr/>
            </a:pPr>
            <a:endParaRPr lang="fr-CA" sz="2200" dirty="0"/>
          </a:p>
        </p:txBody>
      </p:sp>
      <p:sp>
        <p:nvSpPr>
          <p:cNvPr id="4" name="Rectangle 3"/>
          <p:cNvSpPr/>
          <p:nvPr>
            <p:custDataLst>
              <p:tags r:id="rId3"/>
            </p:custDataLst>
          </p:nvPr>
        </p:nvSpPr>
        <p:spPr>
          <a:xfrm>
            <a:off x="1407817" y="5937711"/>
            <a:ext cx="8002587" cy="50323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0" fontAlgn="base" hangingPunct="0">
              <a:spcBef>
                <a:spcPct val="0"/>
              </a:spcBef>
              <a:spcAft>
                <a:spcPct val="0"/>
              </a:spcAft>
              <a:defRPr/>
            </a:pPr>
            <a:r>
              <a:rPr lang="fr-CA" sz="1400" dirty="0">
                <a:solidFill>
                  <a:srgbClr val="2D2926"/>
                </a:solidFill>
              </a:rPr>
              <a:t>Source: Gestion rationnelle des médicaments chez les patients atteints de troubles cognitifs, 3</a:t>
            </a:r>
            <a:r>
              <a:rPr lang="fr-CA" sz="1400" baseline="30000" dirty="0">
                <a:solidFill>
                  <a:srgbClr val="2D2926"/>
                </a:solidFill>
              </a:rPr>
              <a:t>e</a:t>
            </a:r>
            <a:r>
              <a:rPr lang="fr-CA" sz="1400" dirty="0">
                <a:solidFill>
                  <a:srgbClr val="2D2926"/>
                </a:solidFill>
              </a:rPr>
              <a:t> Colloque CESCO, mars 2016</a:t>
            </a:r>
          </a:p>
        </p:txBody>
      </p:sp>
    </p:spTree>
    <p:extLst>
      <p:ext uri="{BB962C8B-B14F-4D97-AF65-F5344CB8AC3E}">
        <p14:creationId xmlns:p14="http://schemas.microsoft.com/office/powerpoint/2010/main" val="52160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Hypnotiques en </a:t>
            </a:r>
            <a:r>
              <a:rPr lang="fr-CA" dirty="0" smtClean="0">
                <a:solidFill>
                  <a:schemeClr val="accent4"/>
                </a:solidFill>
              </a:rPr>
              <a:t>Z</a:t>
            </a:r>
            <a:endParaRPr lang="fr-CA" dirty="0">
              <a:solidFill>
                <a:schemeClr val="accent4"/>
              </a:solidFill>
            </a:endParaRPr>
          </a:p>
        </p:txBody>
      </p:sp>
      <p:sp>
        <p:nvSpPr>
          <p:cNvPr id="3" name="Espace réservé du contenu 2"/>
          <p:cNvSpPr>
            <a:spLocks noGrp="1"/>
          </p:cNvSpPr>
          <p:nvPr>
            <p:ph idx="1"/>
          </p:nvPr>
        </p:nvSpPr>
        <p:spPr/>
        <p:txBody>
          <a:bodyPr/>
          <a:lstStyle/>
          <a:p>
            <a:pPr>
              <a:spcBef>
                <a:spcPts val="600"/>
              </a:spcBef>
              <a:defRPr/>
            </a:pPr>
            <a:r>
              <a:rPr lang="fr-CA" b="1" dirty="0" err="1" smtClean="0">
                <a:solidFill>
                  <a:schemeClr val="accent4"/>
                </a:solidFill>
              </a:rPr>
              <a:t>Z</a:t>
            </a:r>
            <a:r>
              <a:rPr lang="fr-CA" b="1" dirty="0" err="1" smtClean="0"/>
              <a:t>opiclone</a:t>
            </a:r>
            <a:r>
              <a:rPr lang="fr-CA" b="1" dirty="0"/>
              <a:t>, </a:t>
            </a:r>
            <a:r>
              <a:rPr lang="fr-CA" b="1" dirty="0" err="1">
                <a:solidFill>
                  <a:schemeClr val="accent4"/>
                </a:solidFill>
              </a:rPr>
              <a:t>Z</a:t>
            </a:r>
            <a:r>
              <a:rPr lang="fr-CA" b="1" dirty="0" err="1"/>
              <a:t>olpidem</a:t>
            </a:r>
            <a:r>
              <a:rPr lang="fr-CA" b="1" dirty="0"/>
              <a:t> </a:t>
            </a:r>
          </a:p>
          <a:p>
            <a:pPr lvl="1">
              <a:spcBef>
                <a:spcPts val="600"/>
              </a:spcBef>
              <a:buFont typeface="Courier New" panose="02070309020205020404" pitchFamily="49" charset="0"/>
              <a:buChar char="o"/>
              <a:defRPr/>
            </a:pPr>
            <a:r>
              <a:rPr lang="fr-CA" sz="2000" dirty="0"/>
              <a:t>hypnotiques </a:t>
            </a:r>
            <a:r>
              <a:rPr lang="fr-CA" sz="2000" b="1" dirty="0">
                <a:solidFill>
                  <a:schemeClr val="accent4"/>
                </a:solidFill>
              </a:rPr>
              <a:t>non</a:t>
            </a:r>
            <a:r>
              <a:rPr lang="fr-CA" sz="2000" dirty="0"/>
              <a:t>‐</a:t>
            </a:r>
            <a:r>
              <a:rPr lang="fr-CA" sz="2000" dirty="0" err="1"/>
              <a:t>bzd</a:t>
            </a:r>
            <a:r>
              <a:rPr lang="fr-CA" sz="2000" dirty="0"/>
              <a:t>  </a:t>
            </a:r>
          </a:p>
          <a:p>
            <a:pPr lvl="1">
              <a:spcBef>
                <a:spcPts val="600"/>
              </a:spcBef>
              <a:buFont typeface="Courier New" panose="02070309020205020404" pitchFamily="49" charset="0"/>
              <a:buChar char="o"/>
              <a:defRPr/>
            </a:pPr>
            <a:r>
              <a:rPr lang="fr-CA" sz="2000" dirty="0"/>
              <a:t>Moins de potentiel d’abus/ dépendance </a:t>
            </a:r>
            <a:endParaRPr lang="fr-CA" sz="2000" u="sng" dirty="0"/>
          </a:p>
          <a:p>
            <a:pPr lvl="1">
              <a:spcBef>
                <a:spcPts val="600"/>
              </a:spcBef>
              <a:buFont typeface="Courier New" panose="02070309020205020404" pitchFamily="49" charset="0"/>
              <a:buChar char="o"/>
              <a:defRPr/>
            </a:pPr>
            <a:r>
              <a:rPr lang="fr-CA" sz="2000" dirty="0"/>
              <a:t>Moins de </a:t>
            </a:r>
            <a:r>
              <a:rPr lang="fr-CA" sz="2000" dirty="0" err="1" smtClean="0"/>
              <a:t>sx</a:t>
            </a:r>
            <a:r>
              <a:rPr lang="fr-CA" sz="2000" dirty="0" smtClean="0"/>
              <a:t> </a:t>
            </a:r>
            <a:r>
              <a:rPr lang="fr-CA" sz="2000" dirty="0"/>
              <a:t>de </a:t>
            </a:r>
            <a:r>
              <a:rPr lang="fr-CA" sz="2000" dirty="0" smtClean="0"/>
              <a:t>sevrage à l’arrêt</a:t>
            </a:r>
          </a:p>
          <a:p>
            <a:pPr marL="457200" lvl="1" indent="0" algn="ctr">
              <a:spcBef>
                <a:spcPts val="600"/>
              </a:spcBef>
              <a:buNone/>
              <a:defRPr/>
            </a:pPr>
            <a:endParaRPr lang="fr-CA" sz="2000" dirty="0"/>
          </a:p>
          <a:p>
            <a:pPr marL="457200" lvl="1" indent="0" algn="ctr">
              <a:spcBef>
                <a:spcPts val="600"/>
              </a:spcBef>
              <a:buNone/>
              <a:defRPr/>
            </a:pPr>
            <a:r>
              <a:rPr lang="fr-CA" sz="2000" b="1" i="1" dirty="0" smtClean="0">
                <a:solidFill>
                  <a:schemeClr val="accent1"/>
                </a:solidFill>
              </a:rPr>
              <a:t>mais </a:t>
            </a:r>
          </a:p>
          <a:p>
            <a:pPr lvl="1">
              <a:spcBef>
                <a:spcPts val="600"/>
              </a:spcBef>
              <a:buFont typeface="Courier New" panose="02070309020205020404" pitchFamily="49" charset="0"/>
              <a:buChar char="o"/>
              <a:defRPr/>
            </a:pPr>
            <a:endParaRPr lang="fr-CA" sz="2000" dirty="0"/>
          </a:p>
          <a:p>
            <a:pPr lvl="1">
              <a:spcBef>
                <a:spcPts val="600"/>
              </a:spcBef>
              <a:buFont typeface="Courier New" panose="02070309020205020404" pitchFamily="49" charset="0"/>
              <a:buChar char="o"/>
              <a:defRPr/>
            </a:pPr>
            <a:r>
              <a:rPr lang="fr-CA" sz="2000" dirty="0"/>
              <a:t>Pas remboursés </a:t>
            </a:r>
            <a:r>
              <a:rPr lang="fr-CA" sz="2000" dirty="0" smtClean="0"/>
              <a:t>(RAMQ)</a:t>
            </a:r>
          </a:p>
          <a:p>
            <a:pPr lvl="1">
              <a:spcBef>
                <a:spcPts val="600"/>
              </a:spcBef>
              <a:buFont typeface="Courier New" panose="02070309020205020404" pitchFamily="49" charset="0"/>
              <a:buChar char="o"/>
              <a:defRPr/>
            </a:pPr>
            <a:r>
              <a:rPr lang="fr-CA" sz="2000" b="1" dirty="0" err="1" smtClean="0"/>
              <a:t>Zolpidem</a:t>
            </a:r>
            <a:r>
              <a:rPr lang="fr-CA" sz="2000" b="1" dirty="0"/>
              <a:t>: activité nocturne avec </a:t>
            </a:r>
            <a:r>
              <a:rPr lang="fr-CA" sz="2000" b="1" dirty="0" smtClean="0"/>
              <a:t>amnésie (conduire, manger…) </a:t>
            </a:r>
            <a:endParaRPr lang="fr-CA" sz="2000" b="1" dirty="0"/>
          </a:p>
          <a:p>
            <a:pPr lvl="1">
              <a:spcBef>
                <a:spcPts val="600"/>
              </a:spcBef>
              <a:buFont typeface="Courier New" panose="02070309020205020404" pitchFamily="49" charset="0"/>
              <a:buChar char="o"/>
              <a:defRPr/>
            </a:pPr>
            <a:r>
              <a:rPr lang="fr-CA" sz="2000" b="1" dirty="0" smtClean="0"/>
              <a:t>Risques en lien avec </a:t>
            </a:r>
            <a:r>
              <a:rPr lang="fr-CA" sz="2000" b="1" dirty="0" err="1" smtClean="0"/>
              <a:t>bzd</a:t>
            </a:r>
            <a:r>
              <a:rPr lang="fr-CA" sz="2000" b="1" dirty="0" smtClean="0"/>
              <a:t> (chute, dépendance, confusion…)  </a:t>
            </a:r>
            <a:r>
              <a:rPr lang="fr-CA" sz="2000" b="1" dirty="0"/>
              <a:t>toujours </a:t>
            </a:r>
            <a:r>
              <a:rPr lang="fr-CA" sz="2000" b="1" dirty="0" smtClean="0"/>
              <a:t>présents! </a:t>
            </a:r>
          </a:p>
        </p:txBody>
      </p:sp>
    </p:spTree>
    <p:extLst>
      <p:ext uri="{BB962C8B-B14F-4D97-AF65-F5344CB8AC3E}">
        <p14:creationId xmlns:p14="http://schemas.microsoft.com/office/powerpoint/2010/main" val="325700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re 1"/>
          <p:cNvSpPr>
            <a:spLocks noGrp="1"/>
          </p:cNvSpPr>
          <p:nvPr>
            <p:ph type="title"/>
            <p:custDataLst>
              <p:tags r:id="rId1"/>
            </p:custDataLst>
          </p:nvPr>
        </p:nvSpPr>
        <p:spPr>
          <a:xfrm>
            <a:off x="2120900" y="188914"/>
            <a:ext cx="8002588" cy="706437"/>
          </a:xfrm>
        </p:spPr>
        <p:txBody>
          <a:bodyPr/>
          <a:lstStyle/>
          <a:p>
            <a:pPr algn="ctr">
              <a:defRPr/>
            </a:pPr>
            <a:r>
              <a:rPr lang="fr-CA" altLang="fr-FR" sz="3000" dirty="0" smtClean="0"/>
              <a:t>Anticholinergiques</a:t>
            </a:r>
            <a:endParaRPr lang="fr-CA" altLang="fr-FR" sz="3000" dirty="0"/>
          </a:p>
        </p:txBody>
      </p:sp>
      <p:sp>
        <p:nvSpPr>
          <p:cNvPr id="3" name="Espace réservé du contenu 2"/>
          <p:cNvSpPr>
            <a:spLocks noGrp="1"/>
          </p:cNvSpPr>
          <p:nvPr>
            <p:ph idx="1"/>
            <p:custDataLst>
              <p:tags r:id="rId2"/>
            </p:custDataLst>
          </p:nvPr>
        </p:nvSpPr>
        <p:spPr>
          <a:xfrm>
            <a:off x="2120900" y="895351"/>
            <a:ext cx="8002588" cy="4733553"/>
          </a:xfrm>
        </p:spPr>
        <p:txBody>
          <a:bodyPr>
            <a:normAutofit/>
          </a:bodyPr>
          <a:lstStyle/>
          <a:p>
            <a:pPr>
              <a:spcBef>
                <a:spcPts val="600"/>
              </a:spcBef>
              <a:defRPr/>
            </a:pPr>
            <a:r>
              <a:rPr lang="fr-CA" sz="2000" b="1" dirty="0"/>
              <a:t>À éviter</a:t>
            </a:r>
          </a:p>
          <a:p>
            <a:pPr lvl="1">
              <a:spcBef>
                <a:spcPts val="600"/>
              </a:spcBef>
              <a:buFont typeface="Courier New" panose="02070309020205020404" pitchFamily="49" charset="0"/>
              <a:buChar char="o"/>
              <a:defRPr/>
            </a:pPr>
            <a:r>
              <a:rPr lang="fr-CA" sz="2000" dirty="0"/>
              <a:t>Constipation</a:t>
            </a:r>
          </a:p>
          <a:p>
            <a:pPr lvl="1">
              <a:spcBef>
                <a:spcPts val="600"/>
              </a:spcBef>
              <a:buFont typeface="Courier New" panose="02070309020205020404" pitchFamily="49" charset="0"/>
              <a:buChar char="o"/>
              <a:defRPr/>
            </a:pPr>
            <a:r>
              <a:rPr lang="fr-CA" sz="2000" dirty="0"/>
              <a:t>Rétention urinaire</a:t>
            </a:r>
          </a:p>
          <a:p>
            <a:pPr lvl="1">
              <a:spcBef>
                <a:spcPts val="600"/>
              </a:spcBef>
              <a:buFont typeface="Courier New" panose="02070309020205020404" pitchFamily="49" charset="0"/>
              <a:buChar char="o"/>
              <a:defRPr/>
            </a:pPr>
            <a:r>
              <a:rPr lang="fr-CA" sz="2000" dirty="0"/>
              <a:t>Sécheresse buccale</a:t>
            </a:r>
          </a:p>
          <a:p>
            <a:pPr lvl="1">
              <a:spcBef>
                <a:spcPts val="600"/>
              </a:spcBef>
              <a:buFont typeface="Courier New" panose="02070309020205020404" pitchFamily="49" charset="0"/>
              <a:buChar char="o"/>
              <a:defRPr/>
            </a:pPr>
            <a:r>
              <a:rPr lang="fr-CA" sz="2000" dirty="0"/>
              <a:t>Vision </a:t>
            </a:r>
            <a:r>
              <a:rPr lang="fr-CA" sz="2000" dirty="0" smtClean="0"/>
              <a:t>brouillée</a:t>
            </a:r>
          </a:p>
          <a:p>
            <a:pPr lvl="1">
              <a:spcBef>
                <a:spcPts val="600"/>
              </a:spcBef>
              <a:buFont typeface="Courier New" panose="02070309020205020404" pitchFamily="49" charset="0"/>
              <a:buChar char="o"/>
              <a:defRPr/>
            </a:pPr>
            <a:r>
              <a:rPr lang="fr-CA" sz="2000" dirty="0" smtClean="0"/>
              <a:t>Somnolence </a:t>
            </a:r>
          </a:p>
          <a:p>
            <a:pPr lvl="1">
              <a:spcBef>
                <a:spcPts val="600"/>
              </a:spcBef>
              <a:buFont typeface="Courier New" panose="02070309020205020404" pitchFamily="49" charset="0"/>
              <a:buChar char="o"/>
              <a:defRPr/>
            </a:pPr>
            <a:r>
              <a:rPr lang="fr-CA" sz="2000" dirty="0" smtClean="0"/>
              <a:t>Perte d’équilibre, </a:t>
            </a:r>
            <a:r>
              <a:rPr lang="fr-CA" sz="2000" b="1" dirty="0" smtClean="0"/>
              <a:t>chute </a:t>
            </a:r>
            <a:endParaRPr lang="fr-CA" sz="2000" b="1" dirty="0"/>
          </a:p>
          <a:p>
            <a:pPr lvl="1">
              <a:spcBef>
                <a:spcPts val="600"/>
              </a:spcBef>
              <a:buFont typeface="Courier New" panose="02070309020205020404" pitchFamily="49" charset="0"/>
              <a:buChar char="o"/>
              <a:defRPr/>
            </a:pPr>
            <a:r>
              <a:rPr lang="fr-CA" sz="2000" b="1" dirty="0"/>
              <a:t>Altération de la fonction </a:t>
            </a:r>
            <a:r>
              <a:rPr lang="fr-CA" sz="2000" b="1" dirty="0" smtClean="0"/>
              <a:t>cognitive</a:t>
            </a:r>
          </a:p>
          <a:p>
            <a:pPr marL="457200" lvl="1" indent="0">
              <a:spcBef>
                <a:spcPts val="600"/>
              </a:spcBef>
              <a:buNone/>
              <a:defRPr/>
            </a:pPr>
            <a:r>
              <a:rPr lang="fr-CA" sz="2000" dirty="0" smtClean="0"/>
              <a:t> </a:t>
            </a:r>
          </a:p>
          <a:p>
            <a:pPr marL="457200" lvl="1" indent="0">
              <a:spcBef>
                <a:spcPts val="600"/>
              </a:spcBef>
              <a:buNone/>
              <a:defRPr/>
            </a:pPr>
            <a:r>
              <a:rPr lang="fr-CA" sz="2000" dirty="0" smtClean="0"/>
              <a:t>++  </a:t>
            </a:r>
            <a:r>
              <a:rPr lang="fr-CA" sz="2000" dirty="0"/>
              <a:t>classes de médicaments</a:t>
            </a:r>
          </a:p>
          <a:p>
            <a:pPr>
              <a:spcBef>
                <a:spcPts val="600"/>
              </a:spcBef>
              <a:defRPr/>
            </a:pPr>
            <a:r>
              <a:rPr lang="fr-CA" sz="2000" dirty="0"/>
              <a:t>Médicaments en vente libre</a:t>
            </a:r>
          </a:p>
          <a:p>
            <a:pPr>
              <a:spcBef>
                <a:spcPts val="600"/>
              </a:spcBef>
              <a:defRPr/>
            </a:pPr>
            <a:r>
              <a:rPr lang="fr-CA" sz="2000" dirty="0"/>
              <a:t>Critères de </a:t>
            </a:r>
            <a:r>
              <a:rPr lang="fr-CA" sz="2000" dirty="0" err="1"/>
              <a:t>Beers</a:t>
            </a:r>
            <a:r>
              <a:rPr lang="fr-CA" sz="2000" dirty="0"/>
              <a:t>, JAGS 2015</a:t>
            </a:r>
          </a:p>
          <a:p>
            <a:pPr marL="0" indent="0">
              <a:buNone/>
              <a:defRPr/>
            </a:pPr>
            <a:endParaRPr lang="fr-CA" dirty="0"/>
          </a:p>
        </p:txBody>
      </p:sp>
      <p:sp>
        <p:nvSpPr>
          <p:cNvPr id="4" name="Rectangle 3"/>
          <p:cNvSpPr/>
          <p:nvPr>
            <p:custDataLst>
              <p:tags r:id="rId3"/>
            </p:custDataLst>
          </p:nvPr>
        </p:nvSpPr>
        <p:spPr>
          <a:xfrm>
            <a:off x="1599606" y="5869345"/>
            <a:ext cx="8002588" cy="50323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0" fontAlgn="base" hangingPunct="0">
              <a:spcBef>
                <a:spcPct val="0"/>
              </a:spcBef>
              <a:spcAft>
                <a:spcPct val="0"/>
              </a:spcAft>
              <a:defRPr/>
            </a:pPr>
            <a:r>
              <a:rPr lang="fr-CA" sz="1400" dirty="0">
                <a:solidFill>
                  <a:srgbClr val="2D2926"/>
                </a:solidFill>
              </a:rPr>
              <a:t>Source: Gestion rationnelle des médicaments chez les patients atteints de </a:t>
            </a:r>
          </a:p>
          <a:p>
            <a:pPr algn="ctr" eaLnBrk="0" fontAlgn="base" hangingPunct="0">
              <a:spcBef>
                <a:spcPct val="0"/>
              </a:spcBef>
              <a:spcAft>
                <a:spcPct val="0"/>
              </a:spcAft>
              <a:defRPr/>
            </a:pPr>
            <a:r>
              <a:rPr lang="fr-CA" sz="1400" dirty="0">
                <a:solidFill>
                  <a:srgbClr val="2D2926"/>
                </a:solidFill>
              </a:rPr>
              <a:t>troubles cognitifs, 3</a:t>
            </a:r>
            <a:r>
              <a:rPr lang="fr-CA" sz="1400" baseline="30000" dirty="0">
                <a:solidFill>
                  <a:srgbClr val="2D2926"/>
                </a:solidFill>
              </a:rPr>
              <a:t>e</a:t>
            </a:r>
            <a:r>
              <a:rPr lang="fr-CA" sz="1400" dirty="0">
                <a:solidFill>
                  <a:srgbClr val="2D2926"/>
                </a:solidFill>
              </a:rPr>
              <a:t> Colloque CESCO, mars 2016</a:t>
            </a:r>
          </a:p>
        </p:txBody>
      </p:sp>
    </p:spTree>
    <p:extLst>
      <p:ext uri="{BB962C8B-B14F-4D97-AF65-F5344CB8AC3E}">
        <p14:creationId xmlns:p14="http://schemas.microsoft.com/office/powerpoint/2010/main" val="33976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Espace réservé du contenu 3"/>
          <p:cNvPicPr>
            <a:picLocks noGrp="1" noChangeAspect="1"/>
          </p:cNvPicPr>
          <p:nvPr>
            <p:ph idx="1"/>
            <p:custDataLst>
              <p:tags r:id="rId1"/>
            </p:custDataLst>
          </p:nvPr>
        </p:nvPicPr>
        <p:blipFill rotWithShape="1">
          <a:blip r:embed="rId4">
            <a:extLst>
              <a:ext uri="{28A0092B-C50C-407E-A947-70E740481C1C}">
                <a14:useLocalDpi xmlns:a14="http://schemas.microsoft.com/office/drawing/2010/main" val="0"/>
              </a:ext>
            </a:extLst>
          </a:blip>
          <a:srcRect l="14919" t="1438" r="30096"/>
          <a:stretch/>
        </p:blipFill>
        <p:spPr bwMode="auto">
          <a:xfrm>
            <a:off x="494852" y="192883"/>
            <a:ext cx="4087906" cy="6196958"/>
          </a:xfrm>
        </p:spPr>
      </p:pic>
      <p:pic>
        <p:nvPicPr>
          <p:cNvPr id="1028" name="Picture 4" descr="Image result for icebe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5539" y="1167286"/>
            <a:ext cx="6096000" cy="424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79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2495551" y="2636839"/>
            <a:ext cx="7269163" cy="1470025"/>
          </a:xfrm>
        </p:spPr>
        <p:txBody>
          <a:bodyPr>
            <a:normAutofit fontScale="90000"/>
          </a:bodyPr>
          <a:lstStyle/>
          <a:p>
            <a:pPr algn="ctr">
              <a:defRPr/>
            </a:pPr>
            <a:r>
              <a:rPr lang="fr-CA" b="0" dirty="0" smtClean="0">
                <a:solidFill>
                  <a:prstClr val="white"/>
                </a:solidFill>
              </a:rPr>
              <a:t>Traitements PHARMACOLOGIQUES DES </a:t>
            </a:r>
            <a:r>
              <a:rPr lang="fr-CA" b="0" dirty="0" err="1" smtClean="0">
                <a:solidFill>
                  <a:prstClr val="white"/>
                </a:solidFill>
              </a:rPr>
              <a:t>tncm</a:t>
            </a:r>
            <a:r>
              <a:rPr lang="fr-CA" dirty="0">
                <a:solidFill>
                  <a:prstClr val="white"/>
                </a:solidFill>
              </a:rPr>
              <a:t/>
            </a:r>
            <a:br>
              <a:rPr lang="fr-CA" dirty="0">
                <a:solidFill>
                  <a:prstClr val="white"/>
                </a:solidFill>
              </a:rPr>
            </a:br>
            <a:endParaRPr lang="fr-CA" dirty="0"/>
          </a:p>
        </p:txBody>
      </p:sp>
    </p:spTree>
    <p:extLst>
      <p:ext uri="{BB962C8B-B14F-4D97-AF65-F5344CB8AC3E}">
        <p14:creationId xmlns:p14="http://schemas.microsoft.com/office/powerpoint/2010/main" val="255352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2482" y="628322"/>
            <a:ext cx="10670116" cy="986722"/>
          </a:xfrm>
        </p:spPr>
        <p:txBody>
          <a:bodyPr>
            <a:normAutofit/>
          </a:bodyPr>
          <a:lstStyle/>
          <a:p>
            <a:pPr algn="ctr"/>
            <a:r>
              <a:rPr lang="fr-CA" sz="2800" b="1" dirty="0" smtClean="0">
                <a:solidFill>
                  <a:srgbClr val="FF0000"/>
                </a:solidFill>
              </a:rPr>
              <a:t>Appliquer les </a:t>
            </a:r>
            <a:r>
              <a:rPr lang="fr-CA" sz="2800" b="1" dirty="0" err="1" smtClean="0">
                <a:solidFill>
                  <a:srgbClr val="FF0000"/>
                </a:solidFill>
              </a:rPr>
              <a:t>tx</a:t>
            </a:r>
            <a:r>
              <a:rPr lang="fr-CA" sz="2800" b="1" dirty="0" smtClean="0">
                <a:solidFill>
                  <a:srgbClr val="FF0000"/>
                </a:solidFill>
              </a:rPr>
              <a:t> non-pharmacologiques et ajouter la médication PRN </a:t>
            </a:r>
            <a:r>
              <a:rPr lang="fr-CA" sz="2000" dirty="0">
                <a:solidFill>
                  <a:srgbClr val="FF0000"/>
                </a:solidFill>
              </a:rPr>
              <a:t>(</a:t>
            </a:r>
            <a:r>
              <a:rPr lang="fr-CA" sz="2000" dirty="0" err="1">
                <a:solidFill>
                  <a:srgbClr val="FF0000"/>
                </a:solidFill>
              </a:rPr>
              <a:t>Msss</a:t>
            </a:r>
            <a:r>
              <a:rPr lang="fr-CA" sz="2000" dirty="0">
                <a:solidFill>
                  <a:srgbClr val="FF0000"/>
                </a:solidFill>
              </a:rPr>
              <a:t>, 2014)</a:t>
            </a:r>
          </a:p>
        </p:txBody>
      </p:sp>
      <p:sp>
        <p:nvSpPr>
          <p:cNvPr id="3" name="Espace réservé du contenu 2"/>
          <p:cNvSpPr>
            <a:spLocks noGrp="1"/>
          </p:cNvSpPr>
          <p:nvPr>
            <p:ph idx="1"/>
          </p:nvPr>
        </p:nvSpPr>
        <p:spPr/>
        <p:txBody>
          <a:bodyPr>
            <a:normAutofit/>
          </a:bodyPr>
          <a:lstStyle/>
          <a:p>
            <a:pPr marL="0" indent="0">
              <a:buNone/>
            </a:pPr>
            <a:endParaRPr lang="fr-CA" dirty="0" smtClean="0"/>
          </a:p>
          <a:p>
            <a:r>
              <a:rPr lang="fr-CA" dirty="0" smtClean="0"/>
              <a:t>Stimulation +++</a:t>
            </a:r>
          </a:p>
          <a:p>
            <a:endParaRPr lang="fr-CA" dirty="0" smtClean="0"/>
          </a:p>
          <a:p>
            <a:r>
              <a:rPr lang="fr-CA" dirty="0" smtClean="0"/>
              <a:t>Augmenter le bien-être et la qualité de vie</a:t>
            </a:r>
          </a:p>
          <a:p>
            <a:endParaRPr lang="fr-CA" dirty="0" smtClean="0"/>
          </a:p>
          <a:p>
            <a:r>
              <a:rPr lang="fr-CA" dirty="0" smtClean="0"/>
              <a:t>Approche non-</a:t>
            </a:r>
            <a:r>
              <a:rPr lang="fr-CA" dirty="0" err="1" smtClean="0"/>
              <a:t>confrontante</a:t>
            </a:r>
            <a:endParaRPr lang="fr-CA" dirty="0" smtClean="0"/>
          </a:p>
          <a:p>
            <a:endParaRPr lang="fr-CA" dirty="0" smtClean="0"/>
          </a:p>
          <a:p>
            <a:r>
              <a:rPr lang="fr-CA" dirty="0" smtClean="0"/>
              <a:t>Gestion des SCPD</a:t>
            </a:r>
          </a:p>
          <a:p>
            <a:endParaRPr lang="fr-CA" dirty="0" smtClean="0"/>
          </a:p>
          <a:p>
            <a:r>
              <a:rPr lang="fr-CA" dirty="0" smtClean="0"/>
              <a:t>Soins de confort (en fin de vie)</a:t>
            </a:r>
          </a:p>
          <a:p>
            <a:endParaRPr lang="fr-CA" dirty="0" smtClean="0"/>
          </a:p>
          <a:p>
            <a:pPr marL="114300" indent="0">
              <a:buNone/>
            </a:pPr>
            <a:endParaRPr lang="fr-CA" dirty="0"/>
          </a:p>
        </p:txBody>
      </p:sp>
    </p:spTree>
    <p:extLst>
      <p:ext uri="{BB962C8B-B14F-4D97-AF65-F5344CB8AC3E}">
        <p14:creationId xmlns:p14="http://schemas.microsoft.com/office/powerpoint/2010/main" val="218535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a:xfrm>
            <a:off x="2005013" y="1"/>
            <a:ext cx="8229600" cy="981075"/>
          </a:xfrm>
        </p:spPr>
        <p:txBody>
          <a:bodyPr rtlCol="0">
            <a:noAutofit/>
          </a:bodyPr>
          <a:lstStyle/>
          <a:p>
            <a:pPr algn="ctr">
              <a:defRPr/>
            </a:pPr>
            <a:r>
              <a:rPr lang="fr-CA" altLang="fr-FR" sz="3000" dirty="0"/>
              <a:t>Traitements pharmacologiques</a:t>
            </a:r>
            <a:br>
              <a:rPr lang="fr-CA" altLang="fr-FR" sz="3000" dirty="0"/>
            </a:br>
            <a:r>
              <a:rPr lang="fr-CA" altLang="fr-FR" sz="3000" dirty="0"/>
              <a:t>(outil guide d’usage optimal INESSS)</a:t>
            </a:r>
          </a:p>
        </p:txBody>
      </p:sp>
      <p:pic>
        <p:nvPicPr>
          <p:cNvPr id="204803" name="Image 1"/>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205420" y="981076"/>
            <a:ext cx="9792120" cy="469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51053" y="4132613"/>
            <a:ext cx="5754204" cy="213756"/>
          </a:xfrm>
          <a:prstGeom prst="rect">
            <a:avLst/>
          </a:prstGeom>
          <a:solidFill>
            <a:srgbClr val="FFFF00">
              <a:alpha val="2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76874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CA" dirty="0" smtClean="0"/>
              <a:t>NOUS N’AVONS aucun conflit d’intérêts</a:t>
            </a:r>
            <a:endParaRPr lang="fr-CA" dirty="0"/>
          </a:p>
        </p:txBody>
      </p:sp>
      <p:sp>
        <p:nvSpPr>
          <p:cNvPr id="3" name="Sous-titre 2"/>
          <p:cNvSpPr>
            <a:spLocks noGrp="1"/>
          </p:cNvSpPr>
          <p:nvPr>
            <p:ph type="subTitle" idx="1"/>
          </p:nvPr>
        </p:nvSpPr>
        <p:spPr/>
        <p:txBody>
          <a:bodyPr/>
          <a:lstStyle/>
          <a:p>
            <a:endParaRPr lang="fr-CA" dirty="0"/>
          </a:p>
        </p:txBody>
      </p:sp>
    </p:spTree>
    <p:extLst>
      <p:ext uri="{BB962C8B-B14F-4D97-AF65-F5344CB8AC3E}">
        <p14:creationId xmlns:p14="http://schemas.microsoft.com/office/powerpoint/2010/main" val="61826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Objectifs thérapeutiques </a:t>
            </a:r>
            <a:endParaRPr lang="fr-CA" dirty="0"/>
          </a:p>
        </p:txBody>
      </p:sp>
      <p:sp>
        <p:nvSpPr>
          <p:cNvPr id="3" name="Espace réservé du contenu 2"/>
          <p:cNvSpPr>
            <a:spLocks noGrp="1"/>
          </p:cNvSpPr>
          <p:nvPr>
            <p:ph idx="1"/>
          </p:nvPr>
        </p:nvSpPr>
        <p:spPr/>
        <p:txBody>
          <a:bodyPr/>
          <a:lstStyle/>
          <a:p>
            <a:r>
              <a:rPr lang="fr-CA" dirty="0" smtClean="0"/>
              <a:t>Établir des objectifs </a:t>
            </a:r>
            <a:r>
              <a:rPr lang="fr-CA" u="sng" dirty="0" smtClean="0">
                <a:solidFill>
                  <a:schemeClr val="accent4"/>
                </a:solidFill>
              </a:rPr>
              <a:t>clairs et réalistes</a:t>
            </a:r>
            <a:r>
              <a:rPr lang="fr-CA" dirty="0" smtClean="0"/>
              <a:t>:  </a:t>
            </a:r>
          </a:p>
          <a:p>
            <a:endParaRPr lang="fr-CA" dirty="0"/>
          </a:p>
          <a:p>
            <a:r>
              <a:rPr lang="fr-CA" dirty="0" smtClean="0"/>
              <a:t>Efficacité modeste</a:t>
            </a:r>
          </a:p>
          <a:p>
            <a:r>
              <a:rPr lang="fr-CA" dirty="0" smtClean="0"/>
              <a:t>Variabilité interindividuelle a/n de la réponse + durée (limitée dans le temps) </a:t>
            </a:r>
          </a:p>
          <a:p>
            <a:endParaRPr lang="fr-CA" dirty="0" smtClean="0"/>
          </a:p>
          <a:p>
            <a:r>
              <a:rPr lang="fr-CA" b="1" dirty="0" err="1">
                <a:solidFill>
                  <a:schemeClr val="accent1"/>
                </a:solidFill>
              </a:rPr>
              <a:t>Rx</a:t>
            </a:r>
            <a:r>
              <a:rPr lang="fr-CA" b="1" dirty="0">
                <a:solidFill>
                  <a:schemeClr val="accent1"/>
                </a:solidFill>
              </a:rPr>
              <a:t> ne guérissent </a:t>
            </a:r>
            <a:r>
              <a:rPr lang="fr-CA" b="1" u="sng" dirty="0">
                <a:solidFill>
                  <a:schemeClr val="accent1"/>
                </a:solidFill>
              </a:rPr>
              <a:t>pas</a:t>
            </a:r>
            <a:r>
              <a:rPr lang="fr-CA" b="1" dirty="0">
                <a:solidFill>
                  <a:schemeClr val="accent1"/>
                </a:solidFill>
              </a:rPr>
              <a:t> la maladie</a:t>
            </a:r>
          </a:p>
          <a:p>
            <a:pPr lvl="1"/>
            <a:r>
              <a:rPr lang="fr-CA" dirty="0" smtClean="0"/>
              <a:t>Aident à </a:t>
            </a:r>
            <a:r>
              <a:rPr lang="fr-CA" dirty="0" smtClean="0">
                <a:solidFill>
                  <a:schemeClr val="accent4"/>
                </a:solidFill>
              </a:rPr>
              <a:t>ralentir</a:t>
            </a:r>
            <a:r>
              <a:rPr lang="fr-CA" dirty="0" smtClean="0"/>
              <a:t> la </a:t>
            </a:r>
            <a:r>
              <a:rPr lang="fr-CA" dirty="0" smtClean="0">
                <a:solidFill>
                  <a:schemeClr val="accent4"/>
                </a:solidFill>
              </a:rPr>
              <a:t>progression</a:t>
            </a:r>
            <a:r>
              <a:rPr lang="fr-CA" dirty="0" smtClean="0"/>
              <a:t> de la mx et le déclin cognitif </a:t>
            </a:r>
          </a:p>
          <a:p>
            <a:pPr lvl="1"/>
            <a:r>
              <a:rPr lang="fr-CA" dirty="0" smtClean="0">
                <a:solidFill>
                  <a:schemeClr val="accent4"/>
                </a:solidFill>
              </a:rPr>
              <a:t>Retardent</a:t>
            </a:r>
            <a:r>
              <a:rPr lang="fr-CA" dirty="0" smtClean="0"/>
              <a:t> l’apparition des </a:t>
            </a:r>
            <a:r>
              <a:rPr lang="fr-CA" dirty="0" smtClean="0">
                <a:solidFill>
                  <a:schemeClr val="accent4"/>
                </a:solidFill>
              </a:rPr>
              <a:t>troubles comportementaux </a:t>
            </a:r>
          </a:p>
          <a:p>
            <a:pPr lvl="1"/>
            <a:r>
              <a:rPr lang="fr-CA" dirty="0" smtClean="0">
                <a:solidFill>
                  <a:schemeClr val="accent4"/>
                </a:solidFill>
              </a:rPr>
              <a:t>Améliorent</a:t>
            </a:r>
            <a:r>
              <a:rPr lang="fr-CA" dirty="0" smtClean="0"/>
              <a:t> </a:t>
            </a:r>
            <a:r>
              <a:rPr lang="fr-CA" dirty="0"/>
              <a:t>l</a:t>
            </a:r>
            <a:r>
              <a:rPr lang="fr-CA" dirty="0" smtClean="0"/>
              <a:t>es capacités </a:t>
            </a:r>
            <a:r>
              <a:rPr lang="fr-CA" dirty="0" smtClean="0">
                <a:solidFill>
                  <a:schemeClr val="accent4"/>
                </a:solidFill>
              </a:rPr>
              <a:t>fonctionnelles et cognitives </a:t>
            </a:r>
            <a:endParaRPr lang="fr-CA" dirty="0"/>
          </a:p>
        </p:txBody>
      </p:sp>
      <p:pic>
        <p:nvPicPr>
          <p:cNvPr id="2050" name="Picture 2" descr="Image result for remember fing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0645" y="3872178"/>
            <a:ext cx="1264434" cy="1896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23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3600" b="1" dirty="0" smtClean="0"/>
              <a:t>Options pharmacologiques </a:t>
            </a:r>
            <a:endParaRPr lang="fr-CA" sz="3600" b="1" dirty="0"/>
          </a:p>
        </p:txBody>
      </p:sp>
      <p:sp>
        <p:nvSpPr>
          <p:cNvPr id="3" name="Espace réservé du contenu 2"/>
          <p:cNvSpPr>
            <a:spLocks noGrp="1"/>
          </p:cNvSpPr>
          <p:nvPr>
            <p:ph idx="1"/>
          </p:nvPr>
        </p:nvSpPr>
        <p:spPr/>
        <p:txBody>
          <a:bodyPr>
            <a:normAutofit/>
          </a:bodyPr>
          <a:lstStyle/>
          <a:p>
            <a:r>
              <a:rPr lang="fr-CA" altLang="fr-FR" sz="3200" dirty="0" smtClean="0"/>
              <a:t>Inhibiteurs </a:t>
            </a:r>
            <a:r>
              <a:rPr lang="fr-CA" altLang="fr-FR" sz="3200" dirty="0"/>
              <a:t>de </a:t>
            </a:r>
            <a:r>
              <a:rPr lang="fr-CA" altLang="fr-FR" sz="3200" dirty="0" smtClean="0"/>
              <a:t>l’acétylcholinestérase (</a:t>
            </a:r>
            <a:r>
              <a:rPr lang="fr-CA" altLang="fr-FR" sz="3200" dirty="0" err="1" smtClean="0">
                <a:solidFill>
                  <a:schemeClr val="accent2"/>
                </a:solidFill>
              </a:rPr>
              <a:t>IAChE</a:t>
            </a:r>
            <a:r>
              <a:rPr lang="fr-CA" altLang="fr-FR" sz="3200" dirty="0" smtClean="0"/>
              <a:t>) </a:t>
            </a:r>
            <a:endParaRPr lang="fr-CA" sz="3200" dirty="0"/>
          </a:p>
          <a:p>
            <a:pPr lvl="2"/>
            <a:r>
              <a:rPr lang="fr-CA" sz="2800" b="1" dirty="0" err="1" smtClean="0">
                <a:solidFill>
                  <a:schemeClr val="accent2"/>
                </a:solidFill>
              </a:rPr>
              <a:t>Aricept</a:t>
            </a:r>
            <a:r>
              <a:rPr lang="fr-CA" sz="2800" dirty="0" smtClean="0"/>
              <a:t> -</a:t>
            </a:r>
            <a:r>
              <a:rPr lang="fr-CA" sz="2800" dirty="0" err="1" smtClean="0"/>
              <a:t>Donépézil</a:t>
            </a:r>
            <a:endParaRPr lang="fr-CA" sz="2800" dirty="0" smtClean="0"/>
          </a:p>
          <a:p>
            <a:pPr lvl="2"/>
            <a:r>
              <a:rPr lang="fr-CA" sz="2800" b="1" dirty="0" err="1" smtClean="0">
                <a:solidFill>
                  <a:schemeClr val="accent2"/>
                </a:solidFill>
              </a:rPr>
              <a:t>Exelon</a:t>
            </a:r>
            <a:r>
              <a:rPr lang="fr-CA" sz="2800" dirty="0" smtClean="0">
                <a:solidFill>
                  <a:schemeClr val="accent2"/>
                </a:solidFill>
              </a:rPr>
              <a:t> </a:t>
            </a:r>
            <a:r>
              <a:rPr lang="fr-CA" sz="2800" dirty="0" smtClean="0"/>
              <a:t>- </a:t>
            </a:r>
            <a:r>
              <a:rPr lang="fr-CA" sz="2800" dirty="0" err="1" smtClean="0"/>
              <a:t>Rivastigmine</a:t>
            </a:r>
            <a:endParaRPr lang="fr-CA" sz="2800" dirty="0" smtClean="0"/>
          </a:p>
          <a:p>
            <a:pPr lvl="2"/>
            <a:r>
              <a:rPr lang="fr-CA" sz="2800" b="1" dirty="0" err="1" smtClean="0">
                <a:solidFill>
                  <a:schemeClr val="accent2"/>
                </a:solidFill>
              </a:rPr>
              <a:t>Reminyl</a:t>
            </a:r>
            <a:r>
              <a:rPr lang="fr-CA" sz="2800" dirty="0" smtClean="0"/>
              <a:t>- </a:t>
            </a:r>
            <a:r>
              <a:rPr lang="fr-CA" sz="2800" dirty="0" err="1" smtClean="0"/>
              <a:t>Galantamine</a:t>
            </a:r>
            <a:endParaRPr lang="fr-CA" sz="2800" dirty="0" smtClean="0"/>
          </a:p>
          <a:p>
            <a:pPr lvl="2"/>
            <a:endParaRPr lang="fr-CA" sz="2400" dirty="0" smtClean="0"/>
          </a:p>
          <a:p>
            <a:pPr lvl="2"/>
            <a:endParaRPr lang="fr-CA" sz="2400" dirty="0" smtClean="0"/>
          </a:p>
          <a:p>
            <a:r>
              <a:rPr lang="fr-CA" altLang="fr-FR" sz="3200" dirty="0"/>
              <a:t>Antagoniste des récepteurs NMDA  </a:t>
            </a:r>
            <a:r>
              <a:rPr lang="fr-CA" altLang="fr-FR" sz="2400" dirty="0"/>
              <a:t>(acide N-méthyl-D-aspartique) </a:t>
            </a:r>
            <a:endParaRPr lang="fr-CA" altLang="fr-FR" sz="2400" dirty="0" smtClean="0"/>
          </a:p>
          <a:p>
            <a:pPr lvl="2"/>
            <a:r>
              <a:rPr lang="fr-CA" sz="2800" b="1" dirty="0" err="1" smtClean="0"/>
              <a:t>Ebixa</a:t>
            </a:r>
            <a:r>
              <a:rPr lang="fr-CA" sz="2800" dirty="0" smtClean="0"/>
              <a:t> - </a:t>
            </a:r>
            <a:r>
              <a:rPr lang="fr-CA" sz="2800" dirty="0" err="1" smtClean="0"/>
              <a:t>Mémantine</a:t>
            </a:r>
            <a:endParaRPr lang="fr-CA" sz="2800" dirty="0" smtClean="0"/>
          </a:p>
          <a:p>
            <a:pPr marL="457200" lvl="1" indent="0">
              <a:buNone/>
            </a:pPr>
            <a:endParaRPr lang="fr-CA" dirty="0" smtClean="0"/>
          </a:p>
          <a:p>
            <a:pPr marL="457200" lvl="1" indent="0">
              <a:buNone/>
            </a:pPr>
            <a:r>
              <a:rPr lang="fr-CA" u="sng" dirty="0">
                <a:solidFill>
                  <a:schemeClr val="accent1"/>
                </a:solidFill>
              </a:rPr>
              <a:t>Lorsque </a:t>
            </a:r>
            <a:r>
              <a:rPr lang="fr-CA" b="1" u="sng" dirty="0">
                <a:solidFill>
                  <a:schemeClr val="accent1"/>
                </a:solidFill>
              </a:rPr>
              <a:t>bien pris à dose optimale</a:t>
            </a:r>
            <a:r>
              <a:rPr lang="fr-CA" u="sng" dirty="0">
                <a:solidFill>
                  <a:schemeClr val="accent1"/>
                </a:solidFill>
              </a:rPr>
              <a:t>, tous les </a:t>
            </a:r>
            <a:r>
              <a:rPr lang="fr-CA" u="sng" dirty="0" err="1">
                <a:solidFill>
                  <a:schemeClr val="accent1"/>
                </a:solidFill>
              </a:rPr>
              <a:t>rx</a:t>
            </a:r>
            <a:r>
              <a:rPr lang="fr-CA" u="sng" dirty="0">
                <a:solidFill>
                  <a:schemeClr val="accent1"/>
                </a:solidFill>
              </a:rPr>
              <a:t> = même efficacité! </a:t>
            </a:r>
          </a:p>
          <a:p>
            <a:pPr marL="457200" lvl="1" indent="0">
              <a:buNone/>
            </a:pPr>
            <a:endParaRPr lang="fr-CA" dirty="0"/>
          </a:p>
        </p:txBody>
      </p:sp>
    </p:spTree>
    <p:extLst>
      <p:ext uri="{BB962C8B-B14F-4D97-AF65-F5344CB8AC3E}">
        <p14:creationId xmlns:p14="http://schemas.microsoft.com/office/powerpoint/2010/main" val="21836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Indications acceptées  </a:t>
            </a:r>
            <a:endParaRPr lang="fr-CA" dirty="0"/>
          </a:p>
        </p:txBody>
      </p:sp>
      <p:sp>
        <p:nvSpPr>
          <p:cNvPr id="3" name="Espace réservé du contenu 2"/>
          <p:cNvSpPr>
            <a:spLocks noGrp="1"/>
          </p:cNvSpPr>
          <p:nvPr>
            <p:ph idx="1"/>
          </p:nvPr>
        </p:nvSpPr>
        <p:spPr>
          <a:xfrm>
            <a:off x="802482" y="4001983"/>
            <a:ext cx="10277894" cy="712521"/>
          </a:xfrm>
        </p:spPr>
        <p:txBody>
          <a:bodyPr/>
          <a:lstStyle/>
          <a:p>
            <a:pPr marL="0" indent="0">
              <a:buNone/>
            </a:pPr>
            <a:r>
              <a:rPr lang="fr-CA" dirty="0" smtClean="0"/>
              <a:t>En jaune: Remboursés par la RAMQ avec le formulaire d’exception </a:t>
            </a:r>
            <a:endParaRPr lang="fr-CA" dirty="0"/>
          </a:p>
        </p:txBody>
      </p:sp>
      <p:pic>
        <p:nvPicPr>
          <p:cNvPr id="4" name="Image 3"/>
          <p:cNvPicPr>
            <a:picLocks noChangeAspect="1"/>
          </p:cNvPicPr>
          <p:nvPr/>
        </p:nvPicPr>
        <p:blipFill>
          <a:blip r:embed="rId2"/>
          <a:stretch>
            <a:fillRect/>
          </a:stretch>
        </p:blipFill>
        <p:spPr>
          <a:xfrm>
            <a:off x="1009761" y="1125538"/>
            <a:ext cx="9666155" cy="2474228"/>
          </a:xfrm>
          <a:prstGeom prst="rect">
            <a:avLst/>
          </a:prstGeom>
        </p:spPr>
      </p:pic>
    </p:spTree>
    <p:extLst>
      <p:ext uri="{BB962C8B-B14F-4D97-AF65-F5344CB8AC3E}">
        <p14:creationId xmlns:p14="http://schemas.microsoft.com/office/powerpoint/2010/main" val="72240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Formulaire 8008 - Demande d'autorisation de paiement - Donépézil (Aricept), rivastigmine (Exelon) ou galantamine (génériques) — Alzheimer au stade léger ou modéré (PROTEGE)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28146" r="28193"/>
          <a:stretch/>
        </p:blipFill>
        <p:spPr>
          <a:xfrm>
            <a:off x="598206" y="-2841"/>
            <a:ext cx="5324030" cy="6865478"/>
          </a:xfrm>
        </p:spPr>
      </p:pic>
      <p:pic>
        <p:nvPicPr>
          <p:cNvPr id="5" name="Image 4" descr="Formulaire 8008 - Demande d'autorisation de paiement - Donépézil (Aricept), rivastigmine (Exelon) ou galantamine (génériques) — Alzheimer au stade léger ou modéré (PROTEGE) - Adobe Reader"/>
          <p:cNvPicPr>
            <a:picLocks noChangeAspect="1"/>
          </p:cNvPicPr>
          <p:nvPr/>
        </p:nvPicPr>
        <p:blipFill rotWithShape="1">
          <a:blip r:embed="rId3">
            <a:extLst>
              <a:ext uri="{28A0092B-C50C-407E-A947-70E740481C1C}">
                <a14:useLocalDpi xmlns:a14="http://schemas.microsoft.com/office/drawing/2010/main" val="0"/>
              </a:ext>
            </a:extLst>
          </a:blip>
          <a:srcRect l="28017" t="275" r="28115" b="137"/>
          <a:stretch/>
        </p:blipFill>
        <p:spPr>
          <a:xfrm>
            <a:off x="5922236" y="4637"/>
            <a:ext cx="5365487" cy="6858000"/>
          </a:xfrm>
          <a:prstGeom prst="rect">
            <a:avLst/>
          </a:prstGeom>
        </p:spPr>
      </p:pic>
    </p:spTree>
    <p:extLst>
      <p:ext uri="{BB962C8B-B14F-4D97-AF65-F5344CB8AC3E}">
        <p14:creationId xmlns:p14="http://schemas.microsoft.com/office/powerpoint/2010/main" val="97989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custDataLst>
              <p:tags r:id="rId1"/>
            </p:custDataLst>
          </p:nvPr>
        </p:nvSpPr>
        <p:spPr>
          <a:xfrm>
            <a:off x="1930400" y="80122"/>
            <a:ext cx="8229600" cy="133524"/>
          </a:xfrm>
        </p:spPr>
        <p:txBody>
          <a:bodyPr rtlCol="0">
            <a:normAutofit fontScale="90000"/>
          </a:bodyPr>
          <a:lstStyle/>
          <a:p>
            <a:pPr algn="ctr">
              <a:defRPr/>
            </a:pPr>
            <a:r>
              <a:rPr lang="fr-CA" altLang="fr-FR" sz="3000" dirty="0"/>
              <a:t>RAMQ</a:t>
            </a:r>
          </a:p>
        </p:txBody>
      </p:sp>
      <p:graphicFrame>
        <p:nvGraphicFramePr>
          <p:cNvPr id="2" name="Tableau 1"/>
          <p:cNvGraphicFramePr>
            <a:graphicFrameLocks noGrp="1"/>
          </p:cNvGraphicFramePr>
          <p:nvPr>
            <p:extLst>
              <p:ext uri="{D42A27DB-BD31-4B8C-83A1-F6EECF244321}">
                <p14:modId xmlns:p14="http://schemas.microsoft.com/office/powerpoint/2010/main" val="2403098956"/>
              </p:ext>
            </p:extLst>
          </p:nvPr>
        </p:nvGraphicFramePr>
        <p:xfrm>
          <a:off x="705339" y="361108"/>
          <a:ext cx="10679721" cy="6172200"/>
        </p:xfrm>
        <a:graphic>
          <a:graphicData uri="http://schemas.openxmlformats.org/drawingml/2006/table">
            <a:tbl>
              <a:tblPr firstRow="1" bandRow="1">
                <a:tableStyleId>{5C22544A-7EE6-4342-B048-85BDC9FD1C3A}</a:tableStyleId>
              </a:tblPr>
              <a:tblGrid>
                <a:gridCol w="3559907">
                  <a:extLst>
                    <a:ext uri="{9D8B030D-6E8A-4147-A177-3AD203B41FA5}">
                      <a16:colId xmlns:a16="http://schemas.microsoft.com/office/drawing/2014/main" val="3049539678"/>
                    </a:ext>
                  </a:extLst>
                </a:gridCol>
                <a:gridCol w="3559907">
                  <a:extLst>
                    <a:ext uri="{9D8B030D-6E8A-4147-A177-3AD203B41FA5}">
                      <a16:colId xmlns:a16="http://schemas.microsoft.com/office/drawing/2014/main" val="1171448813"/>
                    </a:ext>
                  </a:extLst>
                </a:gridCol>
                <a:gridCol w="3559907">
                  <a:extLst>
                    <a:ext uri="{9D8B030D-6E8A-4147-A177-3AD203B41FA5}">
                      <a16:colId xmlns:a16="http://schemas.microsoft.com/office/drawing/2014/main" val="1411010158"/>
                    </a:ext>
                  </a:extLst>
                </a:gridCol>
              </a:tblGrid>
              <a:tr h="59854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altLang="fr-FR" sz="1800" u="sng" dirty="0" err="1" smtClean="0"/>
                        <a:t>Aricept</a:t>
                      </a:r>
                      <a:r>
                        <a:rPr lang="fr-CA" altLang="fr-FR" sz="1800" u="sng" dirty="0" smtClean="0"/>
                        <a:t> (</a:t>
                      </a:r>
                      <a:r>
                        <a:rPr lang="fr-CA" altLang="fr-FR" sz="1800" u="sng" dirty="0" err="1" smtClean="0"/>
                        <a:t>donépézil</a:t>
                      </a:r>
                      <a:r>
                        <a:rPr lang="fr-CA" altLang="fr-FR" sz="1800" u="sng" dirty="0" smtClean="0"/>
                        <a:t>), </a:t>
                      </a:r>
                      <a:r>
                        <a:rPr lang="fr-CA" altLang="fr-FR" sz="1800" u="sng" dirty="0" err="1" smtClean="0"/>
                        <a:t>Exelon</a:t>
                      </a:r>
                      <a:r>
                        <a:rPr lang="fr-CA" altLang="fr-FR" sz="1800" u="sng" dirty="0" smtClean="0"/>
                        <a:t> (</a:t>
                      </a:r>
                      <a:r>
                        <a:rPr lang="fr-CA" altLang="fr-FR" sz="1800" u="sng" dirty="0" err="1" smtClean="0"/>
                        <a:t>rivastigmine</a:t>
                      </a:r>
                      <a:r>
                        <a:rPr lang="fr-CA" altLang="fr-FR" sz="1800" u="sng" dirty="0" smtClean="0"/>
                        <a:t>) ou </a:t>
                      </a:r>
                      <a:r>
                        <a:rPr lang="fr-CA" altLang="fr-FR" sz="1800" u="sng" dirty="0" err="1" smtClean="0"/>
                        <a:t>Reminyl</a:t>
                      </a:r>
                      <a:r>
                        <a:rPr lang="fr-CA" altLang="fr-FR" sz="1800" u="sng" dirty="0" smtClean="0"/>
                        <a:t> (</a:t>
                      </a:r>
                      <a:r>
                        <a:rPr lang="fr-CA" altLang="fr-FR" sz="1800" u="sng" dirty="0" err="1" smtClean="0"/>
                        <a:t>galantamine</a:t>
                      </a:r>
                      <a:r>
                        <a:rPr lang="fr-CA" altLang="fr-FR" sz="1800" u="sng" dirty="0" smtClean="0"/>
                        <a:t>)</a:t>
                      </a:r>
                    </a:p>
                    <a:p>
                      <a:pPr algn="ctr"/>
                      <a:endParaRPr lang="fr-CA" dirty="0"/>
                    </a:p>
                  </a:txBody>
                  <a:tcPr/>
                </a:tc>
                <a:tc hMerge="1">
                  <a:txBody>
                    <a:bodyPr/>
                    <a:lstStyle/>
                    <a:p>
                      <a:endParaRPr lang="fr-CA" dirty="0"/>
                    </a:p>
                  </a:txBody>
                  <a:tcPr/>
                </a:tc>
                <a:tc>
                  <a:txBody>
                    <a:bodyPr/>
                    <a:lstStyle/>
                    <a:p>
                      <a:pPr algn="ctr"/>
                      <a:r>
                        <a:rPr lang="fr-CA" altLang="fr-FR" sz="1800" dirty="0" err="1" smtClean="0"/>
                        <a:t>Ebixa</a:t>
                      </a:r>
                      <a:r>
                        <a:rPr lang="fr-CA" altLang="fr-FR" sz="1800" dirty="0" smtClean="0"/>
                        <a:t> (</a:t>
                      </a:r>
                      <a:r>
                        <a:rPr lang="fr-CA" altLang="fr-FR" sz="1800" dirty="0" err="1" smtClean="0"/>
                        <a:t>mémantine</a:t>
                      </a:r>
                      <a:r>
                        <a:rPr lang="fr-CA" altLang="fr-FR" sz="1800" dirty="0" smtClean="0"/>
                        <a:t>)</a:t>
                      </a:r>
                      <a:endParaRPr lang="fr-CA" dirty="0"/>
                    </a:p>
                  </a:txBody>
                  <a:tcPr>
                    <a:solidFill>
                      <a:schemeClr val="accent4">
                        <a:lumMod val="75000"/>
                      </a:schemeClr>
                    </a:solidFill>
                  </a:tcPr>
                </a:tc>
                <a:extLst>
                  <a:ext uri="{0D108BD9-81ED-4DB2-BD59-A6C34878D82A}">
                    <a16:rowId xmlns:a16="http://schemas.microsoft.com/office/drawing/2014/main" val="1072493345"/>
                  </a:ext>
                </a:extLst>
              </a:tr>
              <a:tr h="342024">
                <a:tc>
                  <a:txBody>
                    <a:bodyPr/>
                    <a:lstStyle/>
                    <a:p>
                      <a:r>
                        <a:rPr lang="fr-CA" altLang="fr-FR" sz="1800" dirty="0" smtClean="0"/>
                        <a:t>Demande </a:t>
                      </a:r>
                      <a:r>
                        <a:rPr lang="fr-CA" altLang="fr-FR" sz="1800" b="1" dirty="0" smtClean="0"/>
                        <a:t>initiale </a:t>
                      </a:r>
                      <a:endParaRPr lang="fr-CA" b="1" dirty="0"/>
                    </a:p>
                  </a:txBody>
                  <a:tcPr/>
                </a:tc>
                <a:tc>
                  <a:txBody>
                    <a:bodyPr/>
                    <a:lstStyle/>
                    <a:p>
                      <a:r>
                        <a:rPr lang="fr-CA" altLang="fr-FR" sz="1800" dirty="0" smtClean="0"/>
                        <a:t>Demandes </a:t>
                      </a:r>
                      <a:r>
                        <a:rPr lang="fr-CA" altLang="fr-FR" sz="1800" b="1" dirty="0" smtClean="0">
                          <a:solidFill>
                            <a:srgbClr val="00B0F0"/>
                          </a:solidFill>
                        </a:rPr>
                        <a:t>subséquentes </a:t>
                      </a:r>
                      <a:endParaRPr lang="fr-CA" b="1" dirty="0">
                        <a:solidFill>
                          <a:srgbClr val="00B0F0"/>
                        </a:solidFill>
                      </a:endParaRPr>
                    </a:p>
                  </a:txBody>
                  <a:tcPr/>
                </a:tc>
                <a:tc>
                  <a:txBody>
                    <a:bodyPr/>
                    <a:lstStyle/>
                    <a:p>
                      <a:endParaRPr lang="fr-CA" dirty="0"/>
                    </a:p>
                  </a:txBody>
                  <a:tcPr>
                    <a:solidFill>
                      <a:schemeClr val="accent4"/>
                    </a:solidFill>
                  </a:tcPr>
                </a:tc>
                <a:extLst>
                  <a:ext uri="{0D108BD9-81ED-4DB2-BD59-A6C34878D82A}">
                    <a16:rowId xmlns:a16="http://schemas.microsoft.com/office/drawing/2014/main" val="1862465861"/>
                  </a:ext>
                </a:extLst>
              </a:tr>
              <a:tr h="4118543">
                <a:tc>
                  <a:txBody>
                    <a:bodyPr/>
                    <a:lstStyle/>
                    <a:p>
                      <a:pPr marL="800100" lvl="1" indent="-342900">
                        <a:lnSpc>
                          <a:spcPct val="80000"/>
                        </a:lnSpc>
                        <a:spcBef>
                          <a:spcPts val="0"/>
                        </a:spcBef>
                        <a:buFont typeface="Arial" panose="020B0604020202020204" pitchFamily="34" charset="0"/>
                        <a:buChar char="•"/>
                        <a:defRPr/>
                      </a:pPr>
                      <a:r>
                        <a:rPr lang="fr-CA" altLang="fr-FR" sz="2000" dirty="0" smtClean="0"/>
                        <a:t>MMSE </a:t>
                      </a:r>
                      <a:r>
                        <a:rPr lang="fr-CA" altLang="fr-FR" sz="2000" dirty="0" smtClean="0">
                          <a:cs typeface="Arial" charset="0"/>
                        </a:rPr>
                        <a:t>[10-26]</a:t>
                      </a:r>
                    </a:p>
                    <a:p>
                      <a:pPr marL="800100" lvl="1" indent="-342900">
                        <a:lnSpc>
                          <a:spcPct val="80000"/>
                        </a:lnSpc>
                        <a:spcBef>
                          <a:spcPts val="0"/>
                        </a:spcBef>
                        <a:buFont typeface="Arial" panose="020B0604020202020204" pitchFamily="34" charset="0"/>
                        <a:buChar char="•"/>
                        <a:defRPr/>
                      </a:pPr>
                      <a:endParaRPr lang="fr-CA" altLang="fr-FR" sz="2000" dirty="0" smtClean="0">
                        <a:cs typeface="Arial" charset="0"/>
                      </a:endParaRPr>
                    </a:p>
                    <a:p>
                      <a:pPr marL="800100" lvl="1" indent="-342900">
                        <a:lnSpc>
                          <a:spcPct val="80000"/>
                        </a:lnSpc>
                        <a:spcBef>
                          <a:spcPts val="0"/>
                        </a:spcBef>
                        <a:buFont typeface="Arial" panose="020B0604020202020204" pitchFamily="34" charset="0"/>
                        <a:buChar char="•"/>
                        <a:defRPr/>
                      </a:pPr>
                      <a:r>
                        <a:rPr lang="fr-CA" altLang="fr-FR" sz="2000" dirty="0" smtClean="0">
                          <a:cs typeface="Arial" charset="0"/>
                        </a:rPr>
                        <a:t> MMSE 27 à 28 avec justifications pertinentes</a:t>
                      </a:r>
                    </a:p>
                    <a:p>
                      <a:pPr marL="800100" lvl="1" indent="-342900">
                        <a:lnSpc>
                          <a:spcPct val="80000"/>
                        </a:lnSpc>
                        <a:spcBef>
                          <a:spcPts val="0"/>
                        </a:spcBef>
                        <a:buFont typeface="Arial" panose="020B0604020202020204" pitchFamily="34" charset="0"/>
                        <a:buChar char="•"/>
                        <a:defRPr/>
                      </a:pPr>
                      <a:endParaRPr lang="fr-CA" altLang="fr-FR" sz="2000" dirty="0" smtClean="0">
                        <a:cs typeface="Arial" charset="0"/>
                      </a:endParaRPr>
                    </a:p>
                    <a:p>
                      <a:pPr marL="800100" lvl="1" indent="-342900">
                        <a:lnSpc>
                          <a:spcPct val="80000"/>
                        </a:lnSpc>
                        <a:spcBef>
                          <a:spcPts val="0"/>
                        </a:spcBef>
                        <a:buFont typeface="Arial" panose="020B0604020202020204" pitchFamily="34" charset="0"/>
                        <a:buChar char="•"/>
                        <a:defRPr/>
                      </a:pPr>
                      <a:r>
                        <a:rPr lang="fr-CA" altLang="fr-FR" sz="2000" dirty="0" smtClean="0">
                          <a:cs typeface="Arial" charset="0"/>
                        </a:rPr>
                        <a:t>Atteintes dans 5</a:t>
                      </a:r>
                      <a:r>
                        <a:rPr lang="fr-CA" altLang="fr-FR" sz="2000" baseline="0" dirty="0" smtClean="0">
                          <a:cs typeface="Arial" charset="0"/>
                        </a:rPr>
                        <a:t> </a:t>
                      </a:r>
                      <a:r>
                        <a:rPr lang="fr-CA" altLang="fr-FR" sz="2000" dirty="0" smtClean="0">
                          <a:cs typeface="Arial" charset="0"/>
                        </a:rPr>
                        <a:t>domaines</a:t>
                      </a:r>
                    </a:p>
                    <a:p>
                      <a:pPr marL="1200150" lvl="2" indent="-285750">
                        <a:lnSpc>
                          <a:spcPct val="80000"/>
                        </a:lnSpc>
                        <a:spcBef>
                          <a:spcPts val="0"/>
                        </a:spcBef>
                        <a:buFont typeface="Arial" panose="020B0604020202020204" pitchFamily="34" charset="0"/>
                        <a:buChar char="•"/>
                        <a:defRPr/>
                      </a:pPr>
                      <a:r>
                        <a:rPr lang="fr-CA" altLang="fr-FR" dirty="0" smtClean="0">
                          <a:cs typeface="Arial" charset="0"/>
                        </a:rPr>
                        <a:t>Fonctionnement intellectuel</a:t>
                      </a:r>
                    </a:p>
                    <a:p>
                      <a:pPr marL="1200150" lvl="2" indent="-285750">
                        <a:lnSpc>
                          <a:spcPct val="80000"/>
                        </a:lnSpc>
                        <a:spcBef>
                          <a:spcPts val="0"/>
                        </a:spcBef>
                        <a:buFont typeface="Arial" panose="020B0604020202020204" pitchFamily="34" charset="0"/>
                        <a:buChar char="•"/>
                        <a:defRPr/>
                      </a:pPr>
                      <a:r>
                        <a:rPr lang="fr-CA" altLang="fr-FR" dirty="0" smtClean="0">
                          <a:cs typeface="Arial" charset="0"/>
                        </a:rPr>
                        <a:t>Humeur</a:t>
                      </a:r>
                    </a:p>
                    <a:p>
                      <a:pPr marL="1200150" lvl="2" indent="-285750">
                        <a:lnSpc>
                          <a:spcPct val="80000"/>
                        </a:lnSpc>
                        <a:spcBef>
                          <a:spcPts val="0"/>
                        </a:spcBef>
                        <a:buFont typeface="Arial" panose="020B0604020202020204" pitchFamily="34" charset="0"/>
                        <a:buChar char="•"/>
                        <a:defRPr/>
                      </a:pPr>
                      <a:r>
                        <a:rPr lang="fr-CA" altLang="fr-FR" dirty="0" smtClean="0">
                          <a:cs typeface="Arial" charset="0"/>
                        </a:rPr>
                        <a:t>Comportement</a:t>
                      </a:r>
                    </a:p>
                    <a:p>
                      <a:pPr marL="1200150" lvl="2" indent="-285750">
                        <a:lnSpc>
                          <a:spcPct val="80000"/>
                        </a:lnSpc>
                        <a:spcBef>
                          <a:spcPts val="0"/>
                        </a:spcBef>
                        <a:buFont typeface="Arial" panose="020B0604020202020204" pitchFamily="34" charset="0"/>
                        <a:buChar char="•"/>
                        <a:defRPr/>
                      </a:pPr>
                      <a:r>
                        <a:rPr lang="fr-CA" altLang="fr-FR" dirty="0" smtClean="0">
                          <a:cs typeface="Arial" charset="0"/>
                        </a:rPr>
                        <a:t>AVQ/AVD</a:t>
                      </a:r>
                    </a:p>
                    <a:p>
                      <a:pPr marL="1200150" lvl="2" indent="-285750">
                        <a:lnSpc>
                          <a:spcPct val="80000"/>
                        </a:lnSpc>
                        <a:spcBef>
                          <a:spcPts val="0"/>
                        </a:spcBef>
                        <a:buFont typeface="Arial" panose="020B0604020202020204" pitchFamily="34" charset="0"/>
                        <a:buChar char="•"/>
                        <a:defRPr/>
                      </a:pPr>
                      <a:r>
                        <a:rPr lang="fr-CA" altLang="fr-FR" dirty="0" smtClean="0">
                          <a:cs typeface="Arial" charset="0"/>
                        </a:rPr>
                        <a:t>Interactions sociales</a:t>
                      </a:r>
                    </a:p>
                    <a:p>
                      <a:pPr marL="800100" lvl="1" indent="-342900">
                        <a:lnSpc>
                          <a:spcPct val="80000"/>
                        </a:lnSpc>
                        <a:spcBef>
                          <a:spcPts val="1200"/>
                        </a:spcBef>
                        <a:buFont typeface="Arial" panose="020B0604020202020204" pitchFamily="34" charset="0"/>
                        <a:buChar char="•"/>
                        <a:defRPr/>
                      </a:pPr>
                      <a:r>
                        <a:rPr lang="fr-CA" altLang="fr-FR" sz="2000" dirty="0" smtClean="0">
                          <a:cs typeface="Arial" charset="0"/>
                        </a:rPr>
                        <a:t>Couverture initiale: 6 mois</a:t>
                      </a:r>
                    </a:p>
                    <a:p>
                      <a:endParaRPr lang="fr-CA" dirty="0"/>
                    </a:p>
                  </a:txBody>
                  <a:tcPr/>
                </a:tc>
                <a:tc>
                  <a:txBody>
                    <a:bodyPr/>
                    <a:lstStyle/>
                    <a:p>
                      <a:pPr marL="800100" lvl="1" indent="-342900">
                        <a:spcBef>
                          <a:spcPts val="600"/>
                        </a:spcBef>
                        <a:buFont typeface="Arial" panose="020B0604020202020204" pitchFamily="34" charset="0"/>
                        <a:buChar char="•"/>
                        <a:defRPr/>
                      </a:pPr>
                      <a:r>
                        <a:rPr lang="fr-CA" altLang="fr-FR" sz="2000" dirty="0" smtClean="0"/>
                        <a:t>MMSE </a:t>
                      </a:r>
                      <a:r>
                        <a:rPr lang="fr-CA" altLang="fr-FR" sz="2000" dirty="0" smtClean="0">
                          <a:cs typeface="Arial" pitchFamily="34" charset="0"/>
                        </a:rPr>
                        <a:t>≥ 10</a:t>
                      </a:r>
                    </a:p>
                    <a:p>
                      <a:pPr marL="800100" lvl="1" indent="-342900">
                        <a:spcBef>
                          <a:spcPts val="600"/>
                        </a:spcBef>
                        <a:buFont typeface="Arial" panose="020B0604020202020204" pitchFamily="34" charset="0"/>
                        <a:buChar char="•"/>
                        <a:defRPr/>
                      </a:pPr>
                      <a:r>
                        <a:rPr lang="fr-CA" altLang="fr-FR" sz="2000" dirty="0" smtClean="0">
                          <a:cs typeface="Arial" pitchFamily="34" charset="0"/>
                        </a:rPr>
                        <a:t>nécessite justification pertinente si: </a:t>
                      </a:r>
                    </a:p>
                    <a:p>
                      <a:pPr marL="1257300" lvl="2" indent="-342900">
                        <a:spcBef>
                          <a:spcPts val="600"/>
                        </a:spcBef>
                        <a:buFont typeface="Courier New" panose="02070309020205020404" pitchFamily="49" charset="0"/>
                        <a:buChar char="o"/>
                        <a:defRPr/>
                      </a:pPr>
                      <a:r>
                        <a:rPr lang="fr-CA" altLang="fr-FR" sz="2000" dirty="0" smtClean="0">
                          <a:cs typeface="Arial" pitchFamily="34" charset="0"/>
                        </a:rPr>
                        <a:t>MMSE &lt; 10 </a:t>
                      </a:r>
                    </a:p>
                    <a:p>
                      <a:pPr marL="1257300" marR="0" lvl="2" indent="-34290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lang="fr-CA" altLang="fr-FR" sz="2000" dirty="0" smtClean="0">
                          <a:cs typeface="Arial" pitchFamily="34" charset="0"/>
                        </a:rPr>
                        <a:t> ↓</a:t>
                      </a:r>
                      <a:r>
                        <a:rPr lang="fr-CA" altLang="fr-FR" sz="2000" baseline="0" dirty="0" smtClean="0">
                          <a:cs typeface="Arial" pitchFamily="34" charset="0"/>
                        </a:rPr>
                        <a:t> de </a:t>
                      </a:r>
                      <a:r>
                        <a:rPr lang="fr-CA" altLang="fr-FR" sz="2000" dirty="0" smtClean="0">
                          <a:cs typeface="Arial" pitchFamily="34" charset="0"/>
                        </a:rPr>
                        <a:t>3 points ou moins en 6 mois</a:t>
                      </a:r>
                      <a:r>
                        <a:rPr lang="fr-CA" altLang="fr-FR" sz="2000" baseline="0" dirty="0" smtClean="0">
                          <a:cs typeface="Arial" pitchFamily="34" charset="0"/>
                        </a:rPr>
                        <a:t> OU baisse &gt; 3 points avec </a:t>
                      </a:r>
                      <a:r>
                        <a:rPr lang="fr-CA" altLang="fr-FR" sz="2000" dirty="0" smtClean="0">
                          <a:cs typeface="Arial" pitchFamily="34" charset="0"/>
                        </a:rPr>
                        <a:t>justification pertinente</a:t>
                      </a:r>
                    </a:p>
                    <a:p>
                      <a:pPr marL="800100" lvl="1" indent="-342900">
                        <a:spcBef>
                          <a:spcPts val="600"/>
                        </a:spcBef>
                        <a:buFont typeface="Arial" panose="020B0604020202020204" pitchFamily="34" charset="0"/>
                        <a:buChar char="•"/>
                        <a:defRPr/>
                      </a:pPr>
                      <a:r>
                        <a:rPr lang="fr-CA" altLang="fr-FR" sz="2000" dirty="0" smtClean="0">
                          <a:cs typeface="Arial" pitchFamily="34" charset="0"/>
                        </a:rPr>
                        <a:t>Stabilisation ou amélioration des </a:t>
                      </a:r>
                      <a:r>
                        <a:rPr lang="fr-CA" altLang="fr-FR" sz="2000" dirty="0" err="1" smtClean="0">
                          <a:cs typeface="Arial" pitchFamily="34" charset="0"/>
                        </a:rPr>
                        <a:t>Sx</a:t>
                      </a:r>
                      <a:r>
                        <a:rPr lang="fr-CA" altLang="fr-FR" sz="2000" dirty="0" smtClean="0">
                          <a:cs typeface="Arial" pitchFamily="34" charset="0"/>
                        </a:rPr>
                        <a:t> dans 1+ domaines concernés</a:t>
                      </a:r>
                    </a:p>
                    <a:p>
                      <a:pPr marL="800100" lvl="1" indent="-342900">
                        <a:spcBef>
                          <a:spcPts val="600"/>
                        </a:spcBef>
                        <a:buFont typeface="Arial" panose="020B0604020202020204" pitchFamily="34" charset="0"/>
                        <a:buChar char="•"/>
                        <a:defRPr/>
                      </a:pPr>
                      <a:r>
                        <a:rPr lang="fr-CA" altLang="fr-FR" sz="2000" dirty="0" smtClean="0">
                          <a:cs typeface="Arial" pitchFamily="34" charset="0"/>
                        </a:rPr>
                        <a:t>Couverture : 12 mois</a:t>
                      </a:r>
                    </a:p>
                    <a:p>
                      <a:endParaRPr lang="fr-CA" dirty="0"/>
                    </a:p>
                  </a:txBody>
                  <a:tcPr/>
                </a:tc>
                <a:tc>
                  <a:txBody>
                    <a:bodyPr/>
                    <a:lstStyle/>
                    <a:p>
                      <a:pPr marL="342900" indent="-342900" eaLnBrk="1" hangingPunct="1">
                        <a:buClr>
                          <a:srgbClr val="00AEC7"/>
                        </a:buClr>
                        <a:buFont typeface="Arial" panose="020B0604020202020204" pitchFamily="34" charset="0"/>
                        <a:buChar char="•"/>
                      </a:pPr>
                      <a:r>
                        <a:rPr lang="fr-CA" altLang="fr-FR" sz="2000" dirty="0" smtClean="0">
                          <a:solidFill>
                            <a:schemeClr val="tx1"/>
                          </a:solidFill>
                        </a:rPr>
                        <a:t>MMSE </a:t>
                      </a:r>
                      <a:r>
                        <a:rPr lang="fr-CA" altLang="fr-FR" sz="2000" dirty="0" smtClean="0">
                          <a:solidFill>
                            <a:schemeClr val="tx1"/>
                          </a:solidFill>
                          <a:cs typeface="Arial" panose="020B0604020202020204" pitchFamily="34" charset="0"/>
                        </a:rPr>
                        <a:t>[3-14]</a:t>
                      </a:r>
                    </a:p>
                    <a:p>
                      <a:pPr marL="800100" lvl="1" indent="-342900" eaLnBrk="1" hangingPunct="1">
                        <a:buClr>
                          <a:srgbClr val="FFBF3F"/>
                        </a:buClr>
                        <a:buFont typeface="Arial" panose="020B0604020202020204" pitchFamily="34" charset="0"/>
                        <a:buChar char="•"/>
                      </a:pPr>
                      <a:r>
                        <a:rPr lang="fr-CA" altLang="fr-FR" sz="2000" dirty="0" smtClean="0">
                          <a:solidFill>
                            <a:schemeClr val="tx1"/>
                          </a:solidFill>
                          <a:cs typeface="Arial" panose="020B0604020202020204" pitchFamily="34" charset="0"/>
                        </a:rPr>
                        <a:t>Atteintes dans 5 domaines :</a:t>
                      </a:r>
                    </a:p>
                    <a:p>
                      <a:pPr marL="1200150" lvl="2" indent="-285750">
                        <a:spcBef>
                          <a:spcPts val="600"/>
                        </a:spcBef>
                        <a:buClr>
                          <a:srgbClr val="00AEC7"/>
                        </a:buClr>
                        <a:buFont typeface="Arial" panose="020B0604020202020204" pitchFamily="34" charset="0"/>
                        <a:buChar char="•"/>
                      </a:pPr>
                      <a:r>
                        <a:rPr lang="fr-CA" altLang="fr-FR" dirty="0" smtClean="0">
                          <a:solidFill>
                            <a:schemeClr val="tx1"/>
                          </a:solidFill>
                          <a:cs typeface="Arial" panose="020B0604020202020204" pitchFamily="34" charset="0"/>
                        </a:rPr>
                        <a:t>Fonctionnement intellectuel</a:t>
                      </a:r>
                    </a:p>
                    <a:p>
                      <a:pPr marL="1200150" lvl="2" indent="-285750">
                        <a:spcBef>
                          <a:spcPts val="600"/>
                        </a:spcBef>
                        <a:buClr>
                          <a:srgbClr val="00AEC7"/>
                        </a:buClr>
                        <a:buFont typeface="Arial" panose="020B0604020202020204" pitchFamily="34" charset="0"/>
                        <a:buChar char="•"/>
                      </a:pPr>
                      <a:r>
                        <a:rPr lang="fr-CA" altLang="fr-FR" dirty="0" smtClean="0">
                          <a:solidFill>
                            <a:schemeClr val="tx1"/>
                          </a:solidFill>
                          <a:cs typeface="Arial" panose="020B0604020202020204" pitchFamily="34" charset="0"/>
                        </a:rPr>
                        <a:t>Humeur</a:t>
                      </a:r>
                    </a:p>
                    <a:p>
                      <a:pPr marL="1200150" lvl="2" indent="-285750">
                        <a:spcBef>
                          <a:spcPts val="600"/>
                        </a:spcBef>
                        <a:buClr>
                          <a:srgbClr val="00AEC7"/>
                        </a:buClr>
                        <a:buFont typeface="Arial" panose="020B0604020202020204" pitchFamily="34" charset="0"/>
                        <a:buChar char="•"/>
                      </a:pPr>
                      <a:r>
                        <a:rPr lang="fr-CA" altLang="fr-FR" dirty="0" smtClean="0">
                          <a:solidFill>
                            <a:schemeClr val="tx1"/>
                          </a:solidFill>
                          <a:cs typeface="Arial" panose="020B0604020202020204" pitchFamily="34" charset="0"/>
                        </a:rPr>
                        <a:t>Comportement</a:t>
                      </a:r>
                    </a:p>
                    <a:p>
                      <a:pPr marL="1200150" lvl="2" indent="-285750">
                        <a:spcBef>
                          <a:spcPts val="600"/>
                        </a:spcBef>
                        <a:buClr>
                          <a:srgbClr val="00AEC7"/>
                        </a:buClr>
                        <a:buFont typeface="Arial" panose="020B0604020202020204" pitchFamily="34" charset="0"/>
                        <a:buChar char="•"/>
                      </a:pPr>
                      <a:r>
                        <a:rPr lang="fr-CA" altLang="fr-FR" dirty="0" smtClean="0">
                          <a:solidFill>
                            <a:schemeClr val="tx1"/>
                          </a:solidFill>
                          <a:cs typeface="Arial" panose="020B0604020202020204" pitchFamily="34" charset="0"/>
                        </a:rPr>
                        <a:t>AVQ/AVD</a:t>
                      </a:r>
                    </a:p>
                    <a:p>
                      <a:pPr marL="1200150" lvl="2" indent="-285750">
                        <a:spcBef>
                          <a:spcPts val="600"/>
                        </a:spcBef>
                        <a:buClr>
                          <a:srgbClr val="00AEC7"/>
                        </a:buClr>
                        <a:buFont typeface="Arial" panose="020B0604020202020204" pitchFamily="34" charset="0"/>
                        <a:buChar char="•"/>
                      </a:pPr>
                      <a:r>
                        <a:rPr lang="fr-CA" altLang="fr-FR" dirty="0" smtClean="0">
                          <a:solidFill>
                            <a:schemeClr val="tx1"/>
                          </a:solidFill>
                          <a:cs typeface="Arial" panose="020B0604020202020204" pitchFamily="34" charset="0"/>
                        </a:rPr>
                        <a:t>Interactions sociales</a:t>
                      </a:r>
                    </a:p>
                    <a:p>
                      <a:pPr marL="800100" lvl="1" indent="-342900">
                        <a:spcBef>
                          <a:spcPts val="1200"/>
                        </a:spcBef>
                        <a:buClr>
                          <a:srgbClr val="FFBF3F"/>
                        </a:buClr>
                        <a:buFont typeface="Arial" panose="020B0604020202020204" pitchFamily="34" charset="0"/>
                        <a:buChar char="•"/>
                      </a:pPr>
                      <a:r>
                        <a:rPr lang="fr-CA" altLang="fr-FR" sz="2000" dirty="0" smtClean="0">
                          <a:solidFill>
                            <a:schemeClr val="tx1"/>
                          </a:solidFill>
                          <a:cs typeface="Arial" panose="020B0604020202020204" pitchFamily="34" charset="0"/>
                        </a:rPr>
                        <a:t>Couverture </a:t>
                      </a:r>
                      <a:r>
                        <a:rPr lang="fr-CA" altLang="fr-FR" sz="2000" dirty="0" smtClean="0">
                          <a:cs typeface="Arial" panose="020B0604020202020204" pitchFamily="34" charset="0"/>
                        </a:rPr>
                        <a:t>initiale: 6 mois</a:t>
                      </a:r>
                    </a:p>
                    <a:p>
                      <a:endParaRPr lang="fr-CA" dirty="0" smtClean="0"/>
                    </a:p>
                    <a:p>
                      <a:r>
                        <a:rPr lang="fr-CA" dirty="0" smtClean="0"/>
                        <a:t>Demandes</a:t>
                      </a:r>
                      <a:r>
                        <a:rPr lang="fr-CA" baseline="0" dirty="0" smtClean="0"/>
                        <a:t> subséquentes (couverture 6 mois): </a:t>
                      </a:r>
                      <a:r>
                        <a:rPr lang="fr-CA" altLang="fr-FR" sz="1800" dirty="0" smtClean="0">
                          <a:cs typeface="Arial" pitchFamily="34" charset="0"/>
                        </a:rPr>
                        <a:t>Stabilisation ou amélioration des </a:t>
                      </a:r>
                      <a:r>
                        <a:rPr lang="fr-CA" altLang="fr-FR" sz="1800" dirty="0" err="1" smtClean="0">
                          <a:cs typeface="Arial" pitchFamily="34" charset="0"/>
                        </a:rPr>
                        <a:t>Sx</a:t>
                      </a:r>
                      <a:r>
                        <a:rPr lang="fr-CA" altLang="fr-FR" sz="1800" dirty="0" smtClean="0">
                          <a:cs typeface="Arial" pitchFamily="34" charset="0"/>
                        </a:rPr>
                        <a:t> dans 3+ domaines </a:t>
                      </a:r>
                      <a:endParaRPr lang="fr-CA" dirty="0"/>
                    </a:p>
                  </a:txBody>
                  <a:tcPr>
                    <a:solidFill>
                      <a:schemeClr val="accent4">
                        <a:lumMod val="20000"/>
                        <a:lumOff val="80000"/>
                      </a:schemeClr>
                    </a:solidFill>
                  </a:tcPr>
                </a:tc>
                <a:extLst>
                  <a:ext uri="{0D108BD9-81ED-4DB2-BD59-A6C34878D82A}">
                    <a16:rowId xmlns:a16="http://schemas.microsoft.com/office/drawing/2014/main" val="2650465922"/>
                  </a:ext>
                </a:extLst>
              </a:tr>
            </a:tbl>
          </a:graphicData>
        </a:graphic>
      </p:graphicFrame>
    </p:spTree>
    <p:extLst>
      <p:ext uri="{BB962C8B-B14F-4D97-AF65-F5344CB8AC3E}">
        <p14:creationId xmlns:p14="http://schemas.microsoft.com/office/powerpoint/2010/main" val="14672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CA" dirty="0" smtClean="0"/>
              <a:t>Choix de la molécule </a:t>
            </a:r>
            <a:endParaRPr lang="fr-CA" dirty="0"/>
          </a:p>
        </p:txBody>
      </p:sp>
      <p:sp>
        <p:nvSpPr>
          <p:cNvPr id="5" name="Espace réservé du contenu 4"/>
          <p:cNvSpPr>
            <a:spLocks noGrp="1"/>
          </p:cNvSpPr>
          <p:nvPr>
            <p:ph idx="1"/>
          </p:nvPr>
        </p:nvSpPr>
        <p:spPr/>
        <p:txBody>
          <a:bodyPr>
            <a:normAutofit/>
          </a:bodyPr>
          <a:lstStyle/>
          <a:p>
            <a:endParaRPr lang="fr-CA" dirty="0"/>
          </a:p>
          <a:p>
            <a:r>
              <a:rPr lang="fr-CA" dirty="0" smtClean="0"/>
              <a:t>Facteurs à considérer: </a:t>
            </a:r>
          </a:p>
          <a:p>
            <a:pPr lvl="1"/>
            <a:r>
              <a:rPr lang="fr-CA" dirty="0" smtClean="0"/>
              <a:t>Profil E2</a:t>
            </a:r>
          </a:p>
          <a:p>
            <a:pPr lvl="1"/>
            <a:r>
              <a:rPr lang="fr-CA" dirty="0" smtClean="0"/>
              <a:t>Allergies et intolérances </a:t>
            </a:r>
          </a:p>
          <a:p>
            <a:pPr lvl="1"/>
            <a:r>
              <a:rPr lang="fr-CA" dirty="0" smtClean="0"/>
              <a:t>Voies d’administration privilégiées</a:t>
            </a:r>
          </a:p>
          <a:p>
            <a:pPr lvl="2"/>
            <a:r>
              <a:rPr lang="fr-CA" sz="1800" i="1" dirty="0" err="1" smtClean="0"/>
              <a:t>Aricept</a:t>
            </a:r>
            <a:r>
              <a:rPr lang="fr-CA" sz="1800" i="1" dirty="0" smtClean="0"/>
              <a:t>: disponible en </a:t>
            </a:r>
            <a:r>
              <a:rPr lang="fr-CA" sz="1800" i="1" dirty="0" err="1" smtClean="0"/>
              <a:t>co</a:t>
            </a:r>
            <a:r>
              <a:rPr lang="fr-CA" sz="1800" i="1" dirty="0" smtClean="0"/>
              <a:t> </a:t>
            </a:r>
            <a:r>
              <a:rPr lang="fr-CA" sz="1800" i="1" dirty="0" err="1" smtClean="0"/>
              <a:t>diss</a:t>
            </a:r>
            <a:r>
              <a:rPr lang="fr-CA" sz="1800" i="1" dirty="0" smtClean="0"/>
              <a:t>. Rapide </a:t>
            </a:r>
          </a:p>
          <a:p>
            <a:pPr lvl="2"/>
            <a:r>
              <a:rPr lang="fr-CA" sz="1800" i="1" dirty="0" err="1" smtClean="0"/>
              <a:t>Exelon</a:t>
            </a:r>
            <a:r>
              <a:rPr lang="fr-CA" sz="1800" i="1" dirty="0" smtClean="0"/>
              <a:t>: disponible en liquide et en timbre</a:t>
            </a:r>
          </a:p>
          <a:p>
            <a:pPr lvl="1"/>
            <a:r>
              <a:rPr lang="fr-CA" dirty="0" smtClean="0"/>
              <a:t>Préférences du patient </a:t>
            </a:r>
          </a:p>
          <a:p>
            <a:pPr lvl="1"/>
            <a:r>
              <a:rPr lang="fr-CA" dirty="0" smtClean="0"/>
              <a:t>Soutien disponible  </a:t>
            </a:r>
          </a:p>
          <a:p>
            <a:pPr lvl="1"/>
            <a:r>
              <a:rPr lang="fr-CA" dirty="0" smtClean="0"/>
              <a:t>Interactions </a:t>
            </a:r>
            <a:r>
              <a:rPr lang="fr-CA" dirty="0" err="1" smtClean="0"/>
              <a:t>rx</a:t>
            </a:r>
            <a:r>
              <a:rPr lang="fr-CA" dirty="0" smtClean="0"/>
              <a:t>, </a:t>
            </a:r>
            <a:r>
              <a:rPr lang="fr-CA" dirty="0"/>
              <a:t>PSN et </a:t>
            </a:r>
            <a:r>
              <a:rPr lang="fr-CA" dirty="0" smtClean="0"/>
              <a:t>MVL</a:t>
            </a:r>
          </a:p>
          <a:p>
            <a:pPr lvl="1"/>
            <a:r>
              <a:rPr lang="fr-CA" dirty="0" smtClean="0"/>
              <a:t>Contre-indications </a:t>
            </a:r>
          </a:p>
          <a:p>
            <a:pPr lvl="1"/>
            <a:r>
              <a:rPr lang="fr-CA" dirty="0" smtClean="0"/>
              <a:t>Coût </a:t>
            </a:r>
          </a:p>
          <a:p>
            <a:pPr marL="0" indent="0">
              <a:buNone/>
            </a:pPr>
            <a:endParaRPr lang="fr-CA" dirty="0"/>
          </a:p>
        </p:txBody>
      </p:sp>
      <p:pic>
        <p:nvPicPr>
          <p:cNvPr id="15" name="Image 14"/>
          <p:cNvPicPr>
            <a:picLocks noChangeAspect="1"/>
          </p:cNvPicPr>
          <p:nvPr/>
        </p:nvPicPr>
        <p:blipFill>
          <a:blip r:embed="rId2"/>
          <a:stretch>
            <a:fillRect/>
          </a:stretch>
        </p:blipFill>
        <p:spPr>
          <a:xfrm>
            <a:off x="8143533" y="2927331"/>
            <a:ext cx="3292061" cy="2824589"/>
          </a:xfrm>
          <a:prstGeom prst="rect">
            <a:avLst/>
          </a:prstGeom>
        </p:spPr>
      </p:pic>
    </p:spTree>
    <p:extLst>
      <p:ext uri="{BB962C8B-B14F-4D97-AF65-F5344CB8AC3E}">
        <p14:creationId xmlns:p14="http://schemas.microsoft.com/office/powerpoint/2010/main" val="94656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Doses et titration </a:t>
            </a:r>
            <a:endParaRPr lang="fr-CA" dirty="0"/>
          </a:p>
        </p:txBody>
      </p:sp>
      <p:sp>
        <p:nvSpPr>
          <p:cNvPr id="3" name="Espace réservé du contenu 2"/>
          <p:cNvSpPr>
            <a:spLocks noGrp="1"/>
          </p:cNvSpPr>
          <p:nvPr>
            <p:ph idx="1"/>
          </p:nvPr>
        </p:nvSpPr>
        <p:spPr>
          <a:xfrm>
            <a:off x="802482" y="1125538"/>
            <a:ext cx="4092247" cy="4619046"/>
          </a:xfrm>
        </p:spPr>
        <p:txBody>
          <a:bodyPr/>
          <a:lstStyle/>
          <a:p>
            <a:endParaRPr lang="fr-CA" dirty="0"/>
          </a:p>
          <a:p>
            <a:pPr marL="0" indent="0">
              <a:buNone/>
            </a:pPr>
            <a:r>
              <a:rPr lang="fr-CA" dirty="0" smtClean="0"/>
              <a:t>Règle générale: </a:t>
            </a:r>
          </a:p>
          <a:p>
            <a:pPr marL="0" indent="0">
              <a:buNone/>
            </a:pPr>
            <a:endParaRPr lang="fr-CA" dirty="0" smtClean="0"/>
          </a:p>
          <a:p>
            <a:r>
              <a:rPr lang="fr-CA" b="1" i="1" dirty="0"/>
              <a:t>«Start </a:t>
            </a:r>
            <a:r>
              <a:rPr lang="fr-CA" b="1" i="1" dirty="0" err="1" smtClean="0"/>
              <a:t>low</a:t>
            </a:r>
            <a:r>
              <a:rPr lang="fr-CA" b="1" i="1" dirty="0" smtClean="0"/>
              <a:t> </a:t>
            </a:r>
            <a:r>
              <a:rPr lang="fr-CA" b="1" i="1" dirty="0"/>
              <a:t>go slow»: </a:t>
            </a:r>
            <a:endParaRPr lang="fr-CA" b="1" i="1" dirty="0" smtClean="0"/>
          </a:p>
          <a:p>
            <a:endParaRPr lang="fr-CA" b="1" i="1" dirty="0"/>
          </a:p>
          <a:p>
            <a:r>
              <a:rPr lang="fr-CA" dirty="0" smtClean="0"/>
              <a:t>Titrer </a:t>
            </a:r>
            <a:r>
              <a:rPr lang="fr-CA" b="1" dirty="0" smtClean="0">
                <a:solidFill>
                  <a:schemeClr val="accent4"/>
                </a:solidFill>
              </a:rPr>
              <a:t>lentement </a:t>
            </a:r>
            <a:r>
              <a:rPr lang="fr-CA" dirty="0" smtClean="0"/>
              <a:t>pour améliorer la tolérance!</a:t>
            </a:r>
          </a:p>
          <a:p>
            <a:endParaRPr lang="fr-CA" dirty="0"/>
          </a:p>
          <a:p>
            <a:endParaRPr lang="fr-CA" dirty="0"/>
          </a:p>
        </p:txBody>
      </p:sp>
      <p:pic>
        <p:nvPicPr>
          <p:cNvPr id="5" name="Image 4"/>
          <p:cNvPicPr>
            <a:picLocks noChangeAspect="1"/>
          </p:cNvPicPr>
          <p:nvPr/>
        </p:nvPicPr>
        <p:blipFill>
          <a:blip r:embed="rId3"/>
          <a:stretch>
            <a:fillRect/>
          </a:stretch>
        </p:blipFill>
        <p:spPr>
          <a:xfrm>
            <a:off x="4894729" y="1356577"/>
            <a:ext cx="6867357" cy="3673520"/>
          </a:xfrm>
          <a:prstGeom prst="rect">
            <a:avLst/>
          </a:prstGeom>
        </p:spPr>
      </p:pic>
    </p:spTree>
    <p:extLst>
      <p:ext uri="{BB962C8B-B14F-4D97-AF65-F5344CB8AC3E}">
        <p14:creationId xmlns:p14="http://schemas.microsoft.com/office/powerpoint/2010/main" val="319183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Effets indésirables </a:t>
            </a:r>
            <a:endParaRPr lang="fr-CA" dirty="0"/>
          </a:p>
        </p:txBody>
      </p:sp>
      <p:sp>
        <p:nvSpPr>
          <p:cNvPr id="3" name="Espace réservé du contenu 2"/>
          <p:cNvSpPr>
            <a:spLocks noGrp="1"/>
          </p:cNvSpPr>
          <p:nvPr>
            <p:ph idx="1"/>
          </p:nvPr>
        </p:nvSpPr>
        <p:spPr/>
        <p:txBody>
          <a:bodyPr>
            <a:normAutofit lnSpcReduction="10000"/>
          </a:bodyPr>
          <a:lstStyle/>
          <a:p>
            <a:r>
              <a:rPr lang="fr-CA" dirty="0" smtClean="0"/>
              <a:t>Pire en début de traitement et lors des augmentations </a:t>
            </a:r>
          </a:p>
          <a:p>
            <a:r>
              <a:rPr lang="fr-CA" dirty="0" smtClean="0"/>
              <a:t>Effets </a:t>
            </a:r>
            <a:r>
              <a:rPr lang="fr-CA" b="1" dirty="0" smtClean="0">
                <a:solidFill>
                  <a:schemeClr val="accent1"/>
                </a:solidFill>
              </a:rPr>
              <a:t>GI</a:t>
            </a:r>
            <a:r>
              <a:rPr lang="fr-CA" dirty="0" smtClean="0"/>
              <a:t>: généralement </a:t>
            </a:r>
            <a:r>
              <a:rPr lang="fr-CA" u="sng" dirty="0" smtClean="0"/>
              <a:t>transitoires </a:t>
            </a:r>
          </a:p>
          <a:p>
            <a:endParaRPr lang="fr-CA" u="sng" dirty="0"/>
          </a:p>
          <a:p>
            <a:endParaRPr lang="fr-CA" u="sng" dirty="0" smtClean="0"/>
          </a:p>
          <a:p>
            <a:endParaRPr lang="fr-CA" u="sng" dirty="0"/>
          </a:p>
          <a:p>
            <a:endParaRPr lang="fr-CA" u="sng" dirty="0" smtClean="0"/>
          </a:p>
          <a:p>
            <a:endParaRPr lang="fr-CA" u="sng" dirty="0"/>
          </a:p>
          <a:p>
            <a:endParaRPr lang="fr-CA" u="sng" dirty="0" smtClean="0"/>
          </a:p>
          <a:p>
            <a:endParaRPr lang="fr-CA" u="sng" dirty="0"/>
          </a:p>
          <a:p>
            <a:endParaRPr lang="fr-CA" sz="2000" u="sng" dirty="0">
              <a:solidFill>
                <a:schemeClr val="accent4"/>
              </a:solidFill>
            </a:endParaRPr>
          </a:p>
          <a:p>
            <a:r>
              <a:rPr lang="fr-CA" sz="2000" dirty="0">
                <a:solidFill>
                  <a:schemeClr val="accent1"/>
                </a:solidFill>
              </a:rPr>
              <a:t>( </a:t>
            </a:r>
            <a:r>
              <a:rPr lang="fr-CA" sz="2000" dirty="0" smtClean="0">
                <a:solidFill>
                  <a:schemeClr val="accent1"/>
                </a:solidFill>
              </a:rPr>
              <a:t>a/n GI: </a:t>
            </a:r>
            <a:r>
              <a:rPr lang="fr-CA" sz="2000" dirty="0" err="1" smtClean="0">
                <a:solidFill>
                  <a:schemeClr val="accent1"/>
                </a:solidFill>
              </a:rPr>
              <a:t>rivastigmine</a:t>
            </a:r>
            <a:r>
              <a:rPr lang="fr-CA" sz="2000" dirty="0" smtClean="0">
                <a:solidFill>
                  <a:schemeClr val="accent1"/>
                </a:solidFill>
              </a:rPr>
              <a:t> </a:t>
            </a:r>
            <a:r>
              <a:rPr lang="fr-CA" sz="2000" dirty="0">
                <a:solidFill>
                  <a:schemeClr val="accent1"/>
                </a:solidFill>
              </a:rPr>
              <a:t>po &gt; </a:t>
            </a:r>
            <a:r>
              <a:rPr lang="fr-CA" sz="2000" dirty="0" err="1">
                <a:solidFill>
                  <a:schemeClr val="accent1"/>
                </a:solidFill>
              </a:rPr>
              <a:t>donepezil</a:t>
            </a:r>
            <a:r>
              <a:rPr lang="fr-CA" sz="2000" dirty="0">
                <a:solidFill>
                  <a:schemeClr val="accent1"/>
                </a:solidFill>
              </a:rPr>
              <a:t> &gt; </a:t>
            </a:r>
            <a:r>
              <a:rPr lang="fr-CA" sz="2000" dirty="0" err="1">
                <a:solidFill>
                  <a:schemeClr val="accent1"/>
                </a:solidFill>
              </a:rPr>
              <a:t>rivastigmine</a:t>
            </a:r>
            <a:r>
              <a:rPr lang="fr-CA" sz="2000" dirty="0">
                <a:solidFill>
                  <a:schemeClr val="accent1"/>
                </a:solidFill>
              </a:rPr>
              <a:t> timbre) </a:t>
            </a:r>
            <a:endParaRPr lang="fr-CA" sz="2000" u="sng" dirty="0">
              <a:solidFill>
                <a:schemeClr val="accent1"/>
              </a:solidFill>
            </a:endParaRPr>
          </a:p>
          <a:p>
            <a:endParaRPr lang="fr-CA" u="sng" dirty="0" smtClean="0"/>
          </a:p>
          <a:p>
            <a:endParaRPr lang="fr-CA" u="sng" dirty="0"/>
          </a:p>
          <a:p>
            <a:endParaRPr lang="fr-CA" u="sng" dirty="0" smtClean="0"/>
          </a:p>
          <a:p>
            <a:endParaRPr lang="fr-CA" u="sng" dirty="0"/>
          </a:p>
          <a:p>
            <a:endParaRPr lang="fr-CA" u="sng" dirty="0" smtClean="0"/>
          </a:p>
        </p:txBody>
      </p:sp>
      <p:pic>
        <p:nvPicPr>
          <p:cNvPr id="5" name="Image 4"/>
          <p:cNvPicPr>
            <a:picLocks noChangeAspect="1"/>
          </p:cNvPicPr>
          <p:nvPr/>
        </p:nvPicPr>
        <p:blipFill>
          <a:blip r:embed="rId3"/>
          <a:stretch>
            <a:fillRect/>
          </a:stretch>
        </p:blipFill>
        <p:spPr>
          <a:xfrm>
            <a:off x="802482" y="2207053"/>
            <a:ext cx="10557270" cy="2518504"/>
          </a:xfrm>
          <a:prstGeom prst="rect">
            <a:avLst/>
          </a:prstGeom>
        </p:spPr>
      </p:pic>
    </p:spTree>
    <p:extLst>
      <p:ext uri="{BB962C8B-B14F-4D97-AF65-F5344CB8AC3E}">
        <p14:creationId xmlns:p14="http://schemas.microsoft.com/office/powerpoint/2010/main" val="245472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4351" y="239697"/>
            <a:ext cx="10670116" cy="5495277"/>
          </a:xfrm>
        </p:spPr>
        <p:txBody>
          <a:bodyPr>
            <a:normAutofit fontScale="92500" lnSpcReduction="20000"/>
          </a:bodyPr>
          <a:lstStyle/>
          <a:p>
            <a:r>
              <a:rPr lang="fr-CA" sz="3000" b="1" dirty="0" smtClean="0"/>
              <a:t>Précautions avec les </a:t>
            </a:r>
            <a:r>
              <a:rPr lang="fr-CA" sz="3000" b="1" dirty="0" err="1" smtClean="0">
                <a:solidFill>
                  <a:schemeClr val="accent1"/>
                </a:solidFill>
              </a:rPr>
              <a:t>IAchE</a:t>
            </a:r>
            <a:endParaRPr lang="fr-CA" sz="3000" b="1" dirty="0" smtClean="0">
              <a:solidFill>
                <a:schemeClr val="accent1"/>
              </a:solidFill>
            </a:endParaRPr>
          </a:p>
          <a:p>
            <a:endParaRPr lang="fr-CA" sz="3000" b="1" dirty="0">
              <a:solidFill>
                <a:schemeClr val="accent1"/>
              </a:solidFill>
            </a:endParaRPr>
          </a:p>
          <a:p>
            <a:pPr lvl="1"/>
            <a:r>
              <a:rPr lang="fr-CA" sz="2200" dirty="0" smtClean="0"/>
              <a:t> </a:t>
            </a:r>
            <a:r>
              <a:rPr lang="fr-CA" sz="2200" dirty="0" smtClean="0">
                <a:solidFill>
                  <a:schemeClr val="accent1"/>
                </a:solidFill>
              </a:rPr>
              <a:t>Peuvent </a:t>
            </a:r>
            <a:r>
              <a:rPr lang="fr-CA" sz="2200" dirty="0" err="1" smtClean="0">
                <a:solidFill>
                  <a:schemeClr val="accent1"/>
                </a:solidFill>
              </a:rPr>
              <a:t>bradycardiser</a:t>
            </a:r>
            <a:r>
              <a:rPr lang="fr-CA" sz="2200" dirty="0" smtClean="0">
                <a:solidFill>
                  <a:schemeClr val="accent1"/>
                </a:solidFill>
              </a:rPr>
              <a:t> </a:t>
            </a:r>
          </a:p>
          <a:p>
            <a:pPr lvl="1"/>
            <a:endParaRPr lang="fr-CA" sz="2200" dirty="0" smtClean="0"/>
          </a:p>
          <a:p>
            <a:pPr lvl="1"/>
            <a:r>
              <a:rPr lang="fr-CA" sz="2200" dirty="0" smtClean="0">
                <a:solidFill>
                  <a:schemeClr val="accent1"/>
                </a:solidFill>
              </a:rPr>
              <a:t>CI si bloc du 2</a:t>
            </a:r>
            <a:r>
              <a:rPr lang="fr-CA" sz="2200" baseline="30000" dirty="0" smtClean="0">
                <a:solidFill>
                  <a:schemeClr val="accent1"/>
                </a:solidFill>
              </a:rPr>
              <a:t>e</a:t>
            </a:r>
            <a:r>
              <a:rPr lang="fr-CA" sz="2200" dirty="0" smtClean="0">
                <a:solidFill>
                  <a:schemeClr val="accent1"/>
                </a:solidFill>
              </a:rPr>
              <a:t>-3</a:t>
            </a:r>
            <a:r>
              <a:rPr lang="fr-CA" sz="2200" baseline="30000" dirty="0" smtClean="0">
                <a:solidFill>
                  <a:schemeClr val="accent1"/>
                </a:solidFill>
              </a:rPr>
              <a:t>e</a:t>
            </a:r>
            <a:r>
              <a:rPr lang="fr-CA" sz="2200" dirty="0" smtClean="0">
                <a:solidFill>
                  <a:schemeClr val="accent1"/>
                </a:solidFill>
              </a:rPr>
              <a:t> degré </a:t>
            </a:r>
          </a:p>
          <a:p>
            <a:pPr lvl="2"/>
            <a:r>
              <a:rPr lang="fr-CA" sz="2200" dirty="0" smtClean="0"/>
              <a:t>Vérifier si pt connu pour trouble de conduction, ATCD syncope ou connu </a:t>
            </a:r>
            <a:r>
              <a:rPr lang="fr-CA" sz="2200" dirty="0" err="1" smtClean="0"/>
              <a:t>bradycarde</a:t>
            </a:r>
            <a:endParaRPr lang="fr-CA" sz="2200" dirty="0" smtClean="0"/>
          </a:p>
          <a:p>
            <a:pPr lvl="2"/>
            <a:r>
              <a:rPr lang="fr-CA" sz="2200" dirty="0" smtClean="0"/>
              <a:t>En cas de doute: ECG</a:t>
            </a:r>
          </a:p>
          <a:p>
            <a:pPr marL="0" indent="0">
              <a:buNone/>
            </a:pPr>
            <a:endParaRPr lang="fr-CA" sz="2200" dirty="0" smtClean="0"/>
          </a:p>
          <a:p>
            <a:r>
              <a:rPr lang="fr-CA" sz="2200" dirty="0" smtClean="0"/>
              <a:t>Rares mais à garder en tête: </a:t>
            </a:r>
          </a:p>
          <a:p>
            <a:pPr lvl="1"/>
            <a:r>
              <a:rPr lang="fr-CA" sz="2200" dirty="0" smtClean="0"/>
              <a:t>Pt à risq</a:t>
            </a:r>
            <a:r>
              <a:rPr lang="fr-CA" sz="2200" dirty="0"/>
              <a:t>ue d’ulcère peptique, ATCD asthme, MPOC, convulsions </a:t>
            </a:r>
          </a:p>
          <a:p>
            <a:pPr lvl="1"/>
            <a:endParaRPr lang="fr-CA" sz="3000" b="1" dirty="0" smtClean="0"/>
          </a:p>
          <a:p>
            <a:pPr lvl="1"/>
            <a:endParaRPr lang="fr-CA" sz="3000" b="1" dirty="0"/>
          </a:p>
          <a:p>
            <a:r>
              <a:rPr lang="fr-CA" sz="3000" b="1" dirty="0"/>
              <a:t>Interactions</a:t>
            </a:r>
          </a:p>
          <a:p>
            <a:pPr lvl="1"/>
            <a:r>
              <a:rPr lang="fr-CA" sz="2200" dirty="0" err="1">
                <a:solidFill>
                  <a:schemeClr val="accent4"/>
                </a:solidFill>
              </a:rPr>
              <a:t>Bradycardisant</a:t>
            </a:r>
            <a:r>
              <a:rPr lang="fr-CA" sz="2200" dirty="0">
                <a:solidFill>
                  <a:schemeClr val="accent4"/>
                </a:solidFill>
              </a:rPr>
              <a:t> </a:t>
            </a:r>
          </a:p>
          <a:p>
            <a:pPr lvl="1"/>
            <a:r>
              <a:rPr lang="fr-CA" sz="2200" dirty="0">
                <a:solidFill>
                  <a:schemeClr val="accent4"/>
                </a:solidFill>
              </a:rPr>
              <a:t>Irritant l’estomac</a:t>
            </a:r>
          </a:p>
          <a:p>
            <a:pPr lvl="1"/>
            <a:r>
              <a:rPr lang="fr-CA" sz="2200" dirty="0">
                <a:solidFill>
                  <a:schemeClr val="accent4"/>
                </a:solidFill>
              </a:rPr>
              <a:t>Anticholinergiques </a:t>
            </a:r>
            <a:r>
              <a:rPr lang="fr-CA" sz="2200" dirty="0"/>
              <a:t>(!)</a:t>
            </a:r>
            <a:r>
              <a:rPr lang="fr-CA" sz="2200" dirty="0">
                <a:solidFill>
                  <a:schemeClr val="accent1"/>
                </a:solidFill>
              </a:rPr>
              <a:t>  </a:t>
            </a:r>
            <a:endParaRPr lang="fr-CA" sz="2200" dirty="0"/>
          </a:p>
          <a:p>
            <a:pPr lvl="1"/>
            <a:endParaRPr lang="fr-CA" dirty="0"/>
          </a:p>
          <a:p>
            <a:pPr lvl="1"/>
            <a:endParaRPr lang="fr-CA" dirty="0"/>
          </a:p>
          <a:p>
            <a:pPr marL="0" indent="0" algn="ctr">
              <a:buNone/>
            </a:pPr>
            <a:r>
              <a:rPr lang="fr-CA" b="1" dirty="0">
                <a:solidFill>
                  <a:schemeClr val="accent1"/>
                </a:solidFill>
              </a:rPr>
              <a:t>** </a:t>
            </a:r>
            <a:r>
              <a:rPr lang="fr-CA" b="1" dirty="0" smtClean="0">
                <a:solidFill>
                  <a:schemeClr val="accent1"/>
                </a:solidFill>
              </a:rPr>
              <a:t>TOUJOURS vérifier </a:t>
            </a:r>
            <a:r>
              <a:rPr lang="fr-CA" b="1" dirty="0">
                <a:solidFill>
                  <a:schemeClr val="accent1"/>
                </a:solidFill>
              </a:rPr>
              <a:t>avec le pharmacien GMF ou communautaire</a:t>
            </a:r>
            <a:r>
              <a:rPr lang="fr-CA" b="1" dirty="0" smtClean="0">
                <a:solidFill>
                  <a:schemeClr val="accent1"/>
                </a:solidFill>
              </a:rPr>
              <a:t>**</a:t>
            </a:r>
            <a:endParaRPr lang="fr-CA" b="1" dirty="0">
              <a:solidFill>
                <a:schemeClr val="accent1"/>
              </a:solidFill>
            </a:endParaRPr>
          </a:p>
        </p:txBody>
      </p:sp>
      <p:pic>
        <p:nvPicPr>
          <p:cNvPr id="7" name="Picture 2" descr="Image result for cau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6155" y="2458549"/>
            <a:ext cx="1497377" cy="1320687"/>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98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Suivi </a:t>
            </a:r>
            <a:endParaRPr lang="fr-CA" dirty="0"/>
          </a:p>
        </p:txBody>
      </p:sp>
      <p:sp>
        <p:nvSpPr>
          <p:cNvPr id="3" name="Espace réservé du contenu 2"/>
          <p:cNvSpPr>
            <a:spLocks noGrp="1"/>
          </p:cNvSpPr>
          <p:nvPr>
            <p:ph idx="1"/>
          </p:nvPr>
        </p:nvSpPr>
        <p:spPr>
          <a:xfrm>
            <a:off x="802482" y="1351169"/>
            <a:ext cx="10670116" cy="4111481"/>
          </a:xfrm>
        </p:spPr>
        <p:txBody>
          <a:bodyPr/>
          <a:lstStyle/>
          <a:p>
            <a:r>
              <a:rPr lang="fr-CA" dirty="0" smtClean="0"/>
              <a:t>Efficacité </a:t>
            </a:r>
          </a:p>
          <a:p>
            <a:r>
              <a:rPr lang="fr-CA" dirty="0" smtClean="0"/>
              <a:t>Observance (selon patient et/ou aidant) </a:t>
            </a:r>
          </a:p>
          <a:p>
            <a:r>
              <a:rPr lang="fr-CA" dirty="0" smtClean="0"/>
              <a:t>Tolérance </a:t>
            </a:r>
            <a:r>
              <a:rPr lang="fr-CA" dirty="0"/>
              <a:t>GI (nausées, appétit) </a:t>
            </a:r>
            <a:endParaRPr lang="fr-CA" dirty="0" smtClean="0"/>
          </a:p>
          <a:p>
            <a:r>
              <a:rPr lang="fr-CA" dirty="0"/>
              <a:t>Poids</a:t>
            </a:r>
          </a:p>
          <a:p>
            <a:r>
              <a:rPr lang="fr-CA" dirty="0"/>
              <a:t>Fréquence cardiaque</a:t>
            </a:r>
          </a:p>
          <a:p>
            <a:r>
              <a:rPr lang="fr-CA" dirty="0"/>
              <a:t>Sommeil </a:t>
            </a:r>
            <a:endParaRPr lang="fr-CA" dirty="0" smtClean="0"/>
          </a:p>
          <a:p>
            <a:r>
              <a:rPr lang="fr-CA" dirty="0" smtClean="0"/>
              <a:t>Fonction rénale, hépatique </a:t>
            </a:r>
          </a:p>
          <a:p>
            <a:r>
              <a:rPr lang="fr-CA" dirty="0" err="1" smtClean="0"/>
              <a:t>Rx</a:t>
            </a:r>
            <a:r>
              <a:rPr lang="fr-CA" dirty="0" smtClean="0"/>
              <a:t> concomitants (incluant MVL et PSN) </a:t>
            </a:r>
            <a:endParaRPr lang="fr-CA" dirty="0"/>
          </a:p>
        </p:txBody>
      </p:sp>
      <p:pic>
        <p:nvPicPr>
          <p:cNvPr id="7174"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3202" y="1960898"/>
            <a:ext cx="2942627" cy="2128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39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 name="Image 1" descr="Image 1"/>
          <p:cNvPicPr>
            <a:picLocks noChangeAspect="1"/>
          </p:cNvPicPr>
          <p:nvPr/>
        </p:nvPicPr>
        <p:blipFill>
          <a:blip r:embed="rId2">
            <a:extLst/>
          </a:blip>
          <a:stretch>
            <a:fillRect/>
          </a:stretch>
        </p:blipFill>
        <p:spPr>
          <a:xfrm>
            <a:off x="332508" y="187034"/>
            <a:ext cx="11701156" cy="6581901"/>
          </a:xfrm>
          <a:prstGeom prst="rect">
            <a:avLst/>
          </a:prstGeom>
          <a:ln w="12700">
            <a:miter lim="400000"/>
          </a:ln>
        </p:spPr>
      </p:pic>
      <p:sp>
        <p:nvSpPr>
          <p:cNvPr id="360" name="Espace réservé du numéro de diapositive 2"/>
          <p:cNvSpPr txBox="1">
            <a:spLocks noGrp="1"/>
          </p:cNvSpPr>
          <p:nvPr>
            <p:ph type="sldNum" sz="quarter" idx="2"/>
          </p:nvPr>
        </p:nvSpPr>
        <p:spPr>
          <a:xfrm>
            <a:off x="11172418" y="6414760"/>
            <a:ext cx="181383"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Tree>
    <p:extLst>
      <p:ext uri="{BB962C8B-B14F-4D97-AF65-F5344CB8AC3E}">
        <p14:creationId xmlns:p14="http://schemas.microsoft.com/office/powerpoint/2010/main" val="2608240101"/>
      </p:ext>
    </p:extLst>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Espace réservé du contenu 3"/>
          <p:cNvPicPr>
            <a:picLocks noGrp="1"/>
          </p:cNvPicPr>
          <p:nvPr>
            <p:ph idx="1"/>
            <p:custDataLst>
              <p:tags r:id="rId1"/>
            </p:custDataLst>
          </p:nvPr>
        </p:nvPicPr>
        <p:blipFill>
          <a:blip r:embed="rId4">
            <a:extLst>
              <a:ext uri="{28A0092B-C50C-407E-A947-70E740481C1C}">
                <a14:useLocalDpi xmlns:a14="http://schemas.microsoft.com/office/drawing/2010/main" val="0"/>
              </a:ext>
            </a:extLst>
          </a:blip>
          <a:srcRect l="3596" t="10674" r="5161" b="4848"/>
          <a:stretch>
            <a:fillRect/>
          </a:stretch>
        </p:blipFill>
        <p:spPr bwMode="auto">
          <a:xfrm>
            <a:off x="2208214" y="0"/>
            <a:ext cx="7488237" cy="6238430"/>
          </a:xfrm>
        </p:spPr>
      </p:pic>
    </p:spTree>
    <p:extLst>
      <p:ext uri="{BB962C8B-B14F-4D97-AF65-F5344CB8AC3E}">
        <p14:creationId xmlns:p14="http://schemas.microsoft.com/office/powerpoint/2010/main" val="71220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Cas clinique </a:t>
            </a:r>
            <a:endParaRPr lang="fr-CA" dirty="0"/>
          </a:p>
        </p:txBody>
      </p:sp>
      <p:sp>
        <p:nvSpPr>
          <p:cNvPr id="3" name="Espace réservé du contenu 2"/>
          <p:cNvSpPr>
            <a:spLocks noGrp="1"/>
          </p:cNvSpPr>
          <p:nvPr>
            <p:ph idx="1"/>
            <p:custDataLst>
              <p:tags r:id="rId1"/>
            </p:custDataLst>
          </p:nvPr>
        </p:nvSpPr>
        <p:spPr/>
        <p:txBody>
          <a:bodyPr/>
          <a:lstStyle/>
          <a:p>
            <a:pPr>
              <a:defRPr/>
            </a:pPr>
            <a:endParaRPr lang="fr-CA" dirty="0" smtClean="0"/>
          </a:p>
          <a:p>
            <a:pPr marL="0" indent="0" algn="ctr">
              <a:buNone/>
              <a:defRPr/>
            </a:pPr>
            <a:r>
              <a:rPr lang="fr-CA" sz="3200" dirty="0"/>
              <a:t>V</a:t>
            </a:r>
            <a:r>
              <a:rPr lang="fr-CA" sz="3200" dirty="0" smtClean="0"/>
              <a:t>ignette 3</a:t>
            </a:r>
          </a:p>
          <a:p>
            <a:pPr marL="0" indent="0" algn="ctr">
              <a:buNone/>
              <a:defRPr/>
            </a:pPr>
            <a:endParaRPr lang="fr-CA" sz="3200" dirty="0" smtClean="0"/>
          </a:p>
          <a:p>
            <a:pPr marL="0" indent="0" algn="ctr">
              <a:buNone/>
              <a:defRPr/>
            </a:pPr>
            <a:r>
              <a:rPr lang="fr-CA" sz="3200" dirty="0" smtClean="0"/>
              <a:t>Répondre en équipes de 2-3participants </a:t>
            </a:r>
            <a:endParaRPr lang="fr-CA" sz="3200" dirty="0"/>
          </a:p>
        </p:txBody>
      </p:sp>
    </p:spTree>
    <p:extLst>
      <p:ext uri="{BB962C8B-B14F-4D97-AF65-F5344CB8AC3E}">
        <p14:creationId xmlns:p14="http://schemas.microsoft.com/office/powerpoint/2010/main" val="34344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2424113" y="2420939"/>
            <a:ext cx="7269162" cy="1470025"/>
          </a:xfrm>
        </p:spPr>
        <p:txBody>
          <a:bodyPr/>
          <a:lstStyle/>
          <a:p>
            <a:pPr algn="ctr">
              <a:defRPr/>
            </a:pPr>
            <a:r>
              <a:rPr lang="fr-CA" b="0" dirty="0" smtClean="0"/>
              <a:t>Approche NON pharmacologique</a:t>
            </a:r>
            <a:br>
              <a:rPr lang="fr-CA" b="0" dirty="0" smtClean="0"/>
            </a:br>
            <a:r>
              <a:rPr lang="fr-CA" b="0" dirty="0" smtClean="0"/>
              <a:t>SCPD</a:t>
            </a:r>
            <a:endParaRPr lang="fr-CA" b="0" dirty="0"/>
          </a:p>
        </p:txBody>
      </p:sp>
    </p:spTree>
    <p:extLst>
      <p:ext uri="{BB962C8B-B14F-4D97-AF65-F5344CB8AC3E}">
        <p14:creationId xmlns:p14="http://schemas.microsoft.com/office/powerpoint/2010/main" val="416762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2400" b="0" dirty="0" smtClean="0"/>
              <a:t>Association France </a:t>
            </a:r>
            <a:r>
              <a:rPr lang="fr-CA" sz="2400" b="0" dirty="0" err="1" smtClean="0"/>
              <a:t>Alzheimer:</a:t>
            </a:r>
            <a:r>
              <a:rPr lang="fr-CA" sz="2400" b="0" dirty="0" err="1" smtClean="0">
                <a:hlinkClick r:id="rId3"/>
              </a:rPr>
              <a:t>https</a:t>
            </a:r>
            <a:r>
              <a:rPr lang="fr-CA" sz="2400" b="0" dirty="0" smtClean="0">
                <a:hlinkClick r:id="rId3"/>
              </a:rPr>
              <a:t>://www.youtube.com/watch?v=fDMwbv0nwis</a:t>
            </a:r>
            <a:endParaRPr lang="fr-CA" sz="2400" dirty="0"/>
          </a:p>
        </p:txBody>
      </p:sp>
      <p:pic>
        <p:nvPicPr>
          <p:cNvPr id="4" name="fDMwbv0nwis"/>
          <p:cNvPicPr>
            <a:picLocks noGrp="1" noRot="1" noChangeAspect="1"/>
          </p:cNvPicPr>
          <p:nvPr>
            <p:ph idx="1"/>
            <a:videoFile r:link="rId1"/>
          </p:nvPr>
        </p:nvPicPr>
        <p:blipFill>
          <a:blip r:embed="rId4"/>
          <a:stretch>
            <a:fillRect/>
          </a:stretch>
        </p:blipFill>
        <p:spPr>
          <a:xfrm>
            <a:off x="1638258" y="837792"/>
            <a:ext cx="8918906" cy="5016885"/>
          </a:xfrm>
          <a:prstGeom prst="rect">
            <a:avLst/>
          </a:prstGeom>
        </p:spPr>
      </p:pic>
    </p:spTree>
    <p:extLst>
      <p:ext uri="{BB962C8B-B14F-4D97-AF65-F5344CB8AC3E}">
        <p14:creationId xmlns:p14="http://schemas.microsoft.com/office/powerpoint/2010/main" val="354958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b="1" dirty="0" smtClean="0"/>
              <a:t>Prévalence de SNP dans TNCM dû à la MA</a:t>
            </a:r>
            <a:br>
              <a:rPr lang="fr-CA" b="1" dirty="0" smtClean="0"/>
            </a:br>
            <a:r>
              <a:rPr lang="fr-CA" sz="2000" i="1" dirty="0"/>
              <a:t>(In: Dr </a:t>
            </a:r>
            <a:r>
              <a:rPr lang="fr-CA" sz="2000" i="1" dirty="0" err="1"/>
              <a:t>Vasil</a:t>
            </a:r>
            <a:r>
              <a:rPr lang="fr-CA" sz="2000" i="1" dirty="0"/>
              <a:t>, IUGM, 8 nov. 2019)</a:t>
            </a:r>
            <a:r>
              <a:rPr lang="fr-CA" sz="2000" dirty="0"/>
              <a:t> </a:t>
            </a:r>
            <a:endParaRPr lang="fr-CA" sz="2000" b="1" i="1" dirty="0"/>
          </a:p>
        </p:txBody>
      </p:sp>
      <p:sp>
        <p:nvSpPr>
          <p:cNvPr id="3" name="Espace réservé du contenu 2"/>
          <p:cNvSpPr>
            <a:spLocks noGrp="1"/>
          </p:cNvSpPr>
          <p:nvPr>
            <p:ph idx="1"/>
          </p:nvPr>
        </p:nvSpPr>
        <p:spPr>
          <a:xfrm>
            <a:off x="482683" y="1396339"/>
            <a:ext cx="10515600" cy="4351338"/>
          </a:xfrm>
        </p:spPr>
        <p:txBody>
          <a:bodyPr>
            <a:normAutofit lnSpcReduction="10000"/>
          </a:bodyPr>
          <a:lstStyle/>
          <a:p>
            <a:r>
              <a:rPr lang="fr-CA" sz="2600" b="1" dirty="0" smtClean="0"/>
              <a:t>80-97% </a:t>
            </a:r>
            <a:r>
              <a:rPr lang="fr-CA" sz="2600" dirty="0" smtClean="0"/>
              <a:t>des patients en présenteront à un moment de leur évolution</a:t>
            </a:r>
          </a:p>
          <a:p>
            <a:endParaRPr lang="fr-CA" sz="2600" dirty="0" smtClean="0"/>
          </a:p>
          <a:p>
            <a:r>
              <a:rPr lang="fr-CA" sz="2600" dirty="0" smtClean="0"/>
              <a:t>Prévalence influencée par:</a:t>
            </a:r>
          </a:p>
          <a:p>
            <a:pPr lvl="1"/>
            <a:r>
              <a:rPr lang="fr-CA" sz="2200" dirty="0" smtClean="0"/>
              <a:t>Durée de la maladie, stade, âge, niveau d’éducation, pays d’origine, sévérité des troubles cognitifs</a:t>
            </a:r>
          </a:p>
          <a:p>
            <a:pPr lvl="1"/>
            <a:endParaRPr lang="fr-CA" sz="2200" dirty="0" smtClean="0"/>
          </a:p>
          <a:p>
            <a:r>
              <a:rPr lang="fr-CA" sz="2600" dirty="0" smtClean="0"/>
              <a:t>Chez </a:t>
            </a:r>
            <a:r>
              <a:rPr lang="fr-CA" sz="2600" b="1" dirty="0" smtClean="0"/>
              <a:t>43% des TNCL</a:t>
            </a:r>
          </a:p>
          <a:p>
            <a:pPr lvl="1"/>
            <a:r>
              <a:rPr lang="fr-CA" sz="2000" dirty="0" smtClean="0"/>
              <a:t>dépression, apathie, irritabilité</a:t>
            </a:r>
          </a:p>
          <a:p>
            <a:pPr lvl="1"/>
            <a:endParaRPr lang="fr-CA" sz="2000" dirty="0" smtClean="0"/>
          </a:p>
          <a:p>
            <a:r>
              <a:rPr lang="fr-CA" dirty="0" smtClean="0"/>
              <a:t>61-88% dans la communauté</a:t>
            </a:r>
          </a:p>
          <a:p>
            <a:endParaRPr lang="fr-CA" dirty="0" smtClean="0"/>
          </a:p>
          <a:p>
            <a:r>
              <a:rPr lang="fr-CA" dirty="0" smtClean="0"/>
              <a:t>78% en établissement de soins de longue durée</a:t>
            </a:r>
            <a:endParaRPr lang="fr-CA" dirty="0"/>
          </a:p>
        </p:txBody>
      </p:sp>
      <p:sp>
        <p:nvSpPr>
          <p:cNvPr id="4" name="ZoneTexte 3"/>
          <p:cNvSpPr txBox="1"/>
          <p:nvPr/>
        </p:nvSpPr>
        <p:spPr>
          <a:xfrm>
            <a:off x="2300654" y="6162940"/>
            <a:ext cx="7590692" cy="215444"/>
          </a:xfrm>
          <a:prstGeom prst="rect">
            <a:avLst/>
          </a:prstGeom>
          <a:noFill/>
        </p:spPr>
        <p:txBody>
          <a:bodyPr wrap="square" rtlCol="0">
            <a:spAutoFit/>
          </a:bodyPr>
          <a:lstStyle/>
          <a:p>
            <a:r>
              <a:rPr lang="en-US" sz="800" dirty="0" err="1"/>
              <a:t>Int</a:t>
            </a:r>
            <a:r>
              <a:rPr lang="en-US" sz="800" dirty="0"/>
              <a:t> J </a:t>
            </a:r>
            <a:r>
              <a:rPr lang="en-US" sz="800" dirty="0" err="1"/>
              <a:t>Geriatr</a:t>
            </a:r>
            <a:r>
              <a:rPr lang="en-US" sz="800" dirty="0"/>
              <a:t> Psychiatry. 2008 Feb;23(2):</a:t>
            </a:r>
            <a:r>
              <a:rPr lang="en-US" sz="800" dirty="0" smtClean="0"/>
              <a:t>170-7, </a:t>
            </a:r>
            <a:r>
              <a:rPr lang="en-US" sz="800" b="1" dirty="0" smtClean="0"/>
              <a:t>Point </a:t>
            </a:r>
            <a:r>
              <a:rPr lang="en-US" sz="800" b="1" dirty="0"/>
              <a:t>and 5-year period prevalence of neuropsychiatric symptoms in dementia: the Cache County </a:t>
            </a:r>
            <a:r>
              <a:rPr lang="en-US" sz="800" b="1" dirty="0" smtClean="0"/>
              <a:t>Study, </a:t>
            </a:r>
            <a:r>
              <a:rPr lang="en-US" sz="800" dirty="0" smtClean="0"/>
              <a:t>Steinberg M</a:t>
            </a:r>
            <a:endParaRPr lang="en-US" sz="800" dirty="0"/>
          </a:p>
        </p:txBody>
      </p:sp>
    </p:spTree>
    <p:extLst>
      <p:ext uri="{BB962C8B-B14F-4D97-AF65-F5344CB8AC3E}">
        <p14:creationId xmlns:p14="http://schemas.microsoft.com/office/powerpoint/2010/main" val="154197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86037" y="259963"/>
            <a:ext cx="7019925" cy="962610"/>
          </a:xfrm>
        </p:spPr>
        <p:txBody>
          <a:bodyPr>
            <a:normAutofit/>
          </a:bodyPr>
          <a:lstStyle/>
          <a:p>
            <a:r>
              <a:rPr lang="fr-CA" b="1" dirty="0" smtClean="0"/>
              <a:t>Prévalence des SNP dans MA</a:t>
            </a:r>
            <a:br>
              <a:rPr lang="fr-CA" b="1" dirty="0" smtClean="0"/>
            </a:br>
            <a:r>
              <a:rPr lang="fr-CA" sz="1800" i="1" dirty="0"/>
              <a:t>(In: Dr </a:t>
            </a:r>
            <a:r>
              <a:rPr lang="fr-CA" sz="1800" i="1" dirty="0" err="1"/>
              <a:t>Vasil</a:t>
            </a:r>
            <a:r>
              <a:rPr lang="fr-CA" sz="1800" i="1" dirty="0"/>
              <a:t>, IUGM, 8 nov. 2019)</a:t>
            </a:r>
            <a:r>
              <a:rPr lang="fr-CA" sz="1800" dirty="0"/>
              <a:t> </a:t>
            </a:r>
            <a:endParaRPr lang="fr-CA" sz="1800" b="1" dirty="0"/>
          </a:p>
        </p:txBody>
      </p:sp>
      <p:graphicFrame>
        <p:nvGraphicFramePr>
          <p:cNvPr id="5" name="Espace réservé du contenu 4"/>
          <p:cNvGraphicFramePr>
            <a:graphicFrameLocks noGrp="1"/>
          </p:cNvGraphicFramePr>
          <p:nvPr>
            <p:ph idx="1"/>
            <p:extLst/>
          </p:nvPr>
        </p:nvGraphicFramePr>
        <p:xfrm>
          <a:off x="971149" y="1306392"/>
          <a:ext cx="10515600" cy="44500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21911157"/>
                    </a:ext>
                  </a:extLst>
                </a:gridCol>
                <a:gridCol w="5257800">
                  <a:extLst>
                    <a:ext uri="{9D8B030D-6E8A-4147-A177-3AD203B41FA5}">
                      <a16:colId xmlns:a16="http://schemas.microsoft.com/office/drawing/2014/main" val="3280291418"/>
                    </a:ext>
                  </a:extLst>
                </a:gridCol>
              </a:tblGrid>
              <a:tr h="370840">
                <a:tc>
                  <a:txBody>
                    <a:bodyPr/>
                    <a:lstStyle/>
                    <a:p>
                      <a:r>
                        <a:rPr lang="fr-CA" dirty="0" smtClean="0"/>
                        <a:t>SNP</a:t>
                      </a:r>
                      <a:endParaRPr lang="fr-CA" dirty="0"/>
                    </a:p>
                  </a:txBody>
                  <a:tcPr/>
                </a:tc>
                <a:tc>
                  <a:txBody>
                    <a:bodyPr/>
                    <a:lstStyle/>
                    <a:p>
                      <a:r>
                        <a:rPr lang="fr-CA" dirty="0" smtClean="0"/>
                        <a:t>Prévalence (%)</a:t>
                      </a:r>
                      <a:endParaRPr lang="fr-CA" dirty="0"/>
                    </a:p>
                  </a:txBody>
                  <a:tcPr/>
                </a:tc>
                <a:extLst>
                  <a:ext uri="{0D108BD9-81ED-4DB2-BD59-A6C34878D82A}">
                    <a16:rowId xmlns:a16="http://schemas.microsoft.com/office/drawing/2014/main" val="514590472"/>
                  </a:ext>
                </a:extLst>
              </a:tr>
              <a:tr h="370840">
                <a:tc>
                  <a:txBody>
                    <a:bodyPr/>
                    <a:lstStyle/>
                    <a:p>
                      <a:r>
                        <a:rPr lang="fr-CA" b="1" u="sng" dirty="0" smtClean="0"/>
                        <a:t>Apathie</a:t>
                      </a:r>
                      <a:endParaRPr lang="fr-CA" b="1" u="sng" dirty="0"/>
                    </a:p>
                  </a:txBody>
                  <a:tcPr/>
                </a:tc>
                <a:tc>
                  <a:txBody>
                    <a:bodyPr/>
                    <a:lstStyle/>
                    <a:p>
                      <a:r>
                        <a:rPr lang="fr-CA" dirty="0" smtClean="0"/>
                        <a:t>49</a:t>
                      </a:r>
                      <a:endParaRPr lang="fr-CA" dirty="0"/>
                    </a:p>
                  </a:txBody>
                  <a:tcPr/>
                </a:tc>
                <a:extLst>
                  <a:ext uri="{0D108BD9-81ED-4DB2-BD59-A6C34878D82A}">
                    <a16:rowId xmlns:a16="http://schemas.microsoft.com/office/drawing/2014/main" val="638919696"/>
                  </a:ext>
                </a:extLst>
              </a:tr>
              <a:tr h="370840">
                <a:tc>
                  <a:txBody>
                    <a:bodyPr/>
                    <a:lstStyle/>
                    <a:p>
                      <a:r>
                        <a:rPr lang="fr-CA" b="1" dirty="0" smtClean="0"/>
                        <a:t>Dépression</a:t>
                      </a:r>
                      <a:endParaRPr lang="fr-CA" b="1" dirty="0"/>
                    </a:p>
                  </a:txBody>
                  <a:tcPr/>
                </a:tc>
                <a:tc>
                  <a:txBody>
                    <a:bodyPr/>
                    <a:lstStyle/>
                    <a:p>
                      <a:r>
                        <a:rPr lang="fr-CA" dirty="0" smtClean="0"/>
                        <a:t>42</a:t>
                      </a:r>
                      <a:endParaRPr lang="fr-CA" dirty="0"/>
                    </a:p>
                  </a:txBody>
                  <a:tcPr/>
                </a:tc>
                <a:extLst>
                  <a:ext uri="{0D108BD9-81ED-4DB2-BD59-A6C34878D82A}">
                    <a16:rowId xmlns:a16="http://schemas.microsoft.com/office/drawing/2014/main" val="1384019344"/>
                  </a:ext>
                </a:extLst>
              </a:tr>
              <a:tr h="370840">
                <a:tc>
                  <a:txBody>
                    <a:bodyPr/>
                    <a:lstStyle/>
                    <a:p>
                      <a:r>
                        <a:rPr lang="fr-CA" b="1" dirty="0" smtClean="0"/>
                        <a:t>Agressivité</a:t>
                      </a:r>
                      <a:endParaRPr lang="fr-CA" b="1" dirty="0"/>
                    </a:p>
                  </a:txBody>
                  <a:tcPr/>
                </a:tc>
                <a:tc>
                  <a:txBody>
                    <a:bodyPr/>
                    <a:lstStyle/>
                    <a:p>
                      <a:r>
                        <a:rPr lang="fr-CA" dirty="0" smtClean="0"/>
                        <a:t>40</a:t>
                      </a:r>
                      <a:endParaRPr lang="fr-CA" dirty="0"/>
                    </a:p>
                  </a:txBody>
                  <a:tcPr/>
                </a:tc>
                <a:extLst>
                  <a:ext uri="{0D108BD9-81ED-4DB2-BD59-A6C34878D82A}">
                    <a16:rowId xmlns:a16="http://schemas.microsoft.com/office/drawing/2014/main" val="2755324274"/>
                  </a:ext>
                </a:extLst>
              </a:tr>
              <a:tr h="370840">
                <a:tc>
                  <a:txBody>
                    <a:bodyPr/>
                    <a:lstStyle/>
                    <a:p>
                      <a:r>
                        <a:rPr lang="fr-CA" b="1" dirty="0" smtClean="0"/>
                        <a:t>Troubles du sommeil</a:t>
                      </a:r>
                    </a:p>
                  </a:txBody>
                  <a:tcPr/>
                </a:tc>
                <a:tc>
                  <a:txBody>
                    <a:bodyPr/>
                    <a:lstStyle/>
                    <a:p>
                      <a:r>
                        <a:rPr lang="fr-CA" dirty="0" smtClean="0"/>
                        <a:t>39</a:t>
                      </a:r>
                      <a:endParaRPr lang="fr-CA" dirty="0"/>
                    </a:p>
                  </a:txBody>
                  <a:tcPr/>
                </a:tc>
                <a:extLst>
                  <a:ext uri="{0D108BD9-81ED-4DB2-BD59-A6C34878D82A}">
                    <a16:rowId xmlns:a16="http://schemas.microsoft.com/office/drawing/2014/main" val="3599956962"/>
                  </a:ext>
                </a:extLst>
              </a:tr>
              <a:tr h="370840">
                <a:tc>
                  <a:txBody>
                    <a:bodyPr/>
                    <a:lstStyle/>
                    <a:p>
                      <a:r>
                        <a:rPr lang="fr-CA" b="1" dirty="0" smtClean="0"/>
                        <a:t>Anxiété</a:t>
                      </a:r>
                    </a:p>
                  </a:txBody>
                  <a:tcPr/>
                </a:tc>
                <a:tc>
                  <a:txBody>
                    <a:bodyPr/>
                    <a:lstStyle/>
                    <a:p>
                      <a:r>
                        <a:rPr lang="fr-CA" dirty="0" smtClean="0"/>
                        <a:t>39</a:t>
                      </a:r>
                      <a:endParaRPr lang="fr-CA" dirty="0"/>
                    </a:p>
                  </a:txBody>
                  <a:tcPr/>
                </a:tc>
                <a:extLst>
                  <a:ext uri="{0D108BD9-81ED-4DB2-BD59-A6C34878D82A}">
                    <a16:rowId xmlns:a16="http://schemas.microsoft.com/office/drawing/2014/main" val="3570157060"/>
                  </a:ext>
                </a:extLst>
              </a:tr>
              <a:tr h="370840">
                <a:tc>
                  <a:txBody>
                    <a:bodyPr/>
                    <a:lstStyle/>
                    <a:p>
                      <a:r>
                        <a:rPr lang="fr-CA" dirty="0" smtClean="0"/>
                        <a:t>Irritabilité</a:t>
                      </a:r>
                      <a:endParaRPr lang="fr-CA" dirty="0"/>
                    </a:p>
                  </a:txBody>
                  <a:tcPr/>
                </a:tc>
                <a:tc>
                  <a:txBody>
                    <a:bodyPr/>
                    <a:lstStyle/>
                    <a:p>
                      <a:r>
                        <a:rPr lang="fr-CA" dirty="0" smtClean="0"/>
                        <a:t>36</a:t>
                      </a:r>
                      <a:endParaRPr lang="fr-CA" dirty="0"/>
                    </a:p>
                  </a:txBody>
                  <a:tcPr/>
                </a:tc>
                <a:extLst>
                  <a:ext uri="{0D108BD9-81ED-4DB2-BD59-A6C34878D82A}">
                    <a16:rowId xmlns:a16="http://schemas.microsoft.com/office/drawing/2014/main" val="1152941163"/>
                  </a:ext>
                </a:extLst>
              </a:tr>
              <a:tr h="370840">
                <a:tc>
                  <a:txBody>
                    <a:bodyPr/>
                    <a:lstStyle/>
                    <a:p>
                      <a:r>
                        <a:rPr lang="fr-CA" dirty="0" smtClean="0"/>
                        <a:t>troubles de l’appétit</a:t>
                      </a:r>
                      <a:endParaRPr lang="fr-CA" dirty="0"/>
                    </a:p>
                  </a:txBody>
                  <a:tcPr/>
                </a:tc>
                <a:tc>
                  <a:txBody>
                    <a:bodyPr/>
                    <a:lstStyle/>
                    <a:p>
                      <a:r>
                        <a:rPr lang="fr-CA" dirty="0" smtClean="0"/>
                        <a:t>34</a:t>
                      </a:r>
                      <a:endParaRPr lang="fr-CA" dirty="0"/>
                    </a:p>
                  </a:txBody>
                  <a:tcPr/>
                </a:tc>
                <a:extLst>
                  <a:ext uri="{0D108BD9-81ED-4DB2-BD59-A6C34878D82A}">
                    <a16:rowId xmlns:a16="http://schemas.microsoft.com/office/drawing/2014/main" val="4111829450"/>
                  </a:ext>
                </a:extLst>
              </a:tr>
              <a:tr h="370840">
                <a:tc>
                  <a:txBody>
                    <a:bodyPr/>
                    <a:lstStyle/>
                    <a:p>
                      <a:r>
                        <a:rPr lang="fr-CA" dirty="0" smtClean="0"/>
                        <a:t>Délire</a:t>
                      </a:r>
                      <a:endParaRPr lang="fr-CA" dirty="0"/>
                    </a:p>
                  </a:txBody>
                  <a:tcPr/>
                </a:tc>
                <a:tc>
                  <a:txBody>
                    <a:bodyPr/>
                    <a:lstStyle/>
                    <a:p>
                      <a:r>
                        <a:rPr lang="fr-CA" dirty="0" smtClean="0"/>
                        <a:t>31</a:t>
                      </a:r>
                      <a:endParaRPr lang="fr-CA" dirty="0"/>
                    </a:p>
                  </a:txBody>
                  <a:tcPr/>
                </a:tc>
                <a:extLst>
                  <a:ext uri="{0D108BD9-81ED-4DB2-BD59-A6C34878D82A}">
                    <a16:rowId xmlns:a16="http://schemas.microsoft.com/office/drawing/2014/main" val="1197106547"/>
                  </a:ext>
                </a:extLst>
              </a:tr>
              <a:tr h="370840">
                <a:tc>
                  <a:txBody>
                    <a:bodyPr/>
                    <a:lstStyle/>
                    <a:p>
                      <a:r>
                        <a:rPr lang="fr-CA" dirty="0" smtClean="0"/>
                        <a:t>Désinhibition</a:t>
                      </a:r>
                      <a:endParaRPr lang="fr-CA" dirty="0"/>
                    </a:p>
                  </a:txBody>
                  <a:tcPr/>
                </a:tc>
                <a:tc>
                  <a:txBody>
                    <a:bodyPr/>
                    <a:lstStyle/>
                    <a:p>
                      <a:r>
                        <a:rPr lang="fr-CA" dirty="0" smtClean="0"/>
                        <a:t>17</a:t>
                      </a:r>
                      <a:endParaRPr lang="fr-CA" dirty="0"/>
                    </a:p>
                  </a:txBody>
                  <a:tcPr/>
                </a:tc>
                <a:extLst>
                  <a:ext uri="{0D108BD9-81ED-4DB2-BD59-A6C34878D82A}">
                    <a16:rowId xmlns:a16="http://schemas.microsoft.com/office/drawing/2014/main" val="330625731"/>
                  </a:ext>
                </a:extLst>
              </a:tr>
              <a:tr h="370840">
                <a:tc>
                  <a:txBody>
                    <a:bodyPr/>
                    <a:lstStyle/>
                    <a:p>
                      <a:r>
                        <a:rPr lang="fr-CA" dirty="0" smtClean="0"/>
                        <a:t>Hallucinations</a:t>
                      </a:r>
                      <a:endParaRPr lang="fr-CA" dirty="0"/>
                    </a:p>
                  </a:txBody>
                  <a:tcPr/>
                </a:tc>
                <a:tc>
                  <a:txBody>
                    <a:bodyPr/>
                    <a:lstStyle/>
                    <a:p>
                      <a:r>
                        <a:rPr lang="fr-CA" dirty="0" smtClean="0"/>
                        <a:t>16</a:t>
                      </a:r>
                      <a:endParaRPr lang="fr-CA" dirty="0"/>
                    </a:p>
                  </a:txBody>
                  <a:tcPr/>
                </a:tc>
                <a:extLst>
                  <a:ext uri="{0D108BD9-81ED-4DB2-BD59-A6C34878D82A}">
                    <a16:rowId xmlns:a16="http://schemas.microsoft.com/office/drawing/2014/main" val="1995204878"/>
                  </a:ext>
                </a:extLst>
              </a:tr>
              <a:tr h="370840">
                <a:tc>
                  <a:txBody>
                    <a:bodyPr/>
                    <a:lstStyle/>
                    <a:p>
                      <a:r>
                        <a:rPr lang="fr-CA" i="1" dirty="0" smtClean="0"/>
                        <a:t>Euphorie</a:t>
                      </a:r>
                      <a:endParaRPr lang="fr-CA" i="1" dirty="0"/>
                    </a:p>
                  </a:txBody>
                  <a:tcPr/>
                </a:tc>
                <a:tc>
                  <a:txBody>
                    <a:bodyPr/>
                    <a:lstStyle/>
                    <a:p>
                      <a:r>
                        <a:rPr lang="fr-CA" dirty="0" smtClean="0"/>
                        <a:t>7</a:t>
                      </a:r>
                      <a:endParaRPr lang="fr-CA" dirty="0"/>
                    </a:p>
                  </a:txBody>
                  <a:tcPr/>
                </a:tc>
                <a:extLst>
                  <a:ext uri="{0D108BD9-81ED-4DB2-BD59-A6C34878D82A}">
                    <a16:rowId xmlns:a16="http://schemas.microsoft.com/office/drawing/2014/main" val="2191250352"/>
                  </a:ext>
                </a:extLst>
              </a:tr>
            </a:tbl>
          </a:graphicData>
        </a:graphic>
      </p:graphicFrame>
      <p:sp>
        <p:nvSpPr>
          <p:cNvPr id="3" name="ZoneTexte 2"/>
          <p:cNvSpPr txBox="1"/>
          <p:nvPr/>
        </p:nvSpPr>
        <p:spPr>
          <a:xfrm>
            <a:off x="2305050" y="6398558"/>
            <a:ext cx="6858000" cy="215444"/>
          </a:xfrm>
          <a:prstGeom prst="rect">
            <a:avLst/>
          </a:prstGeom>
          <a:noFill/>
        </p:spPr>
        <p:txBody>
          <a:bodyPr wrap="square" rtlCol="0">
            <a:spAutoFit/>
          </a:bodyPr>
          <a:lstStyle/>
          <a:p>
            <a:r>
              <a:rPr lang="fr-CA" sz="800" b="1" dirty="0"/>
              <a:t>The </a:t>
            </a:r>
            <a:r>
              <a:rPr lang="fr-CA" sz="800" b="1" dirty="0" err="1"/>
              <a:t>prevalence</a:t>
            </a:r>
            <a:r>
              <a:rPr lang="fr-CA" sz="800" b="1" dirty="0"/>
              <a:t> of </a:t>
            </a:r>
            <a:r>
              <a:rPr lang="fr-CA" sz="800" b="1" dirty="0" err="1"/>
              <a:t>neuropsychiatric</a:t>
            </a:r>
            <a:r>
              <a:rPr lang="fr-CA" sz="800" b="1" dirty="0"/>
              <a:t> </a:t>
            </a:r>
            <a:r>
              <a:rPr lang="fr-CA" sz="800" b="1" dirty="0" err="1"/>
              <a:t>symptoms</a:t>
            </a:r>
            <a:r>
              <a:rPr lang="fr-CA" sz="800" b="1" dirty="0"/>
              <a:t> in </a:t>
            </a:r>
            <a:r>
              <a:rPr lang="fr-CA" sz="800" b="1" dirty="0" err="1"/>
              <a:t>Alzheimer's</a:t>
            </a:r>
            <a:r>
              <a:rPr lang="fr-CA" sz="800" b="1" dirty="0"/>
              <a:t> </a:t>
            </a:r>
            <a:r>
              <a:rPr lang="fr-CA" sz="800" b="1" dirty="0" err="1"/>
              <a:t>disease</a:t>
            </a:r>
            <a:r>
              <a:rPr lang="fr-CA" sz="800" b="1" dirty="0"/>
              <a:t>: </a:t>
            </a:r>
            <a:r>
              <a:rPr lang="fr-CA" sz="800" b="1" dirty="0" err="1"/>
              <a:t>Systematic</a:t>
            </a:r>
            <a:r>
              <a:rPr lang="fr-CA" sz="800" b="1" dirty="0"/>
              <a:t> </a:t>
            </a:r>
            <a:r>
              <a:rPr lang="fr-CA" sz="800" b="1" dirty="0" err="1"/>
              <a:t>review</a:t>
            </a:r>
            <a:r>
              <a:rPr lang="fr-CA" sz="800" b="1" dirty="0"/>
              <a:t> and </a:t>
            </a:r>
            <a:r>
              <a:rPr lang="fr-CA" sz="800" b="1" dirty="0" err="1"/>
              <a:t>meta-analysis</a:t>
            </a:r>
            <a:r>
              <a:rPr lang="fr-CA" sz="800" b="1" dirty="0"/>
              <a:t>, </a:t>
            </a:r>
            <a:r>
              <a:rPr lang="fr-CA" sz="800" dirty="0"/>
              <a:t>Zhao QF &amp; al, J Affect </a:t>
            </a:r>
            <a:r>
              <a:rPr lang="fr-CA" sz="800" dirty="0" err="1"/>
              <a:t>Disord</a:t>
            </a:r>
            <a:r>
              <a:rPr lang="fr-CA" sz="800" dirty="0"/>
              <a:t> 2016, 90:264-271</a:t>
            </a:r>
          </a:p>
        </p:txBody>
      </p:sp>
    </p:spTree>
    <p:extLst>
      <p:ext uri="{BB962C8B-B14F-4D97-AF65-F5344CB8AC3E}">
        <p14:creationId xmlns:p14="http://schemas.microsoft.com/office/powerpoint/2010/main" val="312754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2742" y="811850"/>
            <a:ext cx="10515600" cy="4939469"/>
          </a:xfrm>
        </p:spPr>
        <p:txBody>
          <a:bodyPr>
            <a:normAutofit fontScale="92500"/>
          </a:bodyPr>
          <a:lstStyle/>
          <a:p>
            <a:pPr marL="114300" indent="0" algn="ctr">
              <a:buNone/>
            </a:pPr>
            <a:r>
              <a:rPr lang="fr-CA" sz="2600" b="1" dirty="0" smtClean="0"/>
              <a:t>Mme </a:t>
            </a:r>
            <a:r>
              <a:rPr lang="fr-CA" sz="2600" b="1" dirty="0"/>
              <a:t>C., 83 ans, souffre d’Alzheimer depuis </a:t>
            </a:r>
            <a:r>
              <a:rPr lang="fr-CA" sz="2600" b="1" dirty="0" smtClean="0"/>
              <a:t>5 </a:t>
            </a:r>
            <a:r>
              <a:rPr lang="fr-CA" sz="2600" b="1" dirty="0"/>
              <a:t>ans </a:t>
            </a:r>
            <a:r>
              <a:rPr lang="fr-CA" sz="2600" b="1" dirty="0" smtClean="0"/>
              <a:t>, elle n’est plus autonome et vit avec sa sœur qui s’en occupe 24/7. Vous la voyez pour un suivi de diabète.</a:t>
            </a:r>
          </a:p>
          <a:p>
            <a:pPr marL="114300" indent="0" algn="ctr">
              <a:buNone/>
            </a:pPr>
            <a:endParaRPr lang="fr-CA" sz="2600" b="1" dirty="0" smtClean="0"/>
          </a:p>
          <a:p>
            <a:pPr marL="114300" indent="0" algn="ctr">
              <a:buNone/>
            </a:pPr>
            <a:r>
              <a:rPr lang="fr-CA" sz="2600" b="1" dirty="0" smtClean="0"/>
              <a:t> Sa </a:t>
            </a:r>
            <a:r>
              <a:rPr lang="fr-CA" sz="2600" b="1" dirty="0" err="1" smtClean="0"/>
              <a:t>soeur</a:t>
            </a:r>
            <a:r>
              <a:rPr lang="fr-CA" sz="2600" b="1" dirty="0" smtClean="0"/>
              <a:t> raconte que Mme C. met souvent son manteau pour sortir vers 16h. Elle dit toujours qu’elle </a:t>
            </a:r>
            <a:r>
              <a:rPr lang="fr-CA" sz="2600" b="1" dirty="0"/>
              <a:t>doit aller voir sa mère à l’hôpital </a:t>
            </a:r>
            <a:r>
              <a:rPr lang="fr-CA" sz="2600" b="1" dirty="0" smtClean="0"/>
              <a:t>(sa mère est décédée depuis longtemps). Elle </a:t>
            </a:r>
            <a:r>
              <a:rPr lang="fr-CA" sz="2600" b="1" dirty="0"/>
              <a:t>déambule partout avec agitation pour trouver </a:t>
            </a:r>
            <a:r>
              <a:rPr lang="fr-CA" sz="2600" b="1" dirty="0" smtClean="0"/>
              <a:t>une façon de sortir. Lorsque sa </a:t>
            </a:r>
            <a:r>
              <a:rPr lang="fr-CA" sz="2600" b="1" dirty="0" err="1" smtClean="0"/>
              <a:t>soeur</a:t>
            </a:r>
            <a:r>
              <a:rPr lang="fr-CA" sz="2600" b="1" dirty="0" smtClean="0"/>
              <a:t> </a:t>
            </a:r>
            <a:r>
              <a:rPr lang="fr-CA" sz="2600" b="1" dirty="0"/>
              <a:t>lui </a:t>
            </a:r>
            <a:r>
              <a:rPr lang="fr-CA" sz="2600" b="1" dirty="0" smtClean="0"/>
              <a:t>interdit </a:t>
            </a:r>
            <a:r>
              <a:rPr lang="fr-CA" sz="2600" b="1" dirty="0"/>
              <a:t>de sortir, elle </a:t>
            </a:r>
            <a:r>
              <a:rPr lang="fr-CA" sz="2600" b="1" dirty="0" smtClean="0"/>
              <a:t>la </a:t>
            </a:r>
            <a:r>
              <a:rPr lang="fr-CA" sz="2600" b="1" dirty="0"/>
              <a:t>frappe </a:t>
            </a:r>
            <a:r>
              <a:rPr lang="fr-CA" sz="2600" b="1" dirty="0" smtClean="0"/>
              <a:t>au visage.</a:t>
            </a:r>
          </a:p>
          <a:p>
            <a:pPr marL="114300" indent="0" algn="ctr">
              <a:buNone/>
            </a:pPr>
            <a:endParaRPr lang="fr-CA" sz="2600" b="1" dirty="0" smtClean="0"/>
          </a:p>
          <a:p>
            <a:pPr marL="114300" indent="0" algn="ctr">
              <a:buNone/>
            </a:pPr>
            <a:r>
              <a:rPr lang="fr-CA" sz="2600" b="1" dirty="0" smtClean="0"/>
              <a:t>Mme C. a déjà été reconduite à la maison par les </a:t>
            </a:r>
            <a:r>
              <a:rPr lang="fr-CA" sz="2600" b="1" dirty="0"/>
              <a:t>policiers après être sortie </a:t>
            </a:r>
            <a:r>
              <a:rPr lang="fr-CA" sz="2600" b="1" dirty="0" smtClean="0"/>
              <a:t>seule, car </a:t>
            </a:r>
            <a:r>
              <a:rPr lang="fr-CA" sz="2600" b="1" dirty="0"/>
              <a:t>elle s’était </a:t>
            </a:r>
            <a:r>
              <a:rPr lang="fr-CA" sz="2600" b="1" dirty="0" smtClean="0"/>
              <a:t>égarée et marchait sur l’autoroute.</a:t>
            </a:r>
          </a:p>
          <a:p>
            <a:pPr marL="114300" indent="0" algn="ctr">
              <a:buNone/>
            </a:pPr>
            <a:endParaRPr lang="fr-CA" sz="2600" b="1" dirty="0" smtClean="0"/>
          </a:p>
          <a:p>
            <a:pPr marL="114300" indent="0" algn="ctr">
              <a:buNone/>
            </a:pPr>
            <a:r>
              <a:rPr lang="fr-CA" sz="2600" b="1" dirty="0"/>
              <a:t>Sa sœur est découragée de </a:t>
            </a:r>
            <a:r>
              <a:rPr lang="fr-CA" sz="2600" b="1" dirty="0" smtClean="0"/>
              <a:t>ces comportements </a:t>
            </a:r>
            <a:r>
              <a:rPr lang="fr-CA" sz="2600" b="1" dirty="0"/>
              <a:t>et elle n’en peut plus de se faire frapper</a:t>
            </a:r>
            <a:r>
              <a:rPr lang="fr-CA" sz="2600" b="1" dirty="0" smtClean="0"/>
              <a:t>. Elle demande votre aide au GMF.</a:t>
            </a:r>
            <a:endParaRPr lang="fr-CA" sz="2600" dirty="0"/>
          </a:p>
        </p:txBody>
      </p:sp>
    </p:spTree>
    <p:extLst>
      <p:ext uri="{BB962C8B-B14F-4D97-AF65-F5344CB8AC3E}">
        <p14:creationId xmlns:p14="http://schemas.microsoft.com/office/powerpoint/2010/main" val="97567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pPr marL="0" indent="0" algn="ctr">
              <a:buNone/>
            </a:pPr>
            <a:endParaRPr lang="fr-CA" dirty="0" smtClean="0"/>
          </a:p>
          <a:p>
            <a:pPr marL="0" indent="0" algn="ctr">
              <a:buNone/>
            </a:pPr>
            <a:endParaRPr lang="fr-CA" dirty="0"/>
          </a:p>
          <a:p>
            <a:pPr marL="0" indent="0" algn="ctr">
              <a:buNone/>
            </a:pPr>
            <a:endParaRPr lang="fr-CA" dirty="0" smtClean="0"/>
          </a:p>
          <a:p>
            <a:pPr marL="0" indent="0" algn="ctr">
              <a:buNone/>
            </a:pPr>
            <a:r>
              <a:rPr lang="fr-CA" sz="4400" dirty="0" smtClean="0"/>
              <a:t>Quel est votre plan d’intervention?</a:t>
            </a:r>
            <a:endParaRPr lang="fr-CA" dirty="0"/>
          </a:p>
        </p:txBody>
      </p:sp>
    </p:spTree>
    <p:extLst>
      <p:ext uri="{BB962C8B-B14F-4D97-AF65-F5344CB8AC3E}">
        <p14:creationId xmlns:p14="http://schemas.microsoft.com/office/powerpoint/2010/main" val="332706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6866" y="131983"/>
            <a:ext cx="11676185" cy="586202"/>
          </a:xfrm>
        </p:spPr>
        <p:txBody>
          <a:bodyPr>
            <a:normAutofit fontScale="90000"/>
          </a:bodyPr>
          <a:lstStyle/>
          <a:p>
            <a:r>
              <a:rPr lang="fr-CA" b="1" dirty="0" smtClean="0"/>
              <a:t>Élaboration du plan de traitement des SNP: Modèle </a:t>
            </a:r>
            <a:r>
              <a:rPr lang="fr-CA" b="1" u="sng" dirty="0" smtClean="0"/>
              <a:t>DICE</a:t>
            </a:r>
            <a:r>
              <a:rPr lang="fr-CA" b="1" dirty="0" smtClean="0"/>
              <a:t> </a:t>
            </a:r>
            <a:r>
              <a:rPr lang="fr-CA" sz="1400" i="1" dirty="0">
                <a:solidFill>
                  <a:srgbClr val="2D2926"/>
                </a:solidFill>
              </a:rPr>
              <a:t>(In: Dr </a:t>
            </a:r>
            <a:r>
              <a:rPr lang="fr-CA" sz="1400" i="1" dirty="0" err="1">
                <a:solidFill>
                  <a:srgbClr val="2D2926"/>
                </a:solidFill>
              </a:rPr>
              <a:t>Vasil</a:t>
            </a:r>
            <a:r>
              <a:rPr lang="fr-CA" sz="1400" i="1" dirty="0">
                <a:solidFill>
                  <a:srgbClr val="2D2926"/>
                </a:solidFill>
              </a:rPr>
              <a:t>, IUGM, 8 nov. 2019)</a:t>
            </a:r>
            <a:r>
              <a:rPr lang="fr-CA" sz="1400" dirty="0">
                <a:solidFill>
                  <a:srgbClr val="2D2926"/>
                </a:solidFill>
              </a:rPr>
              <a:t> </a:t>
            </a:r>
            <a:endParaRPr lang="fr-CA" b="1" dirty="0"/>
          </a:p>
        </p:txBody>
      </p:sp>
      <p:graphicFrame>
        <p:nvGraphicFramePr>
          <p:cNvPr id="4" name="Espace réservé du contenu 3"/>
          <p:cNvGraphicFramePr>
            <a:graphicFrameLocks noGrp="1"/>
          </p:cNvGraphicFramePr>
          <p:nvPr>
            <p:ph idx="1"/>
            <p:extLst/>
          </p:nvPr>
        </p:nvGraphicFramePr>
        <p:xfrm>
          <a:off x="266866" y="629392"/>
          <a:ext cx="11462072" cy="5923059"/>
        </p:xfrm>
        <a:graphic>
          <a:graphicData uri="http://schemas.openxmlformats.org/drawingml/2006/table">
            <a:tbl>
              <a:tblPr firstRow="1" bandRow="1">
                <a:tableStyleId>{5C22544A-7EE6-4342-B048-85BDC9FD1C3A}</a:tableStyleId>
              </a:tblPr>
              <a:tblGrid>
                <a:gridCol w="5731036">
                  <a:extLst>
                    <a:ext uri="{9D8B030D-6E8A-4147-A177-3AD203B41FA5}">
                      <a16:colId xmlns:a16="http://schemas.microsoft.com/office/drawing/2014/main" val="2130426808"/>
                    </a:ext>
                  </a:extLst>
                </a:gridCol>
                <a:gridCol w="5731036">
                  <a:extLst>
                    <a:ext uri="{9D8B030D-6E8A-4147-A177-3AD203B41FA5}">
                      <a16:colId xmlns:a16="http://schemas.microsoft.com/office/drawing/2014/main" val="1668051502"/>
                    </a:ext>
                  </a:extLst>
                </a:gridCol>
              </a:tblGrid>
              <a:tr h="2632471">
                <a:tc>
                  <a:txBody>
                    <a:bodyPr/>
                    <a:lstStyle/>
                    <a:p>
                      <a:r>
                        <a:rPr lang="fr-CA" b="1" u="sng" dirty="0" smtClean="0"/>
                        <a:t>D</a:t>
                      </a:r>
                      <a:r>
                        <a:rPr lang="fr-CA" b="0" dirty="0" smtClean="0"/>
                        <a:t>écrire</a:t>
                      </a:r>
                      <a:endParaRPr lang="fr-CA" b="0" dirty="0"/>
                    </a:p>
                  </a:txBody>
                  <a:tcPr/>
                </a:tc>
                <a:tc>
                  <a:txBody>
                    <a:bodyPr/>
                    <a:lstStyle/>
                    <a:p>
                      <a:r>
                        <a:rPr lang="fr-CA" u="sng" dirty="0" smtClean="0"/>
                        <a:t>En détails le comportement:</a:t>
                      </a:r>
                    </a:p>
                    <a:p>
                      <a:r>
                        <a:rPr lang="fr-CA" sz="1600" dirty="0" smtClean="0"/>
                        <a:t>    -lequel </a:t>
                      </a:r>
                    </a:p>
                    <a:p>
                      <a:r>
                        <a:rPr lang="fr-CA" sz="1600" dirty="0" smtClean="0"/>
                        <a:t>    -quand </a:t>
                      </a:r>
                    </a:p>
                    <a:p>
                      <a:r>
                        <a:rPr lang="fr-CA" sz="1600" dirty="0" smtClean="0"/>
                        <a:t>    -où </a:t>
                      </a:r>
                    </a:p>
                    <a:p>
                      <a:r>
                        <a:rPr lang="fr-CA" sz="1600" dirty="0" smtClean="0"/>
                        <a:t>    -avec qui</a:t>
                      </a:r>
                    </a:p>
                    <a:p>
                      <a:r>
                        <a:rPr lang="fr-CA" sz="1600" dirty="0" smtClean="0"/>
                        <a:t>    -antécédents</a:t>
                      </a:r>
                    </a:p>
                    <a:p>
                      <a:r>
                        <a:rPr lang="fr-CA" sz="1600" dirty="0" smtClean="0"/>
                        <a:t>    -déclencheurs/</a:t>
                      </a:r>
                      <a:r>
                        <a:rPr lang="fr-CA" sz="1600" dirty="0" err="1" smtClean="0"/>
                        <a:t>exacerbateurs</a:t>
                      </a:r>
                      <a:r>
                        <a:rPr lang="fr-CA" sz="1600" dirty="0" smtClean="0"/>
                        <a:t>/environnement</a:t>
                      </a:r>
                    </a:p>
                    <a:p>
                      <a:r>
                        <a:rPr lang="fr-CA" sz="1600" dirty="0" smtClean="0"/>
                        <a:t>    -détresse associée</a:t>
                      </a:r>
                    </a:p>
                    <a:p>
                      <a:r>
                        <a:rPr lang="fr-CA" sz="1600" dirty="0" smtClean="0"/>
                        <a:t>    -risques</a:t>
                      </a:r>
                    </a:p>
                    <a:p>
                      <a:r>
                        <a:rPr lang="fr-CA" sz="1600" dirty="0" smtClean="0"/>
                        <a:t>    -perspective du patient, du proche, des soignants</a:t>
                      </a:r>
                      <a:endParaRPr lang="fr-CA" sz="1600" dirty="0"/>
                    </a:p>
                  </a:txBody>
                  <a:tcPr/>
                </a:tc>
                <a:extLst>
                  <a:ext uri="{0D108BD9-81ED-4DB2-BD59-A6C34878D82A}">
                    <a16:rowId xmlns:a16="http://schemas.microsoft.com/office/drawing/2014/main" val="1029112681"/>
                  </a:ext>
                </a:extLst>
              </a:tr>
              <a:tr h="1128202">
                <a:tc>
                  <a:txBody>
                    <a:bodyPr/>
                    <a:lstStyle/>
                    <a:p>
                      <a:r>
                        <a:rPr lang="fr-CA" b="1" u="sng" dirty="0" smtClean="0"/>
                        <a:t>I</a:t>
                      </a:r>
                      <a:r>
                        <a:rPr lang="fr-CA" b="0" dirty="0" smtClean="0"/>
                        <a:t>nvestiguer</a:t>
                      </a:r>
                      <a:endParaRPr lang="fr-CA" b="0" dirty="0"/>
                    </a:p>
                  </a:txBody>
                  <a:tcPr/>
                </a:tc>
                <a:tc>
                  <a:txBody>
                    <a:bodyPr/>
                    <a:lstStyle/>
                    <a:p>
                      <a:r>
                        <a:rPr lang="fr-CA" u="sng" dirty="0" smtClean="0"/>
                        <a:t>Facteurs propres:</a:t>
                      </a:r>
                    </a:p>
                    <a:p>
                      <a:r>
                        <a:rPr lang="fr-CA" sz="1600" dirty="0" smtClean="0"/>
                        <a:t>    -au patient </a:t>
                      </a:r>
                    </a:p>
                    <a:p>
                      <a:r>
                        <a:rPr lang="fr-CA" sz="1600" dirty="0" smtClean="0"/>
                        <a:t>    -au proche/au soignant</a:t>
                      </a:r>
                    </a:p>
                    <a:p>
                      <a:r>
                        <a:rPr lang="fr-CA" sz="1600" dirty="0" smtClean="0"/>
                        <a:t>    -à l’environnement</a:t>
                      </a:r>
                      <a:endParaRPr lang="fr-CA" sz="1600" dirty="0"/>
                    </a:p>
                  </a:txBody>
                  <a:tcPr/>
                </a:tc>
                <a:extLst>
                  <a:ext uri="{0D108BD9-81ED-4DB2-BD59-A6C34878D82A}">
                    <a16:rowId xmlns:a16="http://schemas.microsoft.com/office/drawing/2014/main" val="496966885"/>
                  </a:ext>
                </a:extLst>
              </a:tr>
              <a:tr h="1786319">
                <a:tc>
                  <a:txBody>
                    <a:bodyPr/>
                    <a:lstStyle/>
                    <a:p>
                      <a:r>
                        <a:rPr lang="fr-CA" b="1" u="sng" dirty="0" smtClean="0"/>
                        <a:t>C</a:t>
                      </a:r>
                      <a:r>
                        <a:rPr lang="fr-CA" dirty="0" smtClean="0"/>
                        <a:t>réer/Collaborer</a:t>
                      </a:r>
                    </a:p>
                    <a:p>
                      <a:endParaRPr lang="fr-CA" dirty="0" smtClean="0"/>
                    </a:p>
                    <a:p>
                      <a:r>
                        <a:rPr lang="fr-CA" sz="1400" i="1" u="sng" dirty="0" smtClean="0"/>
                        <a:t>Tous les intervenants </a:t>
                      </a:r>
                      <a:r>
                        <a:rPr lang="fr-CA" sz="1400" i="1" dirty="0" smtClean="0"/>
                        <a:t>doivent connaître le plan de traitement et l’appliquer </a:t>
                      </a:r>
                      <a:r>
                        <a:rPr lang="fr-CA" sz="1400" i="1" u="sng" dirty="0" smtClean="0"/>
                        <a:t>suffisamment longtemps </a:t>
                      </a:r>
                      <a:r>
                        <a:rPr lang="fr-CA" sz="1400" i="1" dirty="0" smtClean="0"/>
                        <a:t>avant de conclure en son inefficacité</a:t>
                      </a:r>
                      <a:endParaRPr lang="fr-CA" sz="1400" i="1" dirty="0"/>
                    </a:p>
                  </a:txBody>
                  <a:tcPr/>
                </a:tc>
                <a:tc>
                  <a:txBody>
                    <a:bodyPr/>
                    <a:lstStyle/>
                    <a:p>
                      <a:r>
                        <a:rPr lang="fr-CA" dirty="0" smtClean="0"/>
                        <a:t>Répondre aux </a:t>
                      </a:r>
                      <a:r>
                        <a:rPr lang="fr-CA" u="sng" dirty="0" smtClean="0"/>
                        <a:t>besoins physiques et émotionnels</a:t>
                      </a:r>
                    </a:p>
                    <a:p>
                      <a:r>
                        <a:rPr lang="fr-CA" dirty="0" smtClean="0"/>
                        <a:t>Plan de traitement </a:t>
                      </a:r>
                      <a:r>
                        <a:rPr lang="fr-CA" u="sng" dirty="0" smtClean="0"/>
                        <a:t>non pharmacologique </a:t>
                      </a:r>
                      <a:r>
                        <a:rPr lang="fr-CA" dirty="0" smtClean="0"/>
                        <a:t>(1</a:t>
                      </a:r>
                      <a:r>
                        <a:rPr lang="fr-CA" baseline="30000" dirty="0" smtClean="0"/>
                        <a:t>ère</a:t>
                      </a:r>
                      <a:r>
                        <a:rPr lang="fr-CA" baseline="0" dirty="0" smtClean="0"/>
                        <a:t> ligne) </a:t>
                      </a:r>
                      <a:r>
                        <a:rPr lang="fr-CA" u="sng" baseline="0" dirty="0" smtClean="0"/>
                        <a:t>P</a:t>
                      </a:r>
                      <a:r>
                        <a:rPr lang="fr-CA" u="sng" dirty="0" smtClean="0"/>
                        <a:t>harmacologique</a:t>
                      </a:r>
                      <a:r>
                        <a:rPr lang="fr-CA" dirty="0" smtClean="0"/>
                        <a:t> si échec du non pharmacologique et:</a:t>
                      </a:r>
                    </a:p>
                    <a:p>
                      <a:r>
                        <a:rPr lang="fr-CA" dirty="0" smtClean="0"/>
                        <a:t>     -comorbidité psychiatrique active</a:t>
                      </a:r>
                    </a:p>
                    <a:p>
                      <a:r>
                        <a:rPr lang="fr-CA" dirty="0" smtClean="0"/>
                        <a:t>     -détresse significative</a:t>
                      </a:r>
                    </a:p>
                    <a:p>
                      <a:r>
                        <a:rPr lang="fr-CA" dirty="0" smtClean="0"/>
                        <a:t>     -agressivité importante</a:t>
                      </a:r>
                      <a:endParaRPr lang="fr-CA" dirty="0"/>
                    </a:p>
                  </a:txBody>
                  <a:tcPr/>
                </a:tc>
                <a:extLst>
                  <a:ext uri="{0D108BD9-81ED-4DB2-BD59-A6C34878D82A}">
                    <a16:rowId xmlns:a16="http://schemas.microsoft.com/office/drawing/2014/main" val="3475074173"/>
                  </a:ext>
                </a:extLst>
              </a:tr>
              <a:tr h="376067">
                <a:tc>
                  <a:txBody>
                    <a:bodyPr/>
                    <a:lstStyle/>
                    <a:p>
                      <a:r>
                        <a:rPr lang="fr-CA" b="1" u="sng" dirty="0" smtClean="0"/>
                        <a:t>É</a:t>
                      </a:r>
                      <a:r>
                        <a:rPr lang="fr-CA" dirty="0" smtClean="0"/>
                        <a:t>valuer</a:t>
                      </a:r>
                      <a:endParaRPr lang="fr-CA" dirty="0"/>
                    </a:p>
                  </a:txBody>
                  <a:tcPr/>
                </a:tc>
                <a:tc>
                  <a:txBody>
                    <a:bodyPr/>
                    <a:lstStyle/>
                    <a:p>
                      <a:r>
                        <a:rPr lang="fr-CA" dirty="0" smtClean="0"/>
                        <a:t>Résultat, récidives</a:t>
                      </a:r>
                      <a:r>
                        <a:rPr lang="fr-CA" baseline="0" dirty="0" smtClean="0"/>
                        <a:t>, effets indésirables, sécurité</a:t>
                      </a:r>
                      <a:endParaRPr lang="fr-CA" dirty="0"/>
                    </a:p>
                  </a:txBody>
                  <a:tcPr/>
                </a:tc>
                <a:extLst>
                  <a:ext uri="{0D108BD9-81ED-4DB2-BD59-A6C34878D82A}">
                    <a16:rowId xmlns:a16="http://schemas.microsoft.com/office/drawing/2014/main" val="1129719385"/>
                  </a:ext>
                </a:extLst>
              </a:tr>
            </a:tbl>
          </a:graphicData>
        </a:graphic>
      </p:graphicFrame>
      <p:sp>
        <p:nvSpPr>
          <p:cNvPr id="5" name="ZoneTexte 4"/>
          <p:cNvSpPr txBox="1"/>
          <p:nvPr/>
        </p:nvSpPr>
        <p:spPr>
          <a:xfrm>
            <a:off x="1407941" y="6613981"/>
            <a:ext cx="10450286" cy="215444"/>
          </a:xfrm>
          <a:prstGeom prst="rect">
            <a:avLst/>
          </a:prstGeom>
          <a:noFill/>
        </p:spPr>
        <p:txBody>
          <a:bodyPr wrap="square" rtlCol="0">
            <a:spAutoFit/>
          </a:bodyPr>
          <a:lstStyle/>
          <a:p>
            <a:r>
              <a:rPr lang="fr-CA" sz="800" dirty="0" smtClean="0"/>
              <a:t>J </a:t>
            </a:r>
            <a:r>
              <a:rPr lang="fr-CA" sz="800" dirty="0"/>
              <a:t>Am </a:t>
            </a:r>
            <a:r>
              <a:rPr lang="fr-CA" sz="800" dirty="0" err="1"/>
              <a:t>Geriatr</a:t>
            </a:r>
            <a:r>
              <a:rPr lang="fr-CA" sz="800" dirty="0"/>
              <a:t> Soc. 2014 Apr;62(4):</a:t>
            </a:r>
            <a:r>
              <a:rPr lang="fr-CA" sz="800" dirty="0" smtClean="0"/>
              <a:t>762-9, </a:t>
            </a:r>
            <a:r>
              <a:rPr lang="fr-CA" sz="800" b="1" dirty="0" smtClean="0"/>
              <a:t>Management </a:t>
            </a:r>
            <a:r>
              <a:rPr lang="fr-CA" sz="800" b="1" dirty="0"/>
              <a:t>of </a:t>
            </a:r>
            <a:r>
              <a:rPr lang="fr-CA" sz="800" b="1" dirty="0" err="1"/>
              <a:t>neuropsychiatric</a:t>
            </a:r>
            <a:r>
              <a:rPr lang="fr-CA" sz="800" b="1" dirty="0"/>
              <a:t> </a:t>
            </a:r>
            <a:r>
              <a:rPr lang="fr-CA" sz="800" b="1" dirty="0" err="1"/>
              <a:t>symptoms</a:t>
            </a:r>
            <a:r>
              <a:rPr lang="fr-CA" sz="800" b="1" dirty="0"/>
              <a:t> of </a:t>
            </a:r>
            <a:r>
              <a:rPr lang="fr-CA" sz="800" b="1" dirty="0" err="1"/>
              <a:t>dementia</a:t>
            </a:r>
            <a:r>
              <a:rPr lang="fr-CA" sz="800" b="1" dirty="0"/>
              <a:t> in </a:t>
            </a:r>
            <a:r>
              <a:rPr lang="fr-CA" sz="800" b="1" dirty="0" err="1"/>
              <a:t>clinical</a:t>
            </a:r>
            <a:r>
              <a:rPr lang="fr-CA" sz="800" b="1" dirty="0"/>
              <a:t> settings: </a:t>
            </a:r>
            <a:r>
              <a:rPr lang="fr-CA" sz="800" b="1" dirty="0" err="1"/>
              <a:t>recommendations</a:t>
            </a:r>
            <a:r>
              <a:rPr lang="fr-CA" sz="800" b="1" dirty="0"/>
              <a:t> </a:t>
            </a:r>
            <a:r>
              <a:rPr lang="fr-CA" sz="800" b="1" dirty="0" err="1"/>
              <a:t>from</a:t>
            </a:r>
            <a:r>
              <a:rPr lang="fr-CA" sz="800" b="1" dirty="0"/>
              <a:t> a </a:t>
            </a:r>
            <a:r>
              <a:rPr lang="fr-CA" sz="800" b="1" dirty="0" err="1"/>
              <a:t>multidisciplinary</a:t>
            </a:r>
            <a:r>
              <a:rPr lang="fr-CA" sz="800" b="1" dirty="0"/>
              <a:t> expert </a:t>
            </a:r>
            <a:r>
              <a:rPr lang="fr-CA" sz="800" b="1" dirty="0" smtClean="0"/>
              <a:t>panel, </a:t>
            </a:r>
            <a:r>
              <a:rPr lang="fr-CA" sz="800" dirty="0" err="1" smtClean="0"/>
              <a:t>Kales</a:t>
            </a:r>
            <a:r>
              <a:rPr lang="fr-CA" sz="800" dirty="0" smtClean="0"/>
              <a:t> HC</a:t>
            </a:r>
            <a:endParaRPr lang="fr-CA" sz="800" dirty="0"/>
          </a:p>
        </p:txBody>
      </p:sp>
    </p:spTree>
    <p:extLst>
      <p:ext uri="{BB962C8B-B14F-4D97-AF65-F5344CB8AC3E}">
        <p14:creationId xmlns:p14="http://schemas.microsoft.com/office/powerpoint/2010/main" val="319178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sz="3200" b="1" dirty="0">
                <a:solidFill>
                  <a:schemeClr val="bg2">
                    <a:lumMod val="25000"/>
                  </a:schemeClr>
                </a:solidFill>
              </a:rPr>
              <a:t/>
            </a:r>
            <a:br>
              <a:rPr lang="fr-CA" sz="3200" b="1" dirty="0">
                <a:solidFill>
                  <a:schemeClr val="bg2">
                    <a:lumMod val="25000"/>
                  </a:schemeClr>
                </a:solidFill>
              </a:rPr>
            </a:br>
            <a:r>
              <a:rPr lang="fr-CA" sz="3200" b="1" dirty="0">
                <a:solidFill>
                  <a:schemeClr val="bg2">
                    <a:lumMod val="25000"/>
                  </a:schemeClr>
                </a:solidFill>
              </a:rPr>
              <a:t>Symptômes comportementaux et psychologiques de la démence? (SCPD)</a:t>
            </a:r>
            <a:r>
              <a:rPr lang="fr-CA" sz="4800" b="1" dirty="0">
                <a:solidFill>
                  <a:srgbClr val="FF0000"/>
                </a:solidFill>
              </a:rPr>
              <a:t/>
            </a:r>
            <a:br>
              <a:rPr lang="fr-CA" sz="4800" b="1" dirty="0">
                <a:solidFill>
                  <a:srgbClr val="FF0000"/>
                </a:solidFill>
              </a:rPr>
            </a:br>
            <a:endParaRPr lang="fr-CA" dirty="0"/>
          </a:p>
        </p:txBody>
      </p:sp>
      <p:sp>
        <p:nvSpPr>
          <p:cNvPr id="3" name="Espace réservé du contenu 2"/>
          <p:cNvSpPr>
            <a:spLocks noGrp="1"/>
          </p:cNvSpPr>
          <p:nvPr>
            <p:ph idx="1"/>
          </p:nvPr>
        </p:nvSpPr>
        <p:spPr>
          <a:xfrm>
            <a:off x="1282535" y="1048626"/>
            <a:ext cx="9714016" cy="4592153"/>
          </a:xfrm>
        </p:spPr>
        <p:txBody>
          <a:bodyPr numCol="2">
            <a:noAutofit/>
          </a:bodyPr>
          <a:lstStyle/>
          <a:p>
            <a:r>
              <a:rPr lang="fr-CA" dirty="0" smtClean="0"/>
              <a:t>Agitation</a:t>
            </a:r>
          </a:p>
          <a:p>
            <a:r>
              <a:rPr lang="fr-CA" dirty="0" smtClean="0"/>
              <a:t>Agressivité </a:t>
            </a:r>
          </a:p>
          <a:p>
            <a:r>
              <a:rPr lang="fr-CA" dirty="0" smtClean="0"/>
              <a:t>Troubles </a:t>
            </a:r>
            <a:r>
              <a:rPr lang="fr-CA" dirty="0"/>
              <a:t>du </a:t>
            </a:r>
            <a:r>
              <a:rPr lang="fr-CA" dirty="0" smtClean="0"/>
              <a:t>sommeil </a:t>
            </a:r>
          </a:p>
          <a:p>
            <a:r>
              <a:rPr lang="fr-CA" dirty="0" smtClean="0"/>
              <a:t>Troubles </a:t>
            </a:r>
            <a:r>
              <a:rPr lang="fr-CA" dirty="0"/>
              <a:t>de </a:t>
            </a:r>
            <a:r>
              <a:rPr lang="fr-CA" dirty="0" smtClean="0"/>
              <a:t>l’appétit </a:t>
            </a:r>
          </a:p>
          <a:p>
            <a:endParaRPr lang="fr-CA" dirty="0"/>
          </a:p>
          <a:p>
            <a:r>
              <a:rPr lang="fr-CA" dirty="0" smtClean="0"/>
              <a:t>Symptômes affectifs </a:t>
            </a:r>
            <a:endParaRPr lang="fr-CA" dirty="0"/>
          </a:p>
          <a:p>
            <a:pPr lvl="1"/>
            <a:r>
              <a:rPr lang="fr-CA" dirty="0" smtClean="0"/>
              <a:t>Dépression </a:t>
            </a:r>
          </a:p>
          <a:p>
            <a:pPr lvl="1"/>
            <a:r>
              <a:rPr lang="fr-CA" dirty="0" smtClean="0"/>
              <a:t>Anxiété </a:t>
            </a:r>
            <a:endParaRPr lang="fr-CA" dirty="0"/>
          </a:p>
          <a:p>
            <a:pPr lvl="1"/>
            <a:r>
              <a:rPr lang="fr-CA" dirty="0" smtClean="0"/>
              <a:t>Apathie</a:t>
            </a:r>
          </a:p>
          <a:p>
            <a:pPr lvl="1"/>
            <a:r>
              <a:rPr lang="fr-CA" dirty="0" smtClean="0"/>
              <a:t>Irritabilité</a:t>
            </a:r>
          </a:p>
          <a:p>
            <a:pPr lvl="1"/>
            <a:endParaRPr lang="fr-CA" dirty="0"/>
          </a:p>
          <a:p>
            <a:pPr marL="457200" lvl="1" indent="0">
              <a:buNone/>
            </a:pPr>
            <a:endParaRPr lang="fr-CA" dirty="0"/>
          </a:p>
          <a:p>
            <a:pPr marL="457200" lvl="1" indent="0">
              <a:buNone/>
            </a:pPr>
            <a:endParaRPr lang="fr-CA" dirty="0" smtClean="0"/>
          </a:p>
          <a:p>
            <a:r>
              <a:rPr lang="fr-CA" dirty="0" smtClean="0"/>
              <a:t>Symptômes </a:t>
            </a:r>
            <a:r>
              <a:rPr lang="fr-CA" dirty="0"/>
              <a:t>psychotiques: </a:t>
            </a:r>
            <a:endParaRPr lang="fr-CA" dirty="0" smtClean="0"/>
          </a:p>
          <a:p>
            <a:pPr lvl="1"/>
            <a:r>
              <a:rPr lang="fr-CA" dirty="0" smtClean="0"/>
              <a:t>Délires </a:t>
            </a:r>
          </a:p>
          <a:p>
            <a:pPr lvl="1"/>
            <a:r>
              <a:rPr lang="fr-CA" dirty="0" smtClean="0"/>
              <a:t>Hallucinations </a:t>
            </a:r>
          </a:p>
          <a:p>
            <a:pPr lvl="1"/>
            <a:endParaRPr lang="fr-CA" dirty="0" smtClean="0"/>
          </a:p>
          <a:p>
            <a:r>
              <a:rPr lang="fr-CA" dirty="0" smtClean="0"/>
              <a:t>Autres symptômes : </a:t>
            </a:r>
          </a:p>
          <a:p>
            <a:pPr lvl="1"/>
            <a:r>
              <a:rPr lang="fr-CA" dirty="0" smtClean="0"/>
              <a:t>Errance </a:t>
            </a:r>
          </a:p>
          <a:p>
            <a:pPr lvl="1"/>
            <a:r>
              <a:rPr lang="fr-CA" dirty="0" smtClean="0"/>
              <a:t>Vocalisations </a:t>
            </a:r>
            <a:r>
              <a:rPr lang="fr-CA" dirty="0"/>
              <a:t>répétitives </a:t>
            </a:r>
            <a:endParaRPr lang="fr-CA" dirty="0" smtClean="0"/>
          </a:p>
          <a:p>
            <a:pPr lvl="1"/>
            <a:r>
              <a:rPr lang="fr-CA" dirty="0" smtClean="0"/>
              <a:t>Mouvements </a:t>
            </a:r>
            <a:r>
              <a:rPr lang="fr-CA" dirty="0"/>
              <a:t>répétitifs ou </a:t>
            </a:r>
            <a:r>
              <a:rPr lang="fr-CA" dirty="0" smtClean="0"/>
              <a:t>stéréotypés</a:t>
            </a:r>
          </a:p>
          <a:p>
            <a:pPr lvl="1"/>
            <a:r>
              <a:rPr lang="fr-CA" dirty="0" smtClean="0"/>
              <a:t>Désinhibition agressive </a:t>
            </a:r>
          </a:p>
          <a:p>
            <a:pPr lvl="1"/>
            <a:r>
              <a:rPr lang="fr-CA" dirty="0" smtClean="0"/>
              <a:t>Désinhibition sexuelle </a:t>
            </a:r>
          </a:p>
          <a:p>
            <a:pPr lvl="1"/>
            <a:r>
              <a:rPr lang="fr-CA" dirty="0" smtClean="0"/>
              <a:t>Comportements d’imitation</a:t>
            </a:r>
          </a:p>
        </p:txBody>
      </p:sp>
    </p:spTree>
    <p:extLst>
      <p:ext uri="{BB962C8B-B14F-4D97-AF65-F5344CB8AC3E}">
        <p14:creationId xmlns:p14="http://schemas.microsoft.com/office/powerpoint/2010/main" val="65894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Espace réservé du numéro de diapositive 2"/>
          <p:cNvSpPr txBox="1">
            <a:spLocks noGrp="1"/>
          </p:cNvSpPr>
          <p:nvPr>
            <p:ph type="sldNum" sz="quarter" idx="4294967295"/>
          </p:nvPr>
        </p:nvSpPr>
        <p:spPr>
          <a:xfrm>
            <a:off x="12011025" y="5972175"/>
            <a:ext cx="180975" cy="24923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pic>
        <p:nvPicPr>
          <p:cNvPr id="363" name="Image 1" descr="Image 1"/>
          <p:cNvPicPr>
            <a:picLocks noChangeAspect="1"/>
          </p:cNvPicPr>
          <p:nvPr/>
        </p:nvPicPr>
        <p:blipFill>
          <a:blip r:embed="rId2">
            <a:extLst/>
          </a:blip>
          <a:stretch>
            <a:fillRect/>
          </a:stretch>
        </p:blipFill>
        <p:spPr>
          <a:xfrm>
            <a:off x="715140" y="49550"/>
            <a:ext cx="4957765" cy="6426437"/>
          </a:xfrm>
          <a:prstGeom prst="rect">
            <a:avLst/>
          </a:prstGeom>
          <a:ln w="12700">
            <a:miter lim="400000"/>
          </a:ln>
        </p:spPr>
      </p:pic>
      <p:pic>
        <p:nvPicPr>
          <p:cNvPr id="364" name="Image 2" descr="Image 2"/>
          <p:cNvPicPr>
            <a:picLocks noChangeAspect="1"/>
          </p:cNvPicPr>
          <p:nvPr/>
        </p:nvPicPr>
        <p:blipFill>
          <a:blip r:embed="rId3">
            <a:extLst/>
          </a:blip>
          <a:stretch>
            <a:fillRect/>
          </a:stretch>
        </p:blipFill>
        <p:spPr>
          <a:xfrm>
            <a:off x="6135880" y="49550"/>
            <a:ext cx="4991988" cy="6421131"/>
          </a:xfrm>
          <a:prstGeom prst="rect">
            <a:avLst/>
          </a:prstGeom>
          <a:ln w="12700">
            <a:miter lim="400000"/>
          </a:ln>
        </p:spPr>
      </p:pic>
    </p:spTree>
    <p:extLst>
      <p:ext uri="{BB962C8B-B14F-4D97-AF65-F5344CB8AC3E}">
        <p14:creationId xmlns:p14="http://schemas.microsoft.com/office/powerpoint/2010/main" val="3141474440"/>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805649"/>
          </a:xfrm>
        </p:spPr>
        <p:txBody>
          <a:bodyPr/>
          <a:lstStyle/>
          <a:p>
            <a:r>
              <a:rPr lang="fr-CA" b="1" dirty="0" smtClean="0"/>
              <a:t>Syndrome </a:t>
            </a:r>
            <a:r>
              <a:rPr lang="fr-CA" b="1" dirty="0"/>
              <a:t>d</a:t>
            </a:r>
            <a:r>
              <a:rPr lang="fr-CA" b="1" dirty="0" smtClean="0"/>
              <a:t>’agitation vespérale/ crépusculaire</a:t>
            </a:r>
            <a:endParaRPr lang="fr-CA" b="1" dirty="0"/>
          </a:p>
        </p:txBody>
      </p:sp>
      <p:sp>
        <p:nvSpPr>
          <p:cNvPr id="3" name="Espace réservé du contenu 2"/>
          <p:cNvSpPr>
            <a:spLocks noGrp="1"/>
          </p:cNvSpPr>
          <p:nvPr>
            <p:ph idx="1"/>
          </p:nvPr>
        </p:nvSpPr>
        <p:spPr>
          <a:xfrm>
            <a:off x="802482" y="914400"/>
            <a:ext cx="10670116" cy="4787660"/>
          </a:xfrm>
        </p:spPr>
        <p:txBody>
          <a:bodyPr>
            <a:normAutofit fontScale="92500" lnSpcReduction="10000"/>
          </a:bodyPr>
          <a:lstStyle/>
          <a:p>
            <a:endParaRPr lang="fr-CA" dirty="0" smtClean="0"/>
          </a:p>
          <a:p>
            <a:r>
              <a:rPr lang="fr-CA" sz="2400" dirty="0" smtClean="0"/>
              <a:t>devenir </a:t>
            </a:r>
            <a:r>
              <a:rPr lang="fr-CA" sz="2400" dirty="0"/>
              <a:t>exigeant ou </a:t>
            </a:r>
            <a:r>
              <a:rPr lang="fr-CA" sz="2400" dirty="0" smtClean="0"/>
              <a:t>agressif</a:t>
            </a:r>
          </a:p>
          <a:p>
            <a:endParaRPr lang="fr-CA" sz="2400" dirty="0"/>
          </a:p>
          <a:p>
            <a:r>
              <a:rPr lang="fr-CA" sz="2400" dirty="0"/>
              <a:t>éprouver des idées délirantes ou des </a:t>
            </a:r>
            <a:r>
              <a:rPr lang="fr-CA" sz="2400" dirty="0" smtClean="0"/>
              <a:t>hallucinations</a:t>
            </a:r>
          </a:p>
          <a:p>
            <a:endParaRPr lang="fr-CA" sz="2400" dirty="0" smtClean="0"/>
          </a:p>
          <a:p>
            <a:r>
              <a:rPr lang="fr-CA" sz="2400" dirty="0" smtClean="0"/>
              <a:t>marcher </a:t>
            </a:r>
            <a:r>
              <a:rPr lang="fr-CA" sz="2400" dirty="0"/>
              <a:t>de long en large ou </a:t>
            </a:r>
            <a:r>
              <a:rPr lang="fr-CA" sz="2400" dirty="0" smtClean="0"/>
              <a:t>errer</a:t>
            </a:r>
          </a:p>
          <a:p>
            <a:endParaRPr lang="fr-CA" sz="2400" dirty="0"/>
          </a:p>
          <a:p>
            <a:r>
              <a:rPr lang="fr-CA" sz="2400" dirty="0"/>
              <a:t>faire des choses </a:t>
            </a:r>
            <a:r>
              <a:rPr lang="fr-CA" sz="2400" dirty="0" smtClean="0"/>
              <a:t>impulsives</a:t>
            </a:r>
          </a:p>
          <a:p>
            <a:endParaRPr lang="fr-CA" sz="2400" dirty="0"/>
          </a:p>
          <a:p>
            <a:r>
              <a:rPr lang="fr-CA" sz="2400" dirty="0"/>
              <a:t>tenter de quitter la </a:t>
            </a:r>
            <a:r>
              <a:rPr lang="fr-CA" sz="2400" dirty="0" smtClean="0"/>
              <a:t>maison</a:t>
            </a:r>
          </a:p>
          <a:p>
            <a:endParaRPr lang="fr-CA" sz="2400" dirty="0"/>
          </a:p>
          <a:p>
            <a:r>
              <a:rPr lang="fr-CA" sz="2400" dirty="0"/>
              <a:t>éprouver des difficultés à comprendre les </a:t>
            </a:r>
            <a:r>
              <a:rPr lang="fr-CA" sz="2400" dirty="0" smtClean="0"/>
              <a:t>autres</a:t>
            </a:r>
          </a:p>
          <a:p>
            <a:pPr marL="0" indent="0">
              <a:buNone/>
            </a:pPr>
            <a:endParaRPr lang="fr-CA" sz="2400" dirty="0"/>
          </a:p>
          <a:p>
            <a:r>
              <a:rPr lang="fr-CA" sz="2400" dirty="0"/>
              <a:t>éprouver des difficultés des tâches que la personne faisait facilement plus tôt dans la </a:t>
            </a:r>
            <a:r>
              <a:rPr lang="fr-CA" sz="2400" dirty="0" smtClean="0"/>
              <a:t>journée</a:t>
            </a:r>
            <a:endParaRPr lang="fr-CA" sz="2400" dirty="0"/>
          </a:p>
        </p:txBody>
      </p:sp>
    </p:spTree>
    <p:extLst>
      <p:ext uri="{BB962C8B-B14F-4D97-AF65-F5344CB8AC3E}">
        <p14:creationId xmlns:p14="http://schemas.microsoft.com/office/powerpoint/2010/main" val="108494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a:xfrm>
            <a:off x="2005013" y="3176"/>
            <a:ext cx="8229600" cy="981075"/>
          </a:xfrm>
        </p:spPr>
        <p:txBody>
          <a:bodyPr rtlCol="0">
            <a:noAutofit/>
          </a:bodyPr>
          <a:lstStyle/>
          <a:p>
            <a:pPr algn="ctr">
              <a:defRPr/>
            </a:pPr>
            <a:r>
              <a:rPr lang="fr-CA" altLang="fr-FR" sz="3000" dirty="0"/>
              <a:t>Repérage et appréciation des SCPD</a:t>
            </a:r>
            <a:br>
              <a:rPr lang="fr-CA" altLang="fr-FR" sz="3000" dirty="0"/>
            </a:br>
            <a:r>
              <a:rPr lang="fr-CA" altLang="fr-FR" sz="3000" dirty="0"/>
              <a:t>(outil NPI-R INESSS)</a:t>
            </a:r>
          </a:p>
        </p:txBody>
      </p:sp>
      <p:pic>
        <p:nvPicPr>
          <p:cNvPr id="252931" name="Image 4"/>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l="3957" t="15201" r="5341" b="24162"/>
          <a:stretch>
            <a:fillRect/>
          </a:stretch>
        </p:blipFill>
        <p:spPr bwMode="auto">
          <a:xfrm>
            <a:off x="2663826" y="1125538"/>
            <a:ext cx="69119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008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2400300" y="190500"/>
            <a:ext cx="5803500" cy="6453260"/>
          </a:xfrm>
          <a:prstGeom prst="rect">
            <a:avLst/>
          </a:prstGeom>
        </p:spPr>
      </p:pic>
    </p:spTree>
    <p:extLst>
      <p:ext uri="{BB962C8B-B14F-4D97-AF65-F5344CB8AC3E}">
        <p14:creationId xmlns:p14="http://schemas.microsoft.com/office/powerpoint/2010/main" val="59967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360188" y="-613605"/>
            <a:ext cx="5389726" cy="7186301"/>
          </a:xfrm>
          <a:prstGeom prst="rect">
            <a:avLst/>
          </a:prstGeom>
        </p:spPr>
      </p:pic>
      <p:sp>
        <p:nvSpPr>
          <p:cNvPr id="3" name="ZoneTexte 2"/>
          <p:cNvSpPr txBox="1"/>
          <p:nvPr/>
        </p:nvSpPr>
        <p:spPr>
          <a:xfrm>
            <a:off x="572567" y="5964965"/>
            <a:ext cx="8785078" cy="523220"/>
          </a:xfrm>
          <a:prstGeom prst="rect">
            <a:avLst/>
          </a:prstGeom>
          <a:noFill/>
        </p:spPr>
        <p:txBody>
          <a:bodyPr wrap="square" rtlCol="0">
            <a:spAutoFit/>
          </a:bodyPr>
          <a:lstStyle/>
          <a:p>
            <a:r>
              <a:rPr lang="fr-CA" sz="1400" dirty="0" smtClean="0"/>
              <a:t>CSSS </a:t>
            </a:r>
            <a:r>
              <a:rPr lang="fr-CA" sz="1400" dirty="0"/>
              <a:t>des </a:t>
            </a:r>
            <a:r>
              <a:rPr lang="fr-CA" sz="1400" dirty="0" smtClean="0"/>
              <a:t>Sommets,  2014. </a:t>
            </a:r>
            <a:r>
              <a:rPr lang="fr-CA" sz="1400" i="1" dirty="0" smtClean="0"/>
              <a:t>Le guide SCDP</a:t>
            </a:r>
            <a:r>
              <a:rPr lang="fr-CA" sz="1400" dirty="0" smtClean="0"/>
              <a:t>, http</a:t>
            </a:r>
            <a:r>
              <a:rPr lang="fr-CA" sz="1400" dirty="0"/>
              <a:t>://slideplayer.fr/slide/9114997/</a:t>
            </a:r>
          </a:p>
          <a:p>
            <a:r>
              <a:rPr lang="fr-CA" sz="1400" dirty="0" smtClean="0"/>
              <a:t>: consulté le 6 mai </a:t>
            </a:r>
            <a:r>
              <a:rPr lang="fr-CA" sz="1400" dirty="0"/>
              <a:t>2019 </a:t>
            </a:r>
          </a:p>
        </p:txBody>
      </p:sp>
    </p:spTree>
    <p:extLst>
      <p:ext uri="{BB962C8B-B14F-4D97-AF65-F5344CB8AC3E}">
        <p14:creationId xmlns:p14="http://schemas.microsoft.com/office/powerpoint/2010/main" val="293667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dirty="0"/>
              <a:t>Que faire en présence de SCPD</a:t>
            </a:r>
            <a:r>
              <a:rPr lang="fr-FR" b="1" dirty="0" smtClean="0"/>
              <a:t>? </a:t>
            </a:r>
            <a:endParaRPr lang="fr-CA" b="1" dirty="0"/>
          </a:p>
        </p:txBody>
      </p:sp>
      <p:sp>
        <p:nvSpPr>
          <p:cNvPr id="3" name="Espace réservé du contenu 2"/>
          <p:cNvSpPr>
            <a:spLocks noGrp="1"/>
          </p:cNvSpPr>
          <p:nvPr>
            <p:ph idx="1"/>
          </p:nvPr>
        </p:nvSpPr>
        <p:spPr/>
        <p:txBody>
          <a:bodyPr>
            <a:normAutofit/>
          </a:bodyPr>
          <a:lstStyle/>
          <a:p>
            <a:r>
              <a:rPr lang="fr-FR" dirty="0"/>
              <a:t>Exclure l’expression </a:t>
            </a:r>
            <a:r>
              <a:rPr lang="fr-FR" dirty="0" smtClean="0"/>
              <a:t>d’un </a:t>
            </a:r>
            <a:r>
              <a:rPr lang="fr-FR" dirty="0"/>
              <a:t>besoin (faim, froid/chaud, peur, etc</a:t>
            </a:r>
            <a:r>
              <a:rPr lang="fr-FR" dirty="0" smtClean="0"/>
              <a:t>.)</a:t>
            </a:r>
          </a:p>
          <a:p>
            <a:pPr marL="114300" indent="0">
              <a:buNone/>
            </a:pPr>
            <a:r>
              <a:rPr lang="fr-FR" dirty="0" smtClean="0"/>
              <a:t> </a:t>
            </a:r>
          </a:p>
          <a:p>
            <a:r>
              <a:rPr lang="fr-FR" dirty="0" smtClean="0"/>
              <a:t>Exclure l’expression d’un </a:t>
            </a:r>
            <a:r>
              <a:rPr lang="fr-FR" dirty="0"/>
              <a:t>symptôme (douleur, anxiété, </a:t>
            </a:r>
            <a:r>
              <a:rPr lang="fr-FR" dirty="0" smtClean="0"/>
              <a:t>tristesse</a:t>
            </a:r>
            <a:r>
              <a:rPr lang="fr-FR" dirty="0"/>
              <a:t>, etc.) </a:t>
            </a:r>
            <a:endParaRPr lang="fr-FR" dirty="0" smtClean="0"/>
          </a:p>
          <a:p>
            <a:endParaRPr lang="fr-FR" dirty="0" smtClean="0"/>
          </a:p>
          <a:p>
            <a:r>
              <a:rPr lang="fr-FR" dirty="0" smtClean="0"/>
              <a:t>Exclure </a:t>
            </a:r>
            <a:r>
              <a:rPr lang="fr-FR" dirty="0"/>
              <a:t>les causes </a:t>
            </a:r>
            <a:r>
              <a:rPr lang="fr-FR" dirty="0" smtClean="0"/>
              <a:t>médicales/médicamenteuses</a:t>
            </a:r>
          </a:p>
          <a:p>
            <a:pPr lvl="2"/>
            <a:r>
              <a:rPr lang="fr-FR" dirty="0" smtClean="0"/>
              <a:t> </a:t>
            </a:r>
            <a:r>
              <a:rPr lang="fr-FR" dirty="0"/>
              <a:t>› </a:t>
            </a:r>
            <a:r>
              <a:rPr lang="fr-FR" dirty="0" err="1"/>
              <a:t>Rx</a:t>
            </a:r>
            <a:r>
              <a:rPr lang="fr-FR" dirty="0"/>
              <a:t> </a:t>
            </a:r>
            <a:r>
              <a:rPr lang="fr-FR" dirty="0" smtClean="0"/>
              <a:t>anticholinergiques/psychotropes</a:t>
            </a:r>
          </a:p>
          <a:p>
            <a:pPr lvl="2"/>
            <a:r>
              <a:rPr lang="fr-FR" dirty="0" smtClean="0"/>
              <a:t> </a:t>
            </a:r>
            <a:r>
              <a:rPr lang="fr-FR" dirty="0"/>
              <a:t>› </a:t>
            </a:r>
            <a:r>
              <a:rPr lang="fr-FR" dirty="0" smtClean="0"/>
              <a:t>Infections</a:t>
            </a:r>
          </a:p>
          <a:p>
            <a:pPr lvl="2"/>
            <a:r>
              <a:rPr lang="fr-FR" dirty="0" smtClean="0"/>
              <a:t> </a:t>
            </a:r>
            <a:r>
              <a:rPr lang="fr-FR" dirty="0"/>
              <a:t>› Déséquilibre </a:t>
            </a:r>
            <a:r>
              <a:rPr lang="fr-FR" dirty="0" smtClean="0"/>
              <a:t>électrolytique/métabolique</a:t>
            </a:r>
          </a:p>
          <a:p>
            <a:pPr lvl="2"/>
            <a:endParaRPr lang="fr-FR" dirty="0" smtClean="0"/>
          </a:p>
          <a:p>
            <a:r>
              <a:rPr lang="fr-FR" dirty="0" smtClean="0"/>
              <a:t>Exclure </a:t>
            </a:r>
            <a:r>
              <a:rPr lang="fr-FR" dirty="0"/>
              <a:t>toute maladie psychiatrique préexistante </a:t>
            </a:r>
            <a:endParaRPr lang="fr-FR" dirty="0" smtClean="0"/>
          </a:p>
          <a:p>
            <a:pPr marL="114300" indent="0">
              <a:buNone/>
            </a:pPr>
            <a:r>
              <a:rPr lang="fr-FR" dirty="0" smtClean="0"/>
              <a:t>					</a:t>
            </a:r>
            <a:r>
              <a:rPr lang="fr-FR" sz="1400" i="1" dirty="0"/>
              <a:t>(source: Massoud, 2015)</a:t>
            </a:r>
            <a:endParaRPr lang="fr-CA" sz="1400" i="1" dirty="0"/>
          </a:p>
        </p:txBody>
      </p:sp>
      <p:pic>
        <p:nvPicPr>
          <p:cNvPr id="6147" name="Picture 3" descr="C:\Users\sigjul01\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592" y="3325160"/>
            <a:ext cx="3059006" cy="2021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65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2742" y="136733"/>
            <a:ext cx="10515600" cy="5922236"/>
          </a:xfrm>
        </p:spPr>
        <p:txBody>
          <a:bodyPr>
            <a:normAutofit lnSpcReduction="10000"/>
          </a:bodyPr>
          <a:lstStyle/>
          <a:p>
            <a:pPr marL="114300" indent="0" algn="ctr">
              <a:buNone/>
            </a:pPr>
            <a:r>
              <a:rPr lang="fr-CA" sz="1800" b="1" dirty="0" smtClean="0"/>
              <a:t>Mme </a:t>
            </a:r>
            <a:r>
              <a:rPr lang="fr-CA" sz="1800" b="1" dirty="0"/>
              <a:t>C., 83 ans, souffre d’Alzheimer depuis </a:t>
            </a:r>
            <a:r>
              <a:rPr lang="fr-CA" sz="1800" b="1" dirty="0" smtClean="0"/>
              <a:t>5 </a:t>
            </a:r>
            <a:r>
              <a:rPr lang="fr-CA" sz="1800" b="1" dirty="0"/>
              <a:t>ans </a:t>
            </a:r>
            <a:r>
              <a:rPr lang="fr-CA" sz="1800" b="1" dirty="0" smtClean="0"/>
              <a:t>, elle n’est plus autonome et vit avec sa sœur qui s’en occupe 24/7. Vous la voyez pour un suivi de diabète.</a:t>
            </a:r>
          </a:p>
          <a:p>
            <a:pPr marL="114300" indent="0" algn="ctr">
              <a:buNone/>
            </a:pPr>
            <a:r>
              <a:rPr lang="fr-CA" sz="1800" b="1" dirty="0" smtClean="0"/>
              <a:t> Sa </a:t>
            </a:r>
            <a:r>
              <a:rPr lang="fr-CA" sz="1800" b="1" dirty="0" err="1" smtClean="0"/>
              <a:t>soeur</a:t>
            </a:r>
            <a:r>
              <a:rPr lang="fr-CA" sz="1800" b="1" dirty="0" smtClean="0"/>
              <a:t> raconte que Mme C. met souvent son manteau pour sortir vers 16h. Elle dit toujours qu’elle </a:t>
            </a:r>
            <a:r>
              <a:rPr lang="fr-CA" sz="1800" b="1" dirty="0"/>
              <a:t>doit aller voir sa mère à l’hôpital </a:t>
            </a:r>
            <a:r>
              <a:rPr lang="fr-CA" sz="1800" b="1" dirty="0" smtClean="0"/>
              <a:t>(sa mère est décédée depuis longtemps). Elle </a:t>
            </a:r>
            <a:r>
              <a:rPr lang="fr-CA" sz="1800" b="1" dirty="0"/>
              <a:t>déambule partout avec agitation pour trouver </a:t>
            </a:r>
            <a:r>
              <a:rPr lang="fr-CA" sz="1800" b="1" dirty="0" smtClean="0"/>
              <a:t>une façon de sortir. Lorsque sa </a:t>
            </a:r>
            <a:r>
              <a:rPr lang="fr-CA" sz="1800" b="1" dirty="0" err="1" smtClean="0"/>
              <a:t>soeur</a:t>
            </a:r>
            <a:r>
              <a:rPr lang="fr-CA" sz="1800" b="1" dirty="0" smtClean="0"/>
              <a:t> </a:t>
            </a:r>
            <a:r>
              <a:rPr lang="fr-CA" sz="1800" b="1" dirty="0"/>
              <a:t>lui </a:t>
            </a:r>
            <a:r>
              <a:rPr lang="fr-CA" sz="1800" b="1" dirty="0" smtClean="0"/>
              <a:t>interdit </a:t>
            </a:r>
            <a:r>
              <a:rPr lang="fr-CA" sz="1800" b="1" dirty="0"/>
              <a:t>de sortir, elle </a:t>
            </a:r>
            <a:r>
              <a:rPr lang="fr-CA" sz="1800" b="1" dirty="0" smtClean="0"/>
              <a:t>la </a:t>
            </a:r>
            <a:r>
              <a:rPr lang="fr-CA" sz="1800" b="1" dirty="0"/>
              <a:t>frappe </a:t>
            </a:r>
            <a:r>
              <a:rPr lang="fr-CA" sz="1800" b="1" dirty="0" smtClean="0"/>
              <a:t>au visage.</a:t>
            </a:r>
          </a:p>
          <a:p>
            <a:pPr marL="114300" indent="0" algn="ctr">
              <a:buNone/>
            </a:pPr>
            <a:r>
              <a:rPr lang="fr-CA" sz="1800" b="1" dirty="0" smtClean="0"/>
              <a:t>Mme C. a déjà été reconduite à la maison par les </a:t>
            </a:r>
            <a:r>
              <a:rPr lang="fr-CA" sz="1800" b="1" dirty="0"/>
              <a:t>policiers après être sortie </a:t>
            </a:r>
            <a:r>
              <a:rPr lang="fr-CA" sz="1800" b="1" dirty="0" smtClean="0"/>
              <a:t>seule, car </a:t>
            </a:r>
            <a:r>
              <a:rPr lang="fr-CA" sz="1800" b="1" dirty="0"/>
              <a:t>elle s’était </a:t>
            </a:r>
            <a:r>
              <a:rPr lang="fr-CA" sz="1800" b="1" dirty="0" smtClean="0"/>
              <a:t>égarée et marchait sur l’autoroute.</a:t>
            </a:r>
          </a:p>
          <a:p>
            <a:pPr marL="114300" indent="0" algn="ctr">
              <a:buNone/>
            </a:pPr>
            <a:r>
              <a:rPr lang="fr-CA" sz="1800" b="1" dirty="0"/>
              <a:t>Sa sœur est découragée de </a:t>
            </a:r>
            <a:r>
              <a:rPr lang="fr-CA" sz="1800" b="1" dirty="0" smtClean="0"/>
              <a:t>ces comportements </a:t>
            </a:r>
            <a:r>
              <a:rPr lang="fr-CA" sz="1800" b="1" dirty="0"/>
              <a:t>et elle n’en peut plus de se faire frapper</a:t>
            </a:r>
            <a:r>
              <a:rPr lang="fr-CA" sz="1800" b="1" dirty="0" smtClean="0"/>
              <a:t>.</a:t>
            </a:r>
          </a:p>
          <a:p>
            <a:pPr marL="114300" indent="0">
              <a:buNone/>
            </a:pPr>
            <a:endParaRPr lang="fr-CA" sz="1800" b="1" dirty="0" smtClean="0"/>
          </a:p>
          <a:p>
            <a:pPr marL="114300" indent="0">
              <a:buNone/>
            </a:pPr>
            <a:endParaRPr lang="fr-CA" sz="1800" dirty="0"/>
          </a:p>
          <a:p>
            <a:r>
              <a:rPr lang="fr-CA" dirty="0" smtClean="0"/>
              <a:t>Agitation-Agressivité  </a:t>
            </a:r>
            <a:endParaRPr lang="fr-CA" dirty="0"/>
          </a:p>
          <a:p>
            <a:pPr lvl="1"/>
            <a:r>
              <a:rPr lang="fr-CA" dirty="0"/>
              <a:t>Anxiété </a:t>
            </a:r>
          </a:p>
          <a:p>
            <a:pPr lvl="1"/>
            <a:r>
              <a:rPr lang="fr-CA" dirty="0"/>
              <a:t>Irritabilité</a:t>
            </a:r>
          </a:p>
          <a:p>
            <a:r>
              <a:rPr lang="fr-CA" dirty="0"/>
              <a:t>Symptômes psychotiques: </a:t>
            </a:r>
          </a:p>
          <a:p>
            <a:pPr lvl="1"/>
            <a:r>
              <a:rPr lang="fr-CA" dirty="0"/>
              <a:t>Délires </a:t>
            </a:r>
          </a:p>
          <a:p>
            <a:r>
              <a:rPr lang="fr-CA" dirty="0"/>
              <a:t>Autres symptômes : </a:t>
            </a:r>
          </a:p>
          <a:p>
            <a:pPr lvl="1"/>
            <a:r>
              <a:rPr lang="fr-CA" dirty="0"/>
              <a:t>Errance </a:t>
            </a:r>
          </a:p>
          <a:p>
            <a:pPr lvl="1"/>
            <a:r>
              <a:rPr lang="fr-CA" dirty="0"/>
              <a:t>Désinhibition agressive </a:t>
            </a:r>
            <a:endParaRPr lang="fr-CA" dirty="0" smtClean="0"/>
          </a:p>
          <a:p>
            <a:pPr lvl="1"/>
            <a:r>
              <a:rPr lang="fr-CA" dirty="0" smtClean="0"/>
              <a:t>Syndrome crépusculaire</a:t>
            </a:r>
            <a:endParaRPr lang="fr-CA" dirty="0"/>
          </a:p>
          <a:p>
            <a:pPr marL="114300" indent="0">
              <a:buNone/>
            </a:pPr>
            <a:endParaRPr lang="fr-CA" sz="1800" dirty="0"/>
          </a:p>
        </p:txBody>
      </p:sp>
      <p:sp>
        <p:nvSpPr>
          <p:cNvPr id="2" name="ZoneTexte 1"/>
          <p:cNvSpPr txBox="1"/>
          <p:nvPr/>
        </p:nvSpPr>
        <p:spPr>
          <a:xfrm>
            <a:off x="5456062" y="2239134"/>
            <a:ext cx="5477856" cy="3539430"/>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CA" b="1" dirty="0" smtClean="0"/>
              <a:t>ÉLIMINER 5 CAUSES FACILES</a:t>
            </a:r>
          </a:p>
          <a:p>
            <a:endParaRPr lang="fr-CA" sz="1600" dirty="0"/>
          </a:p>
          <a:p>
            <a:pPr>
              <a:lnSpc>
                <a:spcPct val="150000"/>
              </a:lnSpc>
            </a:pPr>
            <a:r>
              <a:rPr lang="fr-CA" sz="1600" b="1" dirty="0" smtClean="0"/>
              <a:t>1- un besoin physique: soif, faim, douleur, inconfort, besoin d’aller aux toilettes, déshydratation, delirium</a:t>
            </a:r>
          </a:p>
          <a:p>
            <a:pPr>
              <a:lnSpc>
                <a:spcPct val="150000"/>
              </a:lnSpc>
            </a:pPr>
            <a:r>
              <a:rPr lang="fr-CA" sz="1600" b="1" dirty="0" smtClean="0"/>
              <a:t>2- la douleur</a:t>
            </a:r>
            <a:endParaRPr lang="fr-CA" sz="1600" b="1" dirty="0"/>
          </a:p>
          <a:p>
            <a:pPr>
              <a:lnSpc>
                <a:spcPct val="150000"/>
              </a:lnSpc>
            </a:pPr>
            <a:r>
              <a:rPr lang="fr-CA" sz="1600" b="1" dirty="0" smtClean="0"/>
              <a:t>3- effets secondaire d’une médication</a:t>
            </a:r>
            <a:endParaRPr lang="fr-CA" sz="1600" b="1" dirty="0"/>
          </a:p>
          <a:p>
            <a:pPr>
              <a:lnSpc>
                <a:spcPct val="150000"/>
              </a:lnSpc>
            </a:pPr>
            <a:r>
              <a:rPr lang="fr-CA" sz="1600" b="1" dirty="0" smtClean="0"/>
              <a:t>4-abus de substances </a:t>
            </a:r>
          </a:p>
          <a:p>
            <a:pPr>
              <a:lnSpc>
                <a:spcPct val="150000"/>
              </a:lnSpc>
            </a:pPr>
            <a:r>
              <a:rPr lang="fr-CA" sz="1600" b="1" dirty="0"/>
              <a:t>5-dépression –Psychose </a:t>
            </a:r>
          </a:p>
          <a:p>
            <a:pPr algn="r"/>
            <a:r>
              <a:rPr lang="fr-CA" sz="1000" i="1" dirty="0" smtClean="0">
                <a:ln w="0"/>
                <a:effectLst>
                  <a:outerShdw blurRad="38100" dist="19050" dir="2700000" algn="tl" rotWithShape="0">
                    <a:schemeClr val="dk1">
                      <a:alpha val="40000"/>
                    </a:schemeClr>
                  </a:outerShdw>
                </a:effectLst>
              </a:rPr>
              <a:t>		Source: </a:t>
            </a:r>
            <a:r>
              <a:rPr lang="en-US" sz="1000" i="1" dirty="0" err="1" smtClean="0">
                <a:ln w="0"/>
                <a:effectLst>
                  <a:outerShdw blurRad="38100" dist="19050" dir="2700000" algn="tl" rotWithShape="0">
                    <a:schemeClr val="dk1">
                      <a:alpha val="40000"/>
                    </a:schemeClr>
                  </a:outerShdw>
                </a:effectLst>
              </a:rPr>
              <a:t>L’évaluation</a:t>
            </a:r>
            <a:r>
              <a:rPr lang="en-US" sz="1000" i="1" dirty="0" smtClean="0">
                <a:ln w="0"/>
                <a:effectLst>
                  <a:outerShdw blurRad="38100" dist="19050" dir="2700000" algn="tl" rotWithShape="0">
                    <a:schemeClr val="dk1">
                      <a:alpha val="40000"/>
                    </a:schemeClr>
                  </a:outerShdw>
                </a:effectLst>
              </a:rPr>
              <a:t> et la </a:t>
            </a:r>
            <a:r>
              <a:rPr lang="en-US" sz="1000" i="1" dirty="0" err="1" smtClean="0">
                <a:ln w="0"/>
                <a:effectLst>
                  <a:outerShdw blurRad="38100" dist="19050" dir="2700000" algn="tl" rotWithShape="0">
                    <a:schemeClr val="dk1">
                      <a:alpha val="40000"/>
                    </a:schemeClr>
                  </a:outerShdw>
                </a:effectLst>
              </a:rPr>
              <a:t>prise</a:t>
            </a:r>
            <a:r>
              <a:rPr lang="en-US" sz="1000" i="1" dirty="0" smtClean="0">
                <a:ln w="0"/>
                <a:effectLst>
                  <a:outerShdw blurRad="38100" dist="19050" dir="2700000" algn="tl" rotWithShape="0">
                    <a:schemeClr val="dk1">
                      <a:alpha val="40000"/>
                    </a:schemeClr>
                  </a:outerShdw>
                </a:effectLst>
              </a:rPr>
              <a:t> </a:t>
            </a:r>
            <a:r>
              <a:rPr lang="en-US" sz="1000" i="1" dirty="0" err="1" smtClean="0">
                <a:ln w="0"/>
                <a:effectLst>
                  <a:outerShdw blurRad="38100" dist="19050" dir="2700000" algn="tl" rotWithShape="0">
                    <a:schemeClr val="dk1">
                      <a:alpha val="40000"/>
                    </a:schemeClr>
                  </a:outerShdw>
                </a:effectLst>
              </a:rPr>
              <a:t>en</a:t>
            </a:r>
            <a:r>
              <a:rPr lang="en-US" sz="1000" i="1" dirty="0" smtClean="0">
                <a:ln w="0"/>
                <a:effectLst>
                  <a:outerShdw blurRad="38100" dist="19050" dir="2700000" algn="tl" rotWithShape="0">
                    <a:schemeClr val="dk1">
                      <a:alpha val="40000"/>
                    </a:schemeClr>
                  </a:outerShdw>
                </a:effectLst>
              </a:rPr>
              <a:t> charge </a:t>
            </a:r>
            <a:r>
              <a:rPr lang="en-US" sz="1000" i="1" dirty="0" err="1" smtClean="0">
                <a:ln w="0"/>
                <a:effectLst>
                  <a:outerShdw blurRad="38100" dist="19050" dir="2700000" algn="tl" rotWithShape="0">
                    <a:schemeClr val="dk1">
                      <a:alpha val="40000"/>
                    </a:schemeClr>
                  </a:outerShdw>
                </a:effectLst>
              </a:rPr>
              <a:t>desSymptômes</a:t>
            </a:r>
            <a:r>
              <a:rPr lang="en-US" sz="1000" i="1" dirty="0" smtClean="0">
                <a:ln w="0"/>
                <a:effectLst>
                  <a:outerShdw blurRad="38100" dist="19050" dir="2700000" algn="tl" rotWithShape="0">
                    <a:schemeClr val="dk1">
                      <a:alpha val="40000"/>
                    </a:schemeClr>
                  </a:outerShdw>
                </a:effectLst>
              </a:rPr>
              <a:t> 		</a:t>
            </a:r>
            <a:r>
              <a:rPr lang="en-US" sz="1000" i="1" dirty="0" err="1" smtClean="0">
                <a:ln w="0"/>
                <a:effectLst>
                  <a:outerShdw blurRad="38100" dist="19050" dir="2700000" algn="tl" rotWithShape="0">
                    <a:schemeClr val="dk1">
                      <a:alpha val="40000"/>
                    </a:schemeClr>
                  </a:outerShdw>
                </a:effectLst>
              </a:rPr>
              <a:t>Comportementaux</a:t>
            </a:r>
            <a:r>
              <a:rPr lang="en-US" sz="1000" i="1" dirty="0" smtClean="0">
                <a:ln w="0"/>
                <a:effectLst>
                  <a:outerShdw blurRad="38100" dist="19050" dir="2700000" algn="tl" rotWithShape="0">
                    <a:schemeClr val="dk1">
                      <a:alpha val="40000"/>
                    </a:schemeClr>
                  </a:outerShdw>
                </a:effectLst>
              </a:rPr>
              <a:t> et </a:t>
            </a:r>
            <a:r>
              <a:rPr lang="en-US" sz="1000" i="1" dirty="0" err="1" smtClean="0">
                <a:ln w="0"/>
                <a:effectLst>
                  <a:outerShdw blurRad="38100" dist="19050" dir="2700000" algn="tl" rotWithShape="0">
                    <a:schemeClr val="dk1">
                      <a:alpha val="40000"/>
                    </a:schemeClr>
                  </a:outerShdw>
                </a:effectLst>
              </a:rPr>
              <a:t>Psychologiques</a:t>
            </a:r>
            <a:r>
              <a:rPr lang="en-US" sz="1000" i="1" dirty="0" smtClean="0">
                <a:ln w="0"/>
                <a:effectLst>
                  <a:outerShdw blurRad="38100" dist="19050" dir="2700000" algn="tl" rotWithShape="0">
                    <a:schemeClr val="dk1">
                      <a:alpha val="40000"/>
                    </a:schemeClr>
                  </a:outerShdw>
                </a:effectLst>
              </a:rPr>
              <a:t> de la </a:t>
            </a:r>
            <a:r>
              <a:rPr lang="en-US" sz="1000" i="1" dirty="0" err="1" smtClean="0">
                <a:ln w="0"/>
                <a:effectLst>
                  <a:outerShdw blurRad="38100" dist="19050" dir="2700000" algn="tl" rotWithShape="0">
                    <a:schemeClr val="dk1">
                      <a:alpha val="40000"/>
                    </a:schemeClr>
                  </a:outerShdw>
                </a:effectLst>
              </a:rPr>
              <a:t>Démence</a:t>
            </a:r>
            <a:r>
              <a:rPr lang="en-US" sz="1000" i="1" dirty="0" smtClean="0">
                <a:ln w="0"/>
                <a:effectLst>
                  <a:outerShdw blurRad="38100" dist="19050" dir="2700000" algn="tl" rotWithShape="0">
                    <a:schemeClr val="dk1">
                      <a:alpha val="40000"/>
                    </a:schemeClr>
                  </a:outerShdw>
                </a:effectLst>
              </a:rPr>
              <a:t>, </a:t>
            </a:r>
            <a:r>
              <a:rPr lang="en-CA" sz="1000" i="1" dirty="0" smtClean="0">
                <a:ln w="0"/>
                <a:effectLst>
                  <a:outerShdw blurRad="38100" dist="19050" dir="2700000" algn="tl" rotWithShape="0">
                    <a:schemeClr val="dk1">
                      <a:alpha val="40000"/>
                    </a:schemeClr>
                  </a:outerShdw>
                </a:effectLst>
              </a:rPr>
              <a:t>Marie-</a:t>
            </a:r>
            <a:r>
              <a:rPr lang="en-CA" sz="1000" i="1" dirty="0" err="1" smtClean="0">
                <a:ln w="0"/>
                <a:effectLst>
                  <a:outerShdw blurRad="38100" dist="19050" dir="2700000" algn="tl" rotWithShape="0">
                    <a:schemeClr val="dk1">
                      <a:alpha val="40000"/>
                    </a:schemeClr>
                  </a:outerShdw>
                </a:effectLst>
              </a:rPr>
              <a:t>Andrée</a:t>
            </a:r>
            <a:r>
              <a:rPr lang="en-CA" sz="1000" i="1" dirty="0" smtClean="0">
                <a:ln w="0"/>
                <a:effectLst>
                  <a:outerShdw blurRad="38100" dist="19050" dir="2700000" algn="tl" rotWithShape="0">
                    <a:schemeClr val="dk1">
                      <a:alpha val="40000"/>
                    </a:schemeClr>
                  </a:outerShdw>
                </a:effectLst>
              </a:rPr>
              <a:t> </a:t>
            </a:r>
            <a:r>
              <a:rPr lang="en-CA" sz="1000" i="1" dirty="0" err="1" smtClean="0">
                <a:ln w="0"/>
                <a:effectLst>
                  <a:outerShdw blurRad="38100" dist="19050" dir="2700000" algn="tl" rotWithShape="0">
                    <a:schemeClr val="dk1">
                      <a:alpha val="40000"/>
                    </a:schemeClr>
                  </a:outerShdw>
                </a:effectLst>
              </a:rPr>
              <a:t>Bruneau</a:t>
            </a:r>
            <a:r>
              <a:rPr lang="en-CA" sz="1000" i="1" dirty="0" smtClean="0">
                <a:ln w="0"/>
                <a:effectLst>
                  <a:outerShdw blurRad="38100" dist="19050" dir="2700000" algn="tl" rotWithShape="0">
                    <a:schemeClr val="dk1">
                      <a:alpha val="40000"/>
                    </a:schemeClr>
                  </a:outerShdw>
                </a:effectLst>
              </a:rPr>
              <a:t>, MD, MSc, FRCPC, IUGM</a:t>
            </a:r>
            <a:r>
              <a:rPr lang="fr-CA" sz="1000" i="1" dirty="0" smtClean="0">
                <a:ln w="0"/>
                <a:effectLst>
                  <a:outerShdw blurRad="38100" dist="19050" dir="2700000" algn="tl" rotWithShape="0">
                    <a:schemeClr val="dk1">
                      <a:alpha val="40000"/>
                    </a:schemeClr>
                  </a:outerShdw>
                </a:effectLst>
              </a:rPr>
              <a:t>, 2017. </a:t>
            </a:r>
            <a:endParaRPr lang="fr-CA" sz="1000" b="1" dirty="0" smtClean="0"/>
          </a:p>
          <a:p>
            <a:endParaRPr lang="fr-CA" sz="1600" b="1" dirty="0"/>
          </a:p>
        </p:txBody>
      </p:sp>
    </p:spTree>
    <p:extLst>
      <p:ext uri="{BB962C8B-B14F-4D97-AF65-F5344CB8AC3E}">
        <p14:creationId xmlns:p14="http://schemas.microsoft.com/office/powerpoint/2010/main" val="249893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Faciliter la collaboration de la personne atteinte de TNC</a:t>
            </a:r>
            <a:endParaRPr lang="fr-CA" dirty="0"/>
          </a:p>
        </p:txBody>
      </p:sp>
      <p:sp>
        <p:nvSpPr>
          <p:cNvPr id="3" name="Espace réservé du contenu 2"/>
          <p:cNvSpPr>
            <a:spLocks noGrp="1"/>
          </p:cNvSpPr>
          <p:nvPr>
            <p:ph idx="1"/>
          </p:nvPr>
        </p:nvSpPr>
        <p:spPr>
          <a:xfrm>
            <a:off x="355600" y="1079499"/>
            <a:ext cx="8952251" cy="4686301"/>
          </a:xfrm>
        </p:spPr>
        <p:txBody>
          <a:bodyPr>
            <a:noAutofit/>
          </a:bodyPr>
          <a:lstStyle/>
          <a:p>
            <a:r>
              <a:rPr lang="fr-CA" sz="2400" dirty="0" smtClean="0"/>
              <a:t>SOURIRE</a:t>
            </a:r>
          </a:p>
          <a:p>
            <a:r>
              <a:rPr lang="fr-CA" sz="2400" dirty="0" smtClean="0"/>
              <a:t>ATTITUDE NON MENAÇANTE</a:t>
            </a:r>
          </a:p>
          <a:p>
            <a:pPr lvl="2"/>
            <a:r>
              <a:rPr lang="fr-CA" sz="2400" dirty="0" smtClean="0"/>
              <a:t>Être face à la personne</a:t>
            </a:r>
          </a:p>
          <a:p>
            <a:pPr lvl="2"/>
            <a:r>
              <a:rPr lang="fr-CA" sz="2400" dirty="0" smtClean="0"/>
              <a:t>Être à la même hauteur que la personne</a:t>
            </a:r>
          </a:p>
          <a:p>
            <a:pPr lvl="2"/>
            <a:r>
              <a:rPr lang="fr-CA" sz="2400" dirty="0" smtClean="0"/>
              <a:t>Gestes lents </a:t>
            </a:r>
          </a:p>
          <a:p>
            <a:pPr lvl="2"/>
            <a:r>
              <a:rPr lang="fr-CA" sz="2400" dirty="0" smtClean="0"/>
              <a:t>Ton de voix calme</a:t>
            </a:r>
          </a:p>
          <a:p>
            <a:pPr lvl="2"/>
            <a:r>
              <a:rPr lang="fr-CA" sz="2400" dirty="0" smtClean="0"/>
              <a:t>Contact visuel</a:t>
            </a:r>
          </a:p>
          <a:p>
            <a:pPr lvl="2"/>
            <a:r>
              <a:rPr lang="fr-CA" sz="2400" dirty="0" smtClean="0"/>
              <a:t>Ambiance calme et apaisante</a:t>
            </a:r>
          </a:p>
          <a:p>
            <a:pPr lvl="2"/>
            <a:endParaRPr lang="fr-CA" sz="1600" dirty="0" smtClean="0"/>
          </a:p>
          <a:p>
            <a:r>
              <a:rPr lang="fr-CA" sz="2400" dirty="0" smtClean="0"/>
              <a:t>Utiliser des phrases courtes, simples et concrètes</a:t>
            </a:r>
          </a:p>
          <a:p>
            <a:r>
              <a:rPr lang="fr-CA" sz="2400" dirty="0" smtClean="0"/>
              <a:t>ÉVITER DE RAISONNER LA PERSONNE</a:t>
            </a:r>
          </a:p>
          <a:p>
            <a:r>
              <a:rPr lang="fr-CA" sz="2400" dirty="0" smtClean="0"/>
              <a:t>Toujours expliquer ses gestes ou interventions avant de les faire</a:t>
            </a:r>
          </a:p>
          <a:p>
            <a:r>
              <a:rPr lang="fr-CA" sz="2400" dirty="0" smtClean="0"/>
              <a:t>Remercier la personne fréquemment de sa collaboration</a:t>
            </a:r>
            <a:endParaRPr lang="fr-CA" sz="2400" dirty="0"/>
          </a:p>
        </p:txBody>
      </p:sp>
      <p:pic>
        <p:nvPicPr>
          <p:cNvPr id="4099" name="Picture 3" descr="C:\Users\sigjul01\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7851" y="3454400"/>
            <a:ext cx="2709598" cy="18031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igjul01\Desktop\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7851" y="1529161"/>
            <a:ext cx="2709598" cy="192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21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accent6">
                    <a:lumMod val="75000"/>
                  </a:schemeClr>
                </a:solidFill>
              </a:rPr>
              <a:t>Désamorcer </a:t>
            </a:r>
            <a:r>
              <a:rPr lang="fr-FR" dirty="0">
                <a:solidFill>
                  <a:schemeClr val="accent6">
                    <a:lumMod val="75000"/>
                  </a:schemeClr>
                </a:solidFill>
              </a:rPr>
              <a:t>le </a:t>
            </a:r>
            <a:r>
              <a:rPr lang="fr-FR" dirty="0" smtClean="0">
                <a:solidFill>
                  <a:schemeClr val="accent6">
                    <a:lumMod val="75000"/>
                  </a:schemeClr>
                </a:solidFill>
              </a:rPr>
              <a:t>comportement     </a:t>
            </a:r>
            <a:r>
              <a:rPr lang="fr-FR" dirty="0" smtClean="0"/>
              <a:t>vs</a:t>
            </a:r>
            <a:r>
              <a:rPr lang="fr-FR" dirty="0"/>
              <a:t/>
            </a:r>
            <a:br>
              <a:rPr lang="fr-FR" dirty="0"/>
            </a:br>
            <a:endParaRPr lang="fr-CA" dirty="0"/>
          </a:p>
        </p:txBody>
      </p:sp>
      <p:sp>
        <p:nvSpPr>
          <p:cNvPr id="3" name="Espace réservé du contenu 2"/>
          <p:cNvSpPr>
            <a:spLocks noGrp="1"/>
          </p:cNvSpPr>
          <p:nvPr>
            <p:ph idx="1"/>
          </p:nvPr>
        </p:nvSpPr>
        <p:spPr>
          <a:xfrm>
            <a:off x="802482" y="981076"/>
            <a:ext cx="3858418" cy="5391509"/>
          </a:xfrm>
        </p:spPr>
        <p:txBody>
          <a:bodyPr>
            <a:normAutofit/>
          </a:bodyPr>
          <a:lstStyle/>
          <a:p>
            <a:pPr marL="80010"/>
            <a:endParaRPr lang="fr-FR" sz="2400" dirty="0" smtClean="0"/>
          </a:p>
          <a:p>
            <a:pPr marL="80010"/>
            <a:r>
              <a:rPr lang="fr-FR" sz="2400" dirty="0" smtClean="0">
                <a:solidFill>
                  <a:schemeClr val="accent6">
                    <a:lumMod val="75000"/>
                  </a:schemeClr>
                </a:solidFill>
              </a:rPr>
              <a:t>Validation</a:t>
            </a:r>
          </a:p>
          <a:p>
            <a:pPr marL="80010"/>
            <a:endParaRPr lang="fr-FR" sz="2400" dirty="0">
              <a:solidFill>
                <a:schemeClr val="accent6">
                  <a:lumMod val="75000"/>
                </a:schemeClr>
              </a:solidFill>
            </a:endParaRPr>
          </a:p>
          <a:p>
            <a:pPr marL="80010"/>
            <a:r>
              <a:rPr lang="fr-FR" sz="2400" b="1" dirty="0" smtClean="0">
                <a:solidFill>
                  <a:schemeClr val="accent6">
                    <a:lumMod val="75000"/>
                  </a:schemeClr>
                </a:solidFill>
              </a:rPr>
              <a:t>Diversion</a:t>
            </a:r>
          </a:p>
          <a:p>
            <a:pPr marL="80010"/>
            <a:endParaRPr lang="fr-FR" sz="2400" dirty="0">
              <a:solidFill>
                <a:schemeClr val="accent6">
                  <a:lumMod val="75000"/>
                </a:schemeClr>
              </a:solidFill>
            </a:endParaRPr>
          </a:p>
          <a:p>
            <a:pPr marL="80010"/>
            <a:r>
              <a:rPr lang="fr-FR" sz="2400" dirty="0">
                <a:solidFill>
                  <a:schemeClr val="accent6">
                    <a:lumMod val="75000"/>
                  </a:schemeClr>
                </a:solidFill>
              </a:rPr>
              <a:t>Connaitre l’histoire de vie </a:t>
            </a:r>
            <a:endParaRPr lang="fr-FR" sz="2400" dirty="0" smtClean="0">
              <a:solidFill>
                <a:schemeClr val="accent6">
                  <a:lumMod val="75000"/>
                </a:schemeClr>
              </a:solidFill>
            </a:endParaRPr>
          </a:p>
          <a:p>
            <a:pPr marL="80010"/>
            <a:endParaRPr lang="fr-FR" sz="2400" dirty="0">
              <a:solidFill>
                <a:schemeClr val="accent6">
                  <a:lumMod val="75000"/>
                </a:schemeClr>
              </a:solidFill>
            </a:endParaRPr>
          </a:p>
          <a:p>
            <a:pPr marL="80010"/>
            <a:r>
              <a:rPr lang="fr-FR" sz="2400" dirty="0">
                <a:solidFill>
                  <a:schemeClr val="accent6">
                    <a:lumMod val="75000"/>
                  </a:schemeClr>
                </a:solidFill>
              </a:rPr>
              <a:t>Être </a:t>
            </a:r>
            <a:r>
              <a:rPr lang="fr-FR" sz="2400" dirty="0" smtClean="0">
                <a:solidFill>
                  <a:schemeClr val="accent6">
                    <a:lumMod val="75000"/>
                  </a:schemeClr>
                </a:solidFill>
              </a:rPr>
              <a:t>créatif</a:t>
            </a:r>
          </a:p>
          <a:p>
            <a:pPr marL="80010"/>
            <a:endParaRPr lang="fr-FR" sz="2400" dirty="0">
              <a:solidFill>
                <a:schemeClr val="accent6">
                  <a:lumMod val="75000"/>
                </a:schemeClr>
              </a:solidFill>
            </a:endParaRPr>
          </a:p>
          <a:p>
            <a:pPr marL="80010"/>
            <a:r>
              <a:rPr lang="fr-FR" sz="2400" b="1" dirty="0" smtClean="0">
                <a:solidFill>
                  <a:schemeClr val="accent6">
                    <a:lumMod val="75000"/>
                  </a:schemeClr>
                </a:solidFill>
              </a:rPr>
              <a:t>Essai/erreurs</a:t>
            </a:r>
            <a:endParaRPr lang="fr-FR" sz="2400" b="1" dirty="0">
              <a:solidFill>
                <a:schemeClr val="accent6">
                  <a:lumMod val="75000"/>
                </a:schemeClr>
              </a:solidFill>
            </a:endParaRPr>
          </a:p>
          <a:p>
            <a:endParaRPr lang="fr-FR" dirty="0" smtClean="0"/>
          </a:p>
          <a:p>
            <a:pPr marL="137160"/>
            <a:endParaRPr lang="fr-FR" b="1" dirty="0" smtClean="0"/>
          </a:p>
        </p:txBody>
      </p:sp>
      <p:pic>
        <p:nvPicPr>
          <p:cNvPr id="5122" name="Picture 2" descr="C:\Users\sigjul01\Desktop\images.jpg"/>
          <p:cNvPicPr>
            <a:picLocks noChangeAspect="1" noChangeArrowheads="1"/>
          </p:cNvPicPr>
          <p:nvPr/>
        </p:nvPicPr>
        <p:blipFill rotWithShape="1">
          <a:blip r:embed="rId2">
            <a:extLst>
              <a:ext uri="{28A0092B-C50C-407E-A947-70E740481C1C}">
                <a14:useLocalDpi xmlns:a14="http://schemas.microsoft.com/office/drawing/2010/main" val="0"/>
              </a:ext>
            </a:extLst>
          </a:blip>
          <a:srcRect l="33544" r="5370"/>
          <a:stretch/>
        </p:blipFill>
        <p:spPr bwMode="auto">
          <a:xfrm>
            <a:off x="3058702" y="4215865"/>
            <a:ext cx="3747540" cy="228373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6806242" y="159573"/>
            <a:ext cx="5600208" cy="6140142"/>
          </a:xfrm>
          <a:prstGeom prst="rect">
            <a:avLst/>
          </a:prstGeom>
          <a:noFill/>
        </p:spPr>
        <p:txBody>
          <a:bodyPr wrap="square" rtlCol="0">
            <a:spAutoFit/>
          </a:bodyPr>
          <a:lstStyle/>
          <a:p>
            <a:r>
              <a:rPr lang="fr-CA" sz="2900" b="1" dirty="0">
                <a:solidFill>
                  <a:schemeClr val="accent4">
                    <a:lumMod val="75000"/>
                  </a:schemeClr>
                </a:solidFill>
              </a:rPr>
              <a:t>Contrôler le SCPD</a:t>
            </a:r>
          </a:p>
          <a:p>
            <a:endParaRPr lang="fr-FR" sz="2400" dirty="0"/>
          </a:p>
          <a:p>
            <a:pPr marL="80010"/>
            <a:endParaRPr lang="fr-FR" sz="2400" dirty="0" smtClean="0"/>
          </a:p>
          <a:p>
            <a:pPr marL="80010" lvl="0" indent="-342900">
              <a:buClr>
                <a:srgbClr val="00AEC7"/>
              </a:buClr>
              <a:buFont typeface="Arial" panose="020B0604020202020204" pitchFamily="34" charset="0"/>
              <a:buChar char="•"/>
            </a:pPr>
            <a:r>
              <a:rPr lang="fr-CA" sz="2400" b="1" dirty="0" smtClean="0">
                <a:solidFill>
                  <a:schemeClr val="accent4">
                    <a:lumMod val="75000"/>
                  </a:schemeClr>
                </a:solidFill>
              </a:rPr>
              <a:t>Décrire</a:t>
            </a:r>
            <a:r>
              <a:rPr lang="fr-CA" sz="2400" dirty="0" smtClean="0">
                <a:solidFill>
                  <a:schemeClr val="accent4">
                    <a:lumMod val="75000"/>
                  </a:schemeClr>
                </a:solidFill>
              </a:rPr>
              <a:t> l’agitation et identifier le 	comportement cible </a:t>
            </a:r>
          </a:p>
          <a:p>
            <a:pPr marL="80010" lvl="0" indent="-342900">
              <a:buClr>
                <a:srgbClr val="00AEC7"/>
              </a:buClr>
              <a:buFont typeface="Arial" panose="020B0604020202020204" pitchFamily="34" charset="0"/>
              <a:buChar char="•"/>
            </a:pPr>
            <a:endParaRPr lang="fr-CA" sz="2400" dirty="0" smtClean="0">
              <a:solidFill>
                <a:schemeClr val="accent4">
                  <a:lumMod val="75000"/>
                </a:schemeClr>
              </a:solidFill>
            </a:endParaRPr>
          </a:p>
          <a:p>
            <a:pPr marL="80010" lvl="0" indent="-342900">
              <a:buClr>
                <a:srgbClr val="00AEC7"/>
              </a:buClr>
              <a:buFont typeface="Arial" panose="020B0604020202020204" pitchFamily="34" charset="0"/>
              <a:buChar char="•"/>
            </a:pPr>
            <a:r>
              <a:rPr lang="fr-CA" sz="2400" dirty="0" smtClean="0">
                <a:solidFill>
                  <a:schemeClr val="accent4">
                    <a:lumMod val="75000"/>
                  </a:schemeClr>
                </a:solidFill>
              </a:rPr>
              <a:t>Utiliser une grille de comportement</a:t>
            </a:r>
          </a:p>
          <a:p>
            <a:pPr marL="80010" lvl="0" indent="-342900">
              <a:buClr>
                <a:srgbClr val="00AEC7"/>
              </a:buClr>
              <a:buFont typeface="Arial" panose="020B0604020202020204" pitchFamily="34" charset="0"/>
              <a:buChar char="•"/>
            </a:pPr>
            <a:endParaRPr lang="fr-FR" sz="2400" dirty="0" smtClean="0">
              <a:solidFill>
                <a:schemeClr val="accent4">
                  <a:lumMod val="75000"/>
                </a:schemeClr>
              </a:solidFill>
            </a:endParaRPr>
          </a:p>
          <a:p>
            <a:pPr marL="80010" lvl="0" indent="-342900">
              <a:buClr>
                <a:srgbClr val="00AEC7"/>
              </a:buClr>
              <a:buFont typeface="Arial" panose="020B0604020202020204" pitchFamily="34" charset="0"/>
              <a:buChar char="•"/>
            </a:pPr>
            <a:r>
              <a:rPr lang="fr-CA" sz="2400" dirty="0" smtClean="0">
                <a:solidFill>
                  <a:schemeClr val="accent4">
                    <a:lumMod val="75000"/>
                  </a:schemeClr>
                </a:solidFill>
              </a:rPr>
              <a:t>Instaurer un traitement approprié en 	fonction du comportement cible</a:t>
            </a:r>
          </a:p>
          <a:p>
            <a:pPr marL="80010" lvl="0" indent="-342900">
              <a:buClr>
                <a:srgbClr val="00AEC7"/>
              </a:buClr>
              <a:buFont typeface="Arial" panose="020B0604020202020204" pitchFamily="34" charset="0"/>
              <a:buChar char="•"/>
            </a:pPr>
            <a:endParaRPr lang="fr-CA" sz="2400" dirty="0" smtClean="0">
              <a:solidFill>
                <a:schemeClr val="accent4">
                  <a:lumMod val="75000"/>
                </a:schemeClr>
              </a:solidFill>
            </a:endParaRPr>
          </a:p>
          <a:p>
            <a:pPr marL="80010" indent="-342900">
              <a:buClr>
                <a:srgbClr val="00AEC7"/>
              </a:buClr>
              <a:buFont typeface="Arial" panose="020B0604020202020204" pitchFamily="34" charset="0"/>
              <a:buChar char="•"/>
            </a:pPr>
            <a:r>
              <a:rPr lang="fr-CA" sz="2400" dirty="0" smtClean="0">
                <a:solidFill>
                  <a:schemeClr val="accent4">
                    <a:lumMod val="75000"/>
                  </a:schemeClr>
                </a:solidFill>
              </a:rPr>
              <a:t>Appliquer </a:t>
            </a:r>
            <a:r>
              <a:rPr lang="fr-CA" sz="2400" b="1" dirty="0" smtClean="0">
                <a:solidFill>
                  <a:schemeClr val="accent4">
                    <a:lumMod val="75000"/>
                  </a:schemeClr>
                </a:solidFill>
              </a:rPr>
              <a:t>constance et cohérence </a:t>
            </a:r>
            <a:r>
              <a:rPr lang="fr-CA" sz="2400" dirty="0" smtClean="0">
                <a:solidFill>
                  <a:schemeClr val="accent4">
                    <a:lumMod val="75000"/>
                  </a:schemeClr>
                </a:solidFill>
              </a:rPr>
              <a:t>dans 	le plan de traitement</a:t>
            </a:r>
          </a:p>
          <a:p>
            <a:pPr lvl="0">
              <a:buClr>
                <a:srgbClr val="00AEC7"/>
              </a:buClr>
            </a:pPr>
            <a:endParaRPr lang="fr-CA" sz="2800" b="1" dirty="0">
              <a:solidFill>
                <a:srgbClr val="2D2926"/>
              </a:solidFill>
            </a:endParaRPr>
          </a:p>
          <a:p>
            <a:pPr marL="80010"/>
            <a:endParaRPr lang="fr-FR" sz="2400" dirty="0"/>
          </a:p>
          <a:p>
            <a:pPr marL="342900" indent="-342900">
              <a:buFont typeface="Arial" panose="020B0604020202020204" pitchFamily="34" charset="0"/>
              <a:buChar char="•"/>
            </a:pPr>
            <a:endParaRPr lang="fr-CA" sz="2400" dirty="0"/>
          </a:p>
        </p:txBody>
      </p:sp>
    </p:spTree>
    <p:extLst>
      <p:ext uri="{BB962C8B-B14F-4D97-AF65-F5344CB8AC3E}">
        <p14:creationId xmlns:p14="http://schemas.microsoft.com/office/powerpoint/2010/main" val="76330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sz="3200" dirty="0"/>
              <a:t>Approche non-pharmacologique visant le traitement des </a:t>
            </a:r>
            <a:r>
              <a:rPr lang="fr-CA" sz="3200" dirty="0" smtClean="0"/>
              <a:t>SCPD</a:t>
            </a:r>
            <a:br>
              <a:rPr lang="fr-CA" sz="3200" dirty="0" smtClean="0"/>
            </a:br>
            <a:r>
              <a:rPr lang="fr-CA" sz="3200" dirty="0" smtClean="0"/>
              <a:t> </a:t>
            </a:r>
            <a:r>
              <a:rPr lang="fr-CA" sz="2700" i="1" dirty="0"/>
              <a:t>(MSSS, 2014)</a:t>
            </a:r>
          </a:p>
        </p:txBody>
      </p:sp>
      <p:sp>
        <p:nvSpPr>
          <p:cNvPr id="3" name="Espace réservé du contenu 2"/>
          <p:cNvSpPr>
            <a:spLocks noGrp="1"/>
          </p:cNvSpPr>
          <p:nvPr>
            <p:ph idx="1"/>
          </p:nvPr>
        </p:nvSpPr>
        <p:spPr>
          <a:xfrm>
            <a:off x="802482" y="1125538"/>
            <a:ext cx="10670116" cy="5044526"/>
          </a:xfrm>
        </p:spPr>
        <p:txBody>
          <a:bodyPr numCol="2">
            <a:normAutofit fontScale="85000" lnSpcReduction="20000"/>
          </a:bodyPr>
          <a:lstStyle/>
          <a:p>
            <a:r>
              <a:rPr lang="fr-FR" dirty="0"/>
              <a:t>  </a:t>
            </a:r>
            <a:r>
              <a:rPr lang="fr-FR" b="1" dirty="0" smtClean="0">
                <a:solidFill>
                  <a:schemeClr val="accent4">
                    <a:lumMod val="75000"/>
                  </a:schemeClr>
                </a:solidFill>
              </a:rPr>
              <a:t>Interventions sensorielles</a:t>
            </a:r>
          </a:p>
          <a:p>
            <a:pPr lvl="2"/>
            <a:r>
              <a:rPr lang="fr-FR" dirty="0" smtClean="0"/>
              <a:t>Musicothérapie </a:t>
            </a:r>
          </a:p>
          <a:p>
            <a:pPr lvl="2"/>
            <a:r>
              <a:rPr lang="fr-FR" dirty="0" smtClean="0"/>
              <a:t>Aromathérapie </a:t>
            </a:r>
          </a:p>
          <a:p>
            <a:pPr lvl="2"/>
            <a:r>
              <a:rPr lang="fr-FR" dirty="0" smtClean="0"/>
              <a:t>Massage </a:t>
            </a:r>
            <a:r>
              <a:rPr lang="fr-FR" dirty="0"/>
              <a:t>et toucher thérapeutique </a:t>
            </a:r>
          </a:p>
          <a:p>
            <a:pPr marL="777240" lvl="2" indent="0">
              <a:buNone/>
            </a:pPr>
            <a:endParaRPr lang="fr-FR" b="1" dirty="0"/>
          </a:p>
          <a:p>
            <a:r>
              <a:rPr lang="fr-FR" b="1" dirty="0" smtClean="0">
                <a:solidFill>
                  <a:schemeClr val="accent4">
                    <a:lumMod val="75000"/>
                  </a:schemeClr>
                </a:solidFill>
              </a:rPr>
              <a:t>Activités </a:t>
            </a:r>
            <a:r>
              <a:rPr lang="fr-FR" b="1" dirty="0">
                <a:solidFill>
                  <a:schemeClr val="accent4">
                    <a:lumMod val="75000"/>
                  </a:schemeClr>
                </a:solidFill>
              </a:rPr>
              <a:t>structurées </a:t>
            </a:r>
            <a:endParaRPr lang="fr-FR" b="1" dirty="0" smtClean="0">
              <a:solidFill>
                <a:schemeClr val="accent4">
                  <a:lumMod val="75000"/>
                </a:schemeClr>
              </a:solidFill>
            </a:endParaRPr>
          </a:p>
          <a:p>
            <a:pPr lvl="2"/>
            <a:r>
              <a:rPr lang="fr-FR" dirty="0" smtClean="0"/>
              <a:t>Artisanat </a:t>
            </a:r>
          </a:p>
          <a:p>
            <a:pPr lvl="2"/>
            <a:r>
              <a:rPr lang="fr-FR" dirty="0" smtClean="0"/>
              <a:t>Horticulture </a:t>
            </a:r>
            <a:r>
              <a:rPr lang="fr-FR" dirty="0"/>
              <a:t>et arrangement floral </a:t>
            </a:r>
            <a:endParaRPr lang="fr-FR" dirty="0" smtClean="0"/>
          </a:p>
          <a:p>
            <a:pPr lvl="2"/>
            <a:r>
              <a:rPr lang="fr-FR" dirty="0" smtClean="0"/>
              <a:t>Thérapie </a:t>
            </a:r>
            <a:r>
              <a:rPr lang="fr-FR" dirty="0"/>
              <a:t>par l’art </a:t>
            </a:r>
            <a:endParaRPr lang="fr-FR" dirty="0" smtClean="0"/>
          </a:p>
          <a:p>
            <a:pPr lvl="2"/>
            <a:r>
              <a:rPr lang="fr-FR" dirty="0" smtClean="0"/>
              <a:t>Thérapie </a:t>
            </a:r>
            <a:r>
              <a:rPr lang="fr-FR" dirty="0"/>
              <a:t>occupationnelle présentant un intérêt pour la personne (pliage de serviettes, timbrage d’enveloppes, etc.) </a:t>
            </a:r>
            <a:endParaRPr lang="fr-FR" dirty="0" smtClean="0"/>
          </a:p>
          <a:p>
            <a:pPr lvl="2"/>
            <a:r>
              <a:rPr lang="fr-FR" dirty="0"/>
              <a:t> </a:t>
            </a:r>
            <a:r>
              <a:rPr lang="fr-FR" dirty="0" smtClean="0"/>
              <a:t>Thérapie </a:t>
            </a:r>
            <a:r>
              <a:rPr lang="fr-FR" dirty="0"/>
              <a:t>biographique ou de réminiscence </a:t>
            </a:r>
            <a:endParaRPr lang="fr-FR" dirty="0" smtClean="0"/>
          </a:p>
          <a:p>
            <a:pPr lvl="2"/>
            <a:r>
              <a:rPr lang="fr-FR" dirty="0" smtClean="0"/>
              <a:t>Stimulation </a:t>
            </a:r>
            <a:r>
              <a:rPr lang="fr-FR" dirty="0"/>
              <a:t>cognitive : orientation à la réalité ; stimulation de la </a:t>
            </a:r>
            <a:r>
              <a:rPr lang="fr-FR" dirty="0" smtClean="0"/>
              <a:t>mémoire</a:t>
            </a:r>
          </a:p>
          <a:p>
            <a:pPr lvl="2"/>
            <a:endParaRPr lang="fr-FR" dirty="0" smtClean="0">
              <a:solidFill>
                <a:schemeClr val="accent4">
                  <a:lumMod val="75000"/>
                </a:schemeClr>
              </a:solidFill>
            </a:endParaRPr>
          </a:p>
          <a:p>
            <a:r>
              <a:rPr lang="fr-FR" b="1" dirty="0" smtClean="0">
                <a:solidFill>
                  <a:schemeClr val="accent4">
                    <a:lumMod val="75000"/>
                  </a:schemeClr>
                </a:solidFill>
              </a:rPr>
              <a:t>Activités physiques</a:t>
            </a:r>
          </a:p>
          <a:p>
            <a:pPr lvl="2"/>
            <a:r>
              <a:rPr lang="fr-FR" dirty="0" smtClean="0"/>
              <a:t>Marche </a:t>
            </a:r>
          </a:p>
          <a:p>
            <a:pPr lvl="2"/>
            <a:r>
              <a:rPr lang="fr-FR" dirty="0" smtClean="0"/>
              <a:t>Danse </a:t>
            </a:r>
          </a:p>
          <a:p>
            <a:pPr lvl="2"/>
            <a:r>
              <a:rPr lang="fr-FR" dirty="0" smtClean="0"/>
              <a:t>Séances d’exercices</a:t>
            </a:r>
          </a:p>
          <a:p>
            <a:pPr lvl="2"/>
            <a:endParaRPr lang="fr-FR" dirty="0" smtClean="0"/>
          </a:p>
          <a:p>
            <a:pPr lvl="2"/>
            <a:endParaRPr lang="fr-FR" dirty="0" smtClean="0"/>
          </a:p>
          <a:p>
            <a:r>
              <a:rPr lang="fr-FR" b="1" dirty="0" smtClean="0">
                <a:solidFill>
                  <a:schemeClr val="accent4">
                    <a:lumMod val="75000"/>
                  </a:schemeClr>
                </a:solidFill>
              </a:rPr>
              <a:t>Contacts sociaux </a:t>
            </a:r>
          </a:p>
          <a:p>
            <a:pPr lvl="2"/>
            <a:r>
              <a:rPr lang="fr-FR" dirty="0" smtClean="0"/>
              <a:t>Contacts humains « un à un » </a:t>
            </a:r>
          </a:p>
          <a:p>
            <a:pPr lvl="2"/>
            <a:r>
              <a:rPr lang="fr-FR" dirty="0" smtClean="0"/>
              <a:t>Zoothérapie </a:t>
            </a:r>
          </a:p>
          <a:p>
            <a:pPr lvl="2"/>
            <a:r>
              <a:rPr lang="fr-FR" dirty="0" smtClean="0"/>
              <a:t>Contact social simulé (photos de famille, vidéos, enregistrements sonores) </a:t>
            </a:r>
          </a:p>
          <a:p>
            <a:pPr lvl="2"/>
            <a:endParaRPr lang="fr-FR" dirty="0"/>
          </a:p>
          <a:p>
            <a:pPr lvl="2"/>
            <a:endParaRPr lang="fr-FR" dirty="0" smtClean="0"/>
          </a:p>
          <a:p>
            <a:r>
              <a:rPr lang="fr-FR" dirty="0" smtClean="0">
                <a:solidFill>
                  <a:schemeClr val="accent4">
                    <a:lumMod val="75000"/>
                  </a:schemeClr>
                </a:solidFill>
              </a:rPr>
              <a:t> </a:t>
            </a:r>
            <a:r>
              <a:rPr lang="fr-FR" sz="2000" b="1" dirty="0">
                <a:solidFill>
                  <a:schemeClr val="accent4">
                    <a:lumMod val="75000"/>
                  </a:schemeClr>
                </a:solidFill>
              </a:rPr>
              <a:t> </a:t>
            </a:r>
            <a:r>
              <a:rPr lang="fr-FR" sz="2600" b="1" dirty="0">
                <a:solidFill>
                  <a:schemeClr val="accent4">
                    <a:lumMod val="75000"/>
                  </a:schemeClr>
                </a:solidFill>
              </a:rPr>
              <a:t>Approche</a:t>
            </a:r>
            <a:r>
              <a:rPr lang="fr-FR" b="1" dirty="0" smtClean="0">
                <a:solidFill>
                  <a:schemeClr val="accent4">
                    <a:lumMod val="75000"/>
                  </a:schemeClr>
                </a:solidFill>
              </a:rPr>
              <a:t> environnementale </a:t>
            </a:r>
            <a:r>
              <a:rPr lang="fr-FR" b="1" dirty="0" smtClean="0"/>
              <a:t>	</a:t>
            </a:r>
          </a:p>
          <a:p>
            <a:pPr lvl="2"/>
            <a:r>
              <a:rPr lang="fr-FR" dirty="0" smtClean="0"/>
              <a:t>Accès à un jardin extérieur </a:t>
            </a:r>
          </a:p>
          <a:p>
            <a:pPr lvl="2"/>
            <a:r>
              <a:rPr lang="fr-FR" dirty="0" smtClean="0"/>
              <a:t>Aménagement comparable à celui de la maison</a:t>
            </a:r>
          </a:p>
          <a:p>
            <a:pPr lvl="2"/>
            <a:r>
              <a:rPr lang="fr-FR" dirty="0" smtClean="0"/>
              <a:t>Aménagement de repères spatiaux </a:t>
            </a:r>
          </a:p>
          <a:p>
            <a:pPr lvl="2"/>
            <a:r>
              <a:rPr lang="fr-FR" dirty="0" smtClean="0"/>
              <a:t>Installation de barrières visuelles</a:t>
            </a:r>
          </a:p>
          <a:p>
            <a:pPr lvl="2"/>
            <a:endParaRPr lang="fr-FR" dirty="0" smtClean="0"/>
          </a:p>
          <a:p>
            <a:r>
              <a:rPr lang="fr-FR" b="1" dirty="0" smtClean="0">
                <a:solidFill>
                  <a:schemeClr val="accent4">
                    <a:lumMod val="75000"/>
                  </a:schemeClr>
                </a:solidFill>
              </a:rPr>
              <a:t>Approche comportementale</a:t>
            </a:r>
          </a:p>
          <a:p>
            <a:pPr lvl="2"/>
            <a:r>
              <a:rPr lang="fr-FR" dirty="0" smtClean="0"/>
              <a:t>Renforcement différentiel comportements désirables récompensés) </a:t>
            </a:r>
          </a:p>
          <a:p>
            <a:pPr lvl="2"/>
            <a:r>
              <a:rPr lang="fr-FR" dirty="0" smtClean="0"/>
              <a:t>Approche confort‐stimulation‐distraction 				</a:t>
            </a:r>
            <a:endParaRPr lang="fr-CA" dirty="0"/>
          </a:p>
        </p:txBody>
      </p:sp>
    </p:spTree>
    <p:extLst>
      <p:ext uri="{BB962C8B-B14F-4D97-AF65-F5344CB8AC3E}">
        <p14:creationId xmlns:p14="http://schemas.microsoft.com/office/powerpoint/2010/main" val="6638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Approches environnementales</a:t>
            </a:r>
            <a:endParaRPr lang="fr-CA"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7300" y="838173"/>
            <a:ext cx="7391400" cy="4927600"/>
          </a:xfrm>
        </p:spPr>
      </p:pic>
      <p:sp>
        <p:nvSpPr>
          <p:cNvPr id="6" name="Rectangle 5"/>
          <p:cNvSpPr/>
          <p:nvPr/>
        </p:nvSpPr>
        <p:spPr>
          <a:xfrm>
            <a:off x="78344" y="5973866"/>
            <a:ext cx="9586950" cy="253916"/>
          </a:xfrm>
          <a:prstGeom prst="rect">
            <a:avLst/>
          </a:prstGeom>
        </p:spPr>
        <p:txBody>
          <a:bodyPr wrap="square">
            <a:spAutoFit/>
          </a:bodyPr>
          <a:lstStyle/>
          <a:p>
            <a:r>
              <a:rPr lang="fr-CA" sz="1050" dirty="0"/>
              <a:t>http://images.lpcdn.ca/435x290/201203/08/478646-habillage-dune-porte-chsld.jpg</a:t>
            </a:r>
          </a:p>
        </p:txBody>
      </p:sp>
    </p:spTree>
    <p:extLst>
      <p:ext uri="{BB962C8B-B14F-4D97-AF65-F5344CB8AC3E}">
        <p14:creationId xmlns:p14="http://schemas.microsoft.com/office/powerpoint/2010/main" val="119454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Espace réservé du numéro de diapositive 2"/>
          <p:cNvSpPr txBox="1">
            <a:spLocks noGrp="1"/>
          </p:cNvSpPr>
          <p:nvPr>
            <p:ph type="sldNum" sz="quarter" idx="4294967295"/>
          </p:nvPr>
        </p:nvSpPr>
        <p:spPr>
          <a:xfrm>
            <a:off x="12023725" y="5981700"/>
            <a:ext cx="168275" cy="228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pic>
        <p:nvPicPr>
          <p:cNvPr id="367" name="Image 1" descr="Image 1"/>
          <p:cNvPicPr>
            <a:picLocks noChangeAspect="1"/>
          </p:cNvPicPr>
          <p:nvPr/>
        </p:nvPicPr>
        <p:blipFill>
          <a:blip r:embed="rId2">
            <a:extLst/>
          </a:blip>
          <a:stretch>
            <a:fillRect/>
          </a:stretch>
        </p:blipFill>
        <p:spPr>
          <a:xfrm>
            <a:off x="638229" y="0"/>
            <a:ext cx="5058938" cy="6557581"/>
          </a:xfrm>
          <a:prstGeom prst="rect">
            <a:avLst/>
          </a:prstGeom>
          <a:ln w="12700">
            <a:miter lim="400000"/>
          </a:ln>
        </p:spPr>
      </p:pic>
      <p:pic>
        <p:nvPicPr>
          <p:cNvPr id="368" name="Image 2" descr="Image 2"/>
          <p:cNvPicPr>
            <a:picLocks noChangeAspect="1"/>
          </p:cNvPicPr>
          <p:nvPr/>
        </p:nvPicPr>
        <p:blipFill>
          <a:blip r:embed="rId3">
            <a:extLst/>
          </a:blip>
          <a:stretch>
            <a:fillRect/>
          </a:stretch>
        </p:blipFill>
        <p:spPr>
          <a:xfrm>
            <a:off x="6210246" y="1"/>
            <a:ext cx="5258211" cy="6404841"/>
          </a:xfrm>
          <a:prstGeom prst="rect">
            <a:avLst/>
          </a:prstGeom>
          <a:ln w="12700">
            <a:miter lim="400000"/>
          </a:ln>
        </p:spPr>
      </p:pic>
    </p:spTree>
    <p:extLst>
      <p:ext uri="{BB962C8B-B14F-4D97-AF65-F5344CB8AC3E}">
        <p14:creationId xmlns:p14="http://schemas.microsoft.com/office/powerpoint/2010/main" val="135085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8299" y="2865"/>
            <a:ext cx="10670116" cy="706437"/>
          </a:xfrm>
        </p:spPr>
        <p:txBody>
          <a:bodyPr>
            <a:normAutofit fontScale="90000"/>
          </a:bodyPr>
          <a:lstStyle/>
          <a:p>
            <a:r>
              <a:rPr lang="fr-CA" sz="3200" b="1" dirty="0">
                <a:solidFill>
                  <a:schemeClr val="bg2">
                    <a:lumMod val="25000"/>
                  </a:schemeClr>
                </a:solidFill>
              </a:rPr>
              <a:t/>
            </a:r>
            <a:br>
              <a:rPr lang="fr-CA" sz="3200" b="1" dirty="0">
                <a:solidFill>
                  <a:schemeClr val="bg2">
                    <a:lumMod val="25000"/>
                  </a:schemeClr>
                </a:solidFill>
              </a:rPr>
            </a:br>
            <a:r>
              <a:rPr lang="fr-CA" sz="3200" b="1" dirty="0" smtClean="0">
                <a:solidFill>
                  <a:schemeClr val="bg2">
                    <a:lumMod val="25000"/>
                  </a:schemeClr>
                </a:solidFill>
              </a:rPr>
              <a:t>Mme C</a:t>
            </a:r>
            <a:r>
              <a:rPr lang="fr-CA" sz="4800" b="1" dirty="0">
                <a:solidFill>
                  <a:srgbClr val="FF0000"/>
                </a:solidFill>
              </a:rPr>
              <a:t/>
            </a:r>
            <a:br>
              <a:rPr lang="fr-CA" sz="4800" b="1" dirty="0">
                <a:solidFill>
                  <a:srgbClr val="FF0000"/>
                </a:solidFill>
              </a:rPr>
            </a:br>
            <a:endParaRPr lang="fr-CA" dirty="0"/>
          </a:p>
        </p:txBody>
      </p:sp>
      <p:sp>
        <p:nvSpPr>
          <p:cNvPr id="3" name="Espace réservé du contenu 2"/>
          <p:cNvSpPr>
            <a:spLocks noGrp="1"/>
          </p:cNvSpPr>
          <p:nvPr>
            <p:ph idx="1"/>
          </p:nvPr>
        </p:nvSpPr>
        <p:spPr>
          <a:xfrm>
            <a:off x="345151" y="614411"/>
            <a:ext cx="11846849" cy="6016238"/>
          </a:xfrm>
        </p:spPr>
        <p:txBody>
          <a:bodyPr numCol="2">
            <a:normAutofit/>
          </a:bodyPr>
          <a:lstStyle/>
          <a:p>
            <a:r>
              <a:rPr lang="fr-CA" dirty="0" smtClean="0"/>
              <a:t>Approche </a:t>
            </a:r>
            <a:r>
              <a:rPr lang="fr-CA" b="1" dirty="0" smtClean="0">
                <a:solidFill>
                  <a:schemeClr val="accent4">
                    <a:lumMod val="75000"/>
                  </a:schemeClr>
                </a:solidFill>
              </a:rPr>
              <a:t>de base</a:t>
            </a:r>
          </a:p>
          <a:p>
            <a:pPr lvl="1"/>
            <a:r>
              <a:rPr lang="fr-CA" sz="2000" dirty="0"/>
              <a:t>Gestes lents </a:t>
            </a:r>
          </a:p>
          <a:p>
            <a:pPr lvl="1"/>
            <a:r>
              <a:rPr lang="fr-CA" sz="2000" dirty="0"/>
              <a:t>Ton de voix calme</a:t>
            </a:r>
          </a:p>
          <a:p>
            <a:pPr lvl="1"/>
            <a:r>
              <a:rPr lang="fr-CA" sz="2000" dirty="0"/>
              <a:t>Contact visuel</a:t>
            </a:r>
          </a:p>
          <a:p>
            <a:pPr lvl="1"/>
            <a:r>
              <a:rPr lang="fr-CA" sz="2000" dirty="0"/>
              <a:t>Ambiance calme et apaisante</a:t>
            </a:r>
          </a:p>
          <a:p>
            <a:pPr lvl="1"/>
            <a:r>
              <a:rPr lang="fr-CA" sz="2000" dirty="0"/>
              <a:t>Attitude non menaçante</a:t>
            </a:r>
          </a:p>
          <a:p>
            <a:pPr lvl="1"/>
            <a:r>
              <a:rPr lang="fr-CA" sz="2000" dirty="0"/>
              <a:t>Réagir rapidement rapide en cas de situation </a:t>
            </a:r>
            <a:r>
              <a:rPr lang="fr-CA" sz="2000" dirty="0" smtClean="0"/>
              <a:t>problématique</a:t>
            </a:r>
          </a:p>
          <a:p>
            <a:pPr lvl="1"/>
            <a:r>
              <a:rPr lang="fr-CA" sz="2000" dirty="0"/>
              <a:t>Éviter de </a:t>
            </a:r>
            <a:r>
              <a:rPr lang="fr-CA" sz="2000" dirty="0" smtClean="0"/>
              <a:t>la raisonner</a:t>
            </a:r>
          </a:p>
          <a:p>
            <a:pPr lvl="1"/>
            <a:r>
              <a:rPr lang="fr-CA" sz="2000" dirty="0" smtClean="0"/>
              <a:t> </a:t>
            </a:r>
            <a:r>
              <a:rPr lang="fr-CA" sz="2000" b="1" dirty="0"/>
              <a:t>SOUTENIR LA </a:t>
            </a:r>
            <a:r>
              <a:rPr lang="fr-CA" sz="2000" b="1" dirty="0" smtClean="0"/>
              <a:t>SOEUR</a:t>
            </a:r>
            <a:endParaRPr lang="fr-CA" sz="2000" b="1" dirty="0"/>
          </a:p>
          <a:p>
            <a:pPr lvl="1"/>
            <a:endParaRPr lang="fr-CA" sz="2000" dirty="0" smtClean="0"/>
          </a:p>
          <a:p>
            <a:pPr lvl="1"/>
            <a:endParaRPr lang="fr-CA" sz="2000" dirty="0" smtClean="0"/>
          </a:p>
          <a:p>
            <a:r>
              <a:rPr lang="fr-CA" dirty="0" smtClean="0"/>
              <a:t>Approche </a:t>
            </a:r>
            <a:r>
              <a:rPr lang="fr-CA" b="1" dirty="0" smtClean="0">
                <a:solidFill>
                  <a:schemeClr val="accent4">
                    <a:lumMod val="75000"/>
                  </a:schemeClr>
                </a:solidFill>
              </a:rPr>
              <a:t>environnementale</a:t>
            </a:r>
            <a:endParaRPr lang="fr-CA" sz="2400" b="1" dirty="0" smtClean="0">
              <a:solidFill>
                <a:schemeClr val="accent4">
                  <a:lumMod val="75000"/>
                </a:schemeClr>
              </a:solidFill>
            </a:endParaRPr>
          </a:p>
          <a:p>
            <a:pPr lvl="1"/>
            <a:r>
              <a:rPr lang="fr-CA" sz="2000" dirty="0" smtClean="0"/>
              <a:t>Assurer une bonne luminosité en fin de journée</a:t>
            </a:r>
          </a:p>
          <a:p>
            <a:pPr lvl="1"/>
            <a:r>
              <a:rPr lang="fr-CA" sz="2000" dirty="0" smtClean="0"/>
              <a:t>Ranger hors de vue sac à main, manteau, clés,…</a:t>
            </a:r>
          </a:p>
          <a:p>
            <a:pPr lvl="1"/>
            <a:r>
              <a:rPr lang="fr-FR" sz="2000" dirty="0" smtClean="0"/>
              <a:t>Installation </a:t>
            </a:r>
            <a:r>
              <a:rPr lang="fr-FR" sz="2000" dirty="0"/>
              <a:t>de barrières visuelles</a:t>
            </a:r>
          </a:p>
          <a:p>
            <a:pPr lvl="1"/>
            <a:endParaRPr lang="fr-CA" sz="2000" dirty="0" smtClean="0"/>
          </a:p>
          <a:p>
            <a:pPr lvl="1"/>
            <a:endParaRPr lang="fr-CA" sz="2000" dirty="0"/>
          </a:p>
          <a:p>
            <a:endParaRPr lang="fr-CA" dirty="0" smtClean="0"/>
          </a:p>
          <a:p>
            <a:r>
              <a:rPr lang="fr-CA" dirty="0" smtClean="0"/>
              <a:t>Approche </a:t>
            </a:r>
            <a:r>
              <a:rPr lang="fr-CA" b="1" dirty="0" smtClean="0">
                <a:solidFill>
                  <a:schemeClr val="accent4">
                    <a:lumMod val="75000"/>
                  </a:schemeClr>
                </a:solidFill>
              </a:rPr>
              <a:t>non-pharmacologique</a:t>
            </a:r>
          </a:p>
          <a:p>
            <a:pPr lvl="1"/>
            <a:r>
              <a:rPr lang="fr-CA" sz="2000" dirty="0" smtClean="0"/>
              <a:t>Lui donner une tâche en </a:t>
            </a:r>
            <a:r>
              <a:rPr lang="fr-CA" sz="2000" dirty="0"/>
              <a:t>fin pm: préparer </a:t>
            </a:r>
            <a:r>
              <a:rPr lang="fr-CA" sz="2000" dirty="0" smtClean="0"/>
              <a:t>les légumes du souper</a:t>
            </a:r>
            <a:r>
              <a:rPr lang="fr-CA" sz="2000" dirty="0"/>
              <a:t>, </a:t>
            </a:r>
            <a:r>
              <a:rPr lang="fr-CA" sz="2000" dirty="0" smtClean="0"/>
              <a:t>plier des vêtements, ranger des magazines</a:t>
            </a:r>
          </a:p>
          <a:p>
            <a:pPr lvl="1"/>
            <a:r>
              <a:rPr lang="fr-CA" sz="2000" dirty="0" smtClean="0"/>
              <a:t>Activités des loisirs en présence d’un bénévole ou de sa sœur en fin pm: musique, lecture, jeux, discussion,…</a:t>
            </a:r>
          </a:p>
          <a:p>
            <a:pPr lvl="1"/>
            <a:r>
              <a:rPr lang="fr-CA" sz="2000" dirty="0" smtClean="0"/>
              <a:t>Assurer suffisamment de stimulation pendant la journée pour diminuer l’agitation en fin pm</a:t>
            </a:r>
          </a:p>
          <a:p>
            <a:pPr lvl="1"/>
            <a:r>
              <a:rPr lang="fr-CA" sz="2000" dirty="0" smtClean="0"/>
              <a:t>Diminuer sucre et caféine le matin</a:t>
            </a:r>
          </a:p>
          <a:p>
            <a:pPr lvl="1"/>
            <a:r>
              <a:rPr lang="fr-CA" sz="2000" dirty="0" smtClean="0"/>
              <a:t>Routines stables pour sommeil et repas</a:t>
            </a:r>
          </a:p>
          <a:p>
            <a:pPr marL="457200" lvl="1" indent="0">
              <a:buNone/>
            </a:pPr>
            <a:endParaRPr lang="fr-CA" sz="2000" dirty="0"/>
          </a:p>
          <a:p>
            <a:r>
              <a:rPr lang="fr-CA" sz="2400" dirty="0" smtClean="0"/>
              <a:t>Approche </a:t>
            </a:r>
            <a:r>
              <a:rPr lang="fr-CA" sz="2400" b="1" dirty="0" smtClean="0">
                <a:solidFill>
                  <a:schemeClr val="accent4">
                    <a:lumMod val="75000"/>
                  </a:schemeClr>
                </a:solidFill>
              </a:rPr>
              <a:t>pharmaco</a:t>
            </a:r>
          </a:p>
          <a:p>
            <a:pPr lvl="1"/>
            <a:r>
              <a:rPr lang="fr-CA" sz="2000" dirty="0" smtClean="0"/>
              <a:t>Seulement si les autres approches n’ont pas fonctionné</a:t>
            </a:r>
          </a:p>
          <a:p>
            <a:pPr lvl="1"/>
            <a:endParaRPr lang="fr-CA" dirty="0" smtClean="0"/>
          </a:p>
        </p:txBody>
      </p:sp>
      <p:sp>
        <p:nvSpPr>
          <p:cNvPr id="4" name="ZoneTexte 3"/>
          <p:cNvSpPr txBox="1"/>
          <p:nvPr/>
        </p:nvSpPr>
        <p:spPr>
          <a:xfrm>
            <a:off x="4606022" y="1700411"/>
            <a:ext cx="1897167" cy="646331"/>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fr-CA" dirty="0" smtClean="0"/>
              <a:t>CONNAITRE SON HISTOIRE DE VIE</a:t>
            </a:r>
            <a:endParaRPr lang="fr-CA" dirty="0"/>
          </a:p>
        </p:txBody>
      </p:sp>
    </p:spTree>
    <p:extLst>
      <p:ext uri="{BB962C8B-B14F-4D97-AF65-F5344CB8AC3E}">
        <p14:creationId xmlns:p14="http://schemas.microsoft.com/office/powerpoint/2010/main" val="202742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9" end="1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20" end="2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21" end="2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22" end="2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23" end="2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25" end="2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26" end="2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Capsules IUGM: </a:t>
            </a:r>
            <a:r>
              <a:rPr lang="fr-CA" dirty="0" smtClean="0">
                <a:hlinkClick r:id="rId2"/>
              </a:rPr>
              <a:t>http://centreavantage.ca/ressources/scpd/</a:t>
            </a:r>
            <a:endParaRPr lang="fr-CA" dirty="0"/>
          </a:p>
        </p:txBody>
      </p:sp>
      <p:pic>
        <p:nvPicPr>
          <p:cNvPr id="7" name="Espace réservé du contenu 6" descr="Capture d’écra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48361" y="1125538"/>
            <a:ext cx="7179416" cy="4535487"/>
          </a:xfrm>
        </p:spPr>
      </p:pic>
      <p:sp>
        <p:nvSpPr>
          <p:cNvPr id="5" name="ZoneTexte 4"/>
          <p:cNvSpPr txBox="1"/>
          <p:nvPr/>
        </p:nvSpPr>
        <p:spPr>
          <a:xfrm>
            <a:off x="802482" y="6093151"/>
            <a:ext cx="4914654" cy="369332"/>
          </a:xfrm>
          <a:prstGeom prst="rect">
            <a:avLst/>
          </a:prstGeom>
          <a:noFill/>
        </p:spPr>
        <p:txBody>
          <a:bodyPr wrap="square" rtlCol="0">
            <a:spAutoFit/>
          </a:bodyPr>
          <a:lstStyle/>
          <a:p>
            <a:r>
              <a:rPr lang="fr-CA" dirty="0">
                <a:hlinkClick r:id="rId4"/>
              </a:rPr>
              <a:t>http://centreavantage.ca/ressources/scpd/</a:t>
            </a:r>
          </a:p>
        </p:txBody>
      </p:sp>
    </p:spTree>
    <p:extLst>
      <p:ext uri="{BB962C8B-B14F-4D97-AF65-F5344CB8AC3E}">
        <p14:creationId xmlns:p14="http://schemas.microsoft.com/office/powerpoint/2010/main" val="230260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dirty="0" smtClean="0">
                <a:hlinkClick r:id="rId2"/>
              </a:rPr>
              <a:t>www.capsulesscpd.ca</a:t>
            </a:r>
            <a:endParaRPr lang="fr-CA" dirty="0"/>
          </a:p>
        </p:txBody>
      </p:sp>
      <p:sp>
        <p:nvSpPr>
          <p:cNvPr id="3" name="Espace réservé du contenu 2"/>
          <p:cNvSpPr>
            <a:spLocks noGrp="1"/>
          </p:cNvSpPr>
          <p:nvPr>
            <p:ph idx="1"/>
          </p:nvPr>
        </p:nvSpPr>
        <p:spPr/>
        <p:txBody>
          <a:bodyPr/>
          <a:lstStyle/>
          <a:p>
            <a:pPr marL="0" indent="0">
              <a:buNone/>
            </a:pPr>
            <a:endParaRPr lang="fr-CA" dirty="0"/>
          </a:p>
        </p:txBody>
      </p:sp>
      <p:pic>
        <p:nvPicPr>
          <p:cNvPr id="4" name="Image 3"/>
          <p:cNvPicPr>
            <a:picLocks noChangeAspect="1"/>
          </p:cNvPicPr>
          <p:nvPr/>
        </p:nvPicPr>
        <p:blipFill>
          <a:blip r:embed="rId3"/>
          <a:stretch>
            <a:fillRect/>
          </a:stretch>
        </p:blipFill>
        <p:spPr>
          <a:xfrm>
            <a:off x="1136591" y="1609661"/>
            <a:ext cx="9650335" cy="4051588"/>
          </a:xfrm>
          <a:prstGeom prst="rect">
            <a:avLst/>
          </a:prstGeom>
        </p:spPr>
      </p:pic>
    </p:spTree>
    <p:extLst>
      <p:ext uri="{BB962C8B-B14F-4D97-AF65-F5344CB8AC3E}">
        <p14:creationId xmlns:p14="http://schemas.microsoft.com/office/powerpoint/2010/main" val="425482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670020" y="255938"/>
            <a:ext cx="4722376" cy="6172534"/>
          </a:xfrm>
          <a:prstGeom prst="rect">
            <a:avLst/>
          </a:prstGeom>
        </p:spPr>
      </p:pic>
      <p:sp>
        <p:nvSpPr>
          <p:cNvPr id="5" name="Rectangle 4"/>
          <p:cNvSpPr/>
          <p:nvPr/>
        </p:nvSpPr>
        <p:spPr>
          <a:xfrm>
            <a:off x="5682131" y="1276933"/>
            <a:ext cx="6096000" cy="4154984"/>
          </a:xfrm>
          <a:prstGeom prst="rect">
            <a:avLst/>
          </a:prstGeom>
        </p:spPr>
        <p:txBody>
          <a:bodyPr>
            <a:spAutoFit/>
          </a:bodyPr>
          <a:lstStyle/>
          <a:p>
            <a:endParaRPr lang="fr-CA" dirty="0" smtClean="0">
              <a:hlinkClick r:id="rId3"/>
            </a:endParaRPr>
          </a:p>
          <a:p>
            <a:endParaRPr lang="fr-CA" dirty="0" smtClean="0">
              <a:hlinkClick r:id="rId3"/>
            </a:endParaRPr>
          </a:p>
          <a:p>
            <a:endParaRPr lang="fr-CA" dirty="0">
              <a:hlinkClick r:id="rId3"/>
            </a:endParaRPr>
          </a:p>
          <a:p>
            <a:r>
              <a:rPr lang="fr-CA" dirty="0">
                <a:hlinkClick r:id="rId3"/>
              </a:rPr>
              <a:t>www.alzheimer.ca/sites/default/files/files/national/for-hcp/ciusss-fiches-alzheimer_scpd_2016.pdf</a:t>
            </a:r>
          </a:p>
          <a:p>
            <a:endParaRPr lang="fr-CA" dirty="0" smtClean="0">
              <a:hlinkClick r:id="rId3"/>
            </a:endParaRPr>
          </a:p>
          <a:p>
            <a:endParaRPr lang="fr-CA" dirty="0">
              <a:hlinkClick r:id="rId3"/>
            </a:endParaRPr>
          </a:p>
          <a:p>
            <a:endParaRPr lang="fr-CA" dirty="0" smtClean="0">
              <a:hlinkClick r:id="rId3"/>
            </a:endParaRPr>
          </a:p>
          <a:p>
            <a:endParaRPr lang="fr-CA" dirty="0">
              <a:hlinkClick r:id="rId3"/>
            </a:endParaRPr>
          </a:p>
          <a:p>
            <a:endParaRPr lang="fr-CA" dirty="0">
              <a:hlinkClick r:id="rId3"/>
            </a:endParaRPr>
          </a:p>
          <a:p>
            <a:r>
              <a:rPr lang="fr-CA" sz="1400" i="1" dirty="0"/>
              <a:t>La reproduction et l’utilisation, en tout ou en partie, de ce document ou des aide-mémoire sont autorisées en autant que la source soit mentionnée. Toute reproduction et utilisation à des fins lucratives sont interdites. Toutes modifications ou adaptations doivent faire l’objet d’une entente avec le Centre intégré universitaire de santé et de services sociaux de l’Estrie – Centre hospitalier universitaire de Sherbrooke (CIUSSS de l’Estrie – CHUS).</a:t>
            </a:r>
          </a:p>
        </p:txBody>
      </p:sp>
    </p:spTree>
    <p:extLst>
      <p:ext uri="{BB962C8B-B14F-4D97-AF65-F5344CB8AC3E}">
        <p14:creationId xmlns:p14="http://schemas.microsoft.com/office/powerpoint/2010/main" val="285486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3600" dirty="0"/>
              <a:t>O</a:t>
            </a:r>
            <a:r>
              <a:rPr lang="fr-CA" sz="3600" b="1" dirty="0" smtClean="0"/>
              <a:t>rganismes </a:t>
            </a:r>
            <a:r>
              <a:rPr lang="fr-CA" sz="3600" b="1" dirty="0"/>
              <a:t>communautaires</a:t>
            </a:r>
          </a:p>
        </p:txBody>
      </p:sp>
      <p:sp>
        <p:nvSpPr>
          <p:cNvPr id="3" name="Espace réservé du contenu 2"/>
          <p:cNvSpPr>
            <a:spLocks noGrp="1"/>
          </p:cNvSpPr>
          <p:nvPr>
            <p:ph idx="1"/>
          </p:nvPr>
        </p:nvSpPr>
        <p:spPr>
          <a:xfrm>
            <a:off x="802482" y="1129004"/>
            <a:ext cx="10670116" cy="5047861"/>
          </a:xfrm>
        </p:spPr>
        <p:txBody>
          <a:bodyPr numCol="2">
            <a:normAutofit fontScale="85000" lnSpcReduction="20000"/>
          </a:bodyPr>
          <a:lstStyle/>
          <a:p>
            <a:pPr marL="342900" lvl="1">
              <a:buClr>
                <a:schemeClr val="accent1"/>
              </a:buClr>
            </a:pPr>
            <a:r>
              <a:rPr lang="fr-CA" sz="2600" dirty="0" smtClean="0"/>
              <a:t>Société d’Alzheimer </a:t>
            </a:r>
            <a:r>
              <a:rPr lang="fr-CA" sz="2600" dirty="0"/>
              <a:t>: </a:t>
            </a:r>
            <a:r>
              <a:rPr lang="fr-CA" sz="2600" u="sng" dirty="0" smtClean="0">
                <a:solidFill>
                  <a:srgbClr val="003399"/>
                </a:solidFill>
              </a:rPr>
              <a:t>www.alzheimer.ca</a:t>
            </a:r>
            <a:endParaRPr lang="fr-CA" sz="2600" u="sng" dirty="0">
              <a:solidFill>
                <a:srgbClr val="003399"/>
              </a:solidFill>
            </a:endParaRPr>
          </a:p>
          <a:p>
            <a:pPr marL="742950" lvl="2">
              <a:buClr>
                <a:schemeClr val="accent1"/>
              </a:buClr>
            </a:pPr>
            <a:r>
              <a:rPr lang="fr-CA" dirty="0" smtClean="0"/>
              <a:t>formulaire </a:t>
            </a:r>
            <a:r>
              <a:rPr lang="fr-CA" i="1" dirty="0" smtClean="0"/>
              <a:t>Premier lien</a:t>
            </a:r>
          </a:p>
          <a:p>
            <a:pPr marL="742950" lvl="2">
              <a:buClr>
                <a:schemeClr val="accent1"/>
              </a:buClr>
            </a:pPr>
            <a:r>
              <a:rPr lang="fr-CA" dirty="0" smtClean="0"/>
              <a:t>Cafés </a:t>
            </a:r>
            <a:r>
              <a:rPr lang="fr-CA" dirty="0"/>
              <a:t>A</a:t>
            </a:r>
            <a:r>
              <a:rPr lang="fr-CA" dirty="0" smtClean="0"/>
              <a:t>lzheimer</a:t>
            </a:r>
          </a:p>
          <a:p>
            <a:pPr marL="742950" lvl="2">
              <a:buClr>
                <a:schemeClr val="accent1"/>
              </a:buClr>
            </a:pPr>
            <a:r>
              <a:rPr lang="fr-CA" dirty="0"/>
              <a:t>A</a:t>
            </a:r>
            <a:r>
              <a:rPr lang="fr-CA" dirty="0" smtClean="0"/>
              <a:t>ctivités de groupe</a:t>
            </a:r>
          </a:p>
          <a:p>
            <a:pPr marL="742950" lvl="2">
              <a:buClr>
                <a:schemeClr val="accent1"/>
              </a:buClr>
            </a:pPr>
            <a:r>
              <a:rPr lang="fr-CA" dirty="0" smtClean="0"/>
              <a:t>Répit-stimulation </a:t>
            </a:r>
          </a:p>
          <a:p>
            <a:pPr marL="742950" lvl="2">
              <a:buClr>
                <a:schemeClr val="accent1"/>
              </a:buClr>
            </a:pPr>
            <a:r>
              <a:rPr lang="fr-CA" dirty="0" smtClean="0"/>
              <a:t>Recherche </a:t>
            </a:r>
          </a:p>
          <a:p>
            <a:pPr marL="742950" lvl="2">
              <a:buClr>
                <a:schemeClr val="accent1"/>
              </a:buClr>
            </a:pPr>
            <a:r>
              <a:rPr lang="fr-CA" dirty="0" err="1"/>
              <a:t>Médicalert</a:t>
            </a:r>
            <a:r>
              <a:rPr lang="fr-CA" dirty="0"/>
              <a:t> (Sécu-Retour</a:t>
            </a:r>
            <a:r>
              <a:rPr lang="fr-CA" dirty="0" smtClean="0"/>
              <a:t>)</a:t>
            </a:r>
          </a:p>
          <a:p>
            <a:pPr marL="514350" lvl="2" indent="0">
              <a:buClr>
                <a:schemeClr val="accent1"/>
              </a:buClr>
              <a:buNone/>
            </a:pPr>
            <a:endParaRPr lang="fr-CA" dirty="0" smtClean="0"/>
          </a:p>
          <a:p>
            <a:pPr marL="514350" lvl="2" indent="0">
              <a:buClr>
                <a:schemeClr val="accent1"/>
              </a:buClr>
              <a:buNone/>
            </a:pPr>
            <a:endParaRPr lang="fr-CA" dirty="0"/>
          </a:p>
          <a:p>
            <a:pPr marL="457200" lvl="1" indent="-342900">
              <a:buClr>
                <a:schemeClr val="accent1"/>
              </a:buClr>
            </a:pPr>
            <a:r>
              <a:rPr lang="fr-CA" sz="2600" dirty="0"/>
              <a:t>Baluchon Alzheimer: </a:t>
            </a:r>
            <a:r>
              <a:rPr lang="fr-CA" sz="2600" u="sng" dirty="0" smtClean="0">
                <a:solidFill>
                  <a:srgbClr val="003399"/>
                </a:solidFill>
              </a:rPr>
              <a:t>www.baluchonalzheimer.com</a:t>
            </a:r>
            <a:endParaRPr lang="fr-CA" sz="2600" u="sng" dirty="0">
              <a:solidFill>
                <a:srgbClr val="003399"/>
              </a:solidFill>
            </a:endParaRPr>
          </a:p>
          <a:p>
            <a:pPr marL="457200" lvl="1" indent="-342900">
              <a:buClr>
                <a:schemeClr val="accent1"/>
              </a:buClr>
            </a:pPr>
            <a:endParaRPr lang="fr-CA" dirty="0"/>
          </a:p>
          <a:p>
            <a:pPr marL="742950" lvl="2">
              <a:buClr>
                <a:schemeClr val="accent1"/>
              </a:buClr>
            </a:pPr>
            <a:endParaRPr lang="fr-CA" dirty="0" smtClean="0"/>
          </a:p>
          <a:p>
            <a:pPr marL="514350" lvl="2" indent="0">
              <a:buClr>
                <a:schemeClr val="accent1"/>
              </a:buClr>
              <a:buNone/>
            </a:pPr>
            <a:endParaRPr lang="fr-CA" i="1" dirty="0" smtClean="0"/>
          </a:p>
          <a:p>
            <a:pPr marL="342900" lvl="1">
              <a:buClr>
                <a:schemeClr val="accent1"/>
              </a:buClr>
            </a:pPr>
            <a:r>
              <a:rPr lang="fr-CA" sz="2600" dirty="0" smtClean="0"/>
              <a:t>Alzheimer Group: </a:t>
            </a:r>
            <a:r>
              <a:rPr lang="fr-CA" sz="2600" dirty="0" smtClean="0">
                <a:hlinkClick r:id="rId2"/>
              </a:rPr>
              <a:t>www.agiteam.org</a:t>
            </a:r>
            <a:endParaRPr lang="fr-CA" sz="2600" dirty="0" smtClean="0"/>
          </a:p>
          <a:p>
            <a:pPr marL="742950" lvl="2">
              <a:buClr>
                <a:schemeClr val="accent1"/>
              </a:buClr>
            </a:pPr>
            <a:r>
              <a:rPr lang="fr-CA" dirty="0"/>
              <a:t>Soutien </a:t>
            </a:r>
            <a:r>
              <a:rPr lang="fr-CA" dirty="0" smtClean="0"/>
              <a:t>téléphonique: 514-485-7233</a:t>
            </a:r>
          </a:p>
          <a:p>
            <a:pPr marL="742950" lvl="2">
              <a:buClr>
                <a:schemeClr val="accent1"/>
              </a:buClr>
            </a:pPr>
            <a:r>
              <a:rPr lang="fr-CA" dirty="0" smtClean="0"/>
              <a:t>Soutien pour PA: individuel et en groupe</a:t>
            </a:r>
          </a:p>
          <a:p>
            <a:pPr marL="742950" lvl="2">
              <a:buClr>
                <a:schemeClr val="accent1"/>
              </a:buClr>
            </a:pPr>
            <a:r>
              <a:rPr lang="fr-CA" dirty="0" smtClean="0"/>
              <a:t>Formation pour PA </a:t>
            </a:r>
            <a:r>
              <a:rPr lang="fr-CA" i="1" dirty="0" smtClean="0"/>
              <a:t>Filet de sécurité</a:t>
            </a:r>
          </a:p>
          <a:p>
            <a:pPr marL="742950" lvl="2">
              <a:buClr>
                <a:schemeClr val="accent1"/>
              </a:buClr>
            </a:pPr>
            <a:r>
              <a:rPr lang="fr-CA" dirty="0"/>
              <a:t>Centre d’activités </a:t>
            </a:r>
            <a:r>
              <a:rPr lang="fr-CA" i="1" dirty="0" err="1"/>
              <a:t>Aisenstadt</a:t>
            </a:r>
            <a:endParaRPr lang="fr-CA" dirty="0"/>
          </a:p>
          <a:p>
            <a:pPr marL="742950" lvl="2">
              <a:buClr>
                <a:schemeClr val="accent1"/>
              </a:buClr>
            </a:pPr>
            <a:endParaRPr lang="fr-CA" i="1" dirty="0" smtClean="0"/>
          </a:p>
          <a:p>
            <a:pPr marL="342900" lvl="1">
              <a:buClr>
                <a:schemeClr val="accent1"/>
              </a:buClr>
            </a:pPr>
            <a:endParaRPr lang="fr-CA" dirty="0" smtClean="0">
              <a:solidFill>
                <a:srgbClr val="C00000"/>
              </a:solidFill>
            </a:endParaRPr>
          </a:p>
          <a:p>
            <a:pPr marL="57150" lvl="1" indent="0">
              <a:buClr>
                <a:schemeClr val="accent1"/>
              </a:buClr>
              <a:buNone/>
            </a:pPr>
            <a:endParaRPr lang="fr-CA" dirty="0" smtClean="0">
              <a:solidFill>
                <a:srgbClr val="C00000"/>
              </a:solidFill>
            </a:endParaRPr>
          </a:p>
          <a:p>
            <a:pPr marL="342900" lvl="1">
              <a:buClr>
                <a:schemeClr val="accent1"/>
              </a:buClr>
            </a:pPr>
            <a:r>
              <a:rPr lang="fr-CA" sz="2600" dirty="0" smtClean="0"/>
              <a:t>L’APPUI: </a:t>
            </a:r>
            <a:r>
              <a:rPr lang="fr-CA" sz="2600" u="sng" dirty="0" smtClean="0">
                <a:solidFill>
                  <a:srgbClr val="003399"/>
                </a:solidFill>
              </a:rPr>
              <a:t>www.lappui.org</a:t>
            </a:r>
          </a:p>
          <a:p>
            <a:pPr marL="742950" lvl="2">
              <a:buClr>
                <a:schemeClr val="accent1"/>
              </a:buClr>
            </a:pPr>
            <a:r>
              <a:rPr lang="fr-CA" dirty="0" smtClean="0"/>
              <a:t>Formulaire </a:t>
            </a:r>
            <a:r>
              <a:rPr lang="fr-CA" i="1" dirty="0" smtClean="0"/>
              <a:t>Connexion</a:t>
            </a:r>
            <a:endParaRPr lang="fr-CA" dirty="0" smtClean="0"/>
          </a:p>
          <a:p>
            <a:pPr marL="742950" lvl="2">
              <a:buClr>
                <a:schemeClr val="accent1"/>
              </a:buClr>
            </a:pPr>
            <a:r>
              <a:rPr lang="fr-CA" dirty="0"/>
              <a:t>É</a:t>
            </a:r>
            <a:r>
              <a:rPr lang="fr-CA" dirty="0" smtClean="0"/>
              <a:t>coute-information-référence 1-855-8-lappui (1-855-852-7784)</a:t>
            </a:r>
          </a:p>
          <a:p>
            <a:pPr marL="742950" lvl="2">
              <a:buClr>
                <a:schemeClr val="accent1"/>
              </a:buClr>
            </a:pPr>
            <a:endParaRPr lang="fr-CA" dirty="0" smtClean="0"/>
          </a:p>
          <a:p>
            <a:pPr marL="971550" lvl="3" indent="0">
              <a:buClr>
                <a:schemeClr val="accent1"/>
              </a:buClr>
              <a:buNone/>
            </a:pPr>
            <a:r>
              <a:rPr lang="fr-CA" dirty="0" smtClean="0"/>
              <a:t>RÉPERTOIRE</a:t>
            </a:r>
          </a:p>
          <a:p>
            <a:pPr marL="1200150" lvl="3">
              <a:buClr>
                <a:schemeClr val="accent1"/>
              </a:buClr>
            </a:pPr>
            <a:r>
              <a:rPr lang="fr-CA" dirty="0" err="1" smtClean="0"/>
              <a:t>Popottes</a:t>
            </a:r>
            <a:r>
              <a:rPr lang="fr-CA" dirty="0" smtClean="0"/>
              <a:t> roulantes</a:t>
            </a:r>
          </a:p>
          <a:p>
            <a:pPr marL="1200150" lvl="3">
              <a:buClr>
                <a:schemeClr val="accent1"/>
              </a:buClr>
            </a:pPr>
            <a:r>
              <a:rPr lang="fr-CA" dirty="0" smtClean="0"/>
              <a:t>Traiteurs </a:t>
            </a:r>
          </a:p>
          <a:p>
            <a:pPr marL="1200150" lvl="3">
              <a:buClr>
                <a:schemeClr val="accent1"/>
              </a:buClr>
            </a:pPr>
            <a:r>
              <a:rPr lang="fr-CA" dirty="0" smtClean="0"/>
              <a:t>Assistance à l’entretien ménager</a:t>
            </a:r>
          </a:p>
          <a:p>
            <a:pPr marL="1200150" lvl="3">
              <a:buClr>
                <a:schemeClr val="accent1"/>
              </a:buClr>
            </a:pPr>
            <a:r>
              <a:rPr lang="fr-CA" dirty="0" smtClean="0"/>
              <a:t>Répit-gardiennage</a:t>
            </a:r>
          </a:p>
          <a:p>
            <a:pPr marL="1200150" lvl="3">
              <a:buClr>
                <a:schemeClr val="accent1"/>
              </a:buClr>
            </a:pPr>
            <a:r>
              <a:rPr lang="fr-CA" dirty="0" smtClean="0"/>
              <a:t>Accompagnement à des RDV</a:t>
            </a:r>
          </a:p>
          <a:p>
            <a:pPr marL="1200150" lvl="3">
              <a:buClr>
                <a:schemeClr val="accent1"/>
              </a:buClr>
            </a:pPr>
            <a:r>
              <a:rPr lang="fr-CA" dirty="0" smtClean="0"/>
              <a:t>Ateliers de stimulation</a:t>
            </a:r>
          </a:p>
          <a:p>
            <a:pPr marL="57150" lvl="1" indent="0">
              <a:buClr>
                <a:schemeClr val="accent1"/>
              </a:buClr>
              <a:buNone/>
            </a:pPr>
            <a:endParaRPr lang="fr-CA" dirty="0"/>
          </a:p>
          <a:p>
            <a:r>
              <a:rPr lang="fr-CA" dirty="0" smtClean="0"/>
              <a:t>Regroupement des aidants naturels du Québec: </a:t>
            </a:r>
            <a:r>
              <a:rPr lang="fr-CA" dirty="0" smtClean="0">
                <a:hlinkClick r:id="rId3"/>
              </a:rPr>
              <a:t>www.ranq.qc.ca</a:t>
            </a:r>
            <a:endParaRPr lang="fr-CA" dirty="0" smtClean="0"/>
          </a:p>
          <a:p>
            <a:endParaRPr lang="fr-CA" dirty="0" smtClean="0"/>
          </a:p>
          <a:p>
            <a:r>
              <a:rPr lang="fr-CA" dirty="0" smtClean="0"/>
              <a:t>Réseau aidant: </a:t>
            </a:r>
            <a:r>
              <a:rPr lang="fr-CA" dirty="0" smtClean="0">
                <a:hlinkClick r:id="rId4"/>
              </a:rPr>
              <a:t>www.lereseauaidant.ca</a:t>
            </a:r>
            <a:endParaRPr lang="fr-CA" dirty="0" smtClean="0"/>
          </a:p>
          <a:p>
            <a:endParaRPr lang="fr-CA" dirty="0" smtClean="0"/>
          </a:p>
          <a:p>
            <a:r>
              <a:rPr lang="fr-CA" dirty="0" smtClean="0"/>
              <a:t>Biblio aidants: </a:t>
            </a:r>
            <a:r>
              <a:rPr lang="fr-CA" dirty="0" smtClean="0">
                <a:hlinkClick r:id="rId5"/>
              </a:rPr>
              <a:t>www.biblioaidants.ca</a:t>
            </a:r>
            <a:endParaRPr lang="fr-CA" dirty="0" smtClean="0"/>
          </a:p>
          <a:p>
            <a:endParaRPr lang="fr-CA" sz="2200" dirty="0"/>
          </a:p>
        </p:txBody>
      </p:sp>
    </p:spTree>
    <p:extLst>
      <p:ext uri="{BB962C8B-B14F-4D97-AF65-F5344CB8AC3E}">
        <p14:creationId xmlns:p14="http://schemas.microsoft.com/office/powerpoint/2010/main" val="138989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2424113" y="2420939"/>
            <a:ext cx="7269162" cy="1470025"/>
          </a:xfrm>
        </p:spPr>
        <p:txBody>
          <a:bodyPr/>
          <a:lstStyle/>
          <a:p>
            <a:pPr algn="ctr">
              <a:defRPr/>
            </a:pPr>
            <a:r>
              <a:rPr lang="fr-CA" b="0" dirty="0" smtClean="0"/>
              <a:t>Approche pharmacologique</a:t>
            </a:r>
            <a:br>
              <a:rPr lang="fr-CA" b="0" dirty="0" smtClean="0"/>
            </a:br>
            <a:r>
              <a:rPr lang="fr-CA" b="0" dirty="0" smtClean="0"/>
              <a:t>SCPD</a:t>
            </a:r>
            <a:endParaRPr lang="fr-CA" b="0" dirty="0"/>
          </a:p>
        </p:txBody>
      </p:sp>
    </p:spTree>
    <p:extLst>
      <p:ext uri="{BB962C8B-B14F-4D97-AF65-F5344CB8AC3E}">
        <p14:creationId xmlns:p14="http://schemas.microsoft.com/office/powerpoint/2010/main" val="409303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sz="3200" b="1" dirty="0">
                <a:solidFill>
                  <a:schemeClr val="bg2">
                    <a:lumMod val="25000"/>
                  </a:schemeClr>
                </a:solidFill>
              </a:rPr>
              <a:t/>
            </a:r>
            <a:br>
              <a:rPr lang="fr-CA" sz="3200" b="1" dirty="0">
                <a:solidFill>
                  <a:schemeClr val="bg2">
                    <a:lumMod val="25000"/>
                  </a:schemeClr>
                </a:solidFill>
              </a:rPr>
            </a:br>
            <a:r>
              <a:rPr lang="fr-CA" sz="3200" b="1" dirty="0">
                <a:solidFill>
                  <a:schemeClr val="bg2">
                    <a:lumMod val="25000"/>
                  </a:schemeClr>
                </a:solidFill>
              </a:rPr>
              <a:t>Symptômes comportementaux et psychologiques de la démence? (SCPD)</a:t>
            </a:r>
            <a:r>
              <a:rPr lang="fr-CA" sz="4800" b="1" dirty="0">
                <a:solidFill>
                  <a:srgbClr val="FF0000"/>
                </a:solidFill>
              </a:rPr>
              <a:t/>
            </a:r>
            <a:br>
              <a:rPr lang="fr-CA" sz="4800" b="1" dirty="0">
                <a:solidFill>
                  <a:srgbClr val="FF0000"/>
                </a:solidFill>
              </a:rPr>
            </a:br>
            <a:endParaRPr lang="fr-CA" dirty="0"/>
          </a:p>
        </p:txBody>
      </p:sp>
      <p:sp>
        <p:nvSpPr>
          <p:cNvPr id="3" name="Espace réservé du contenu 2"/>
          <p:cNvSpPr>
            <a:spLocks noGrp="1"/>
          </p:cNvSpPr>
          <p:nvPr>
            <p:ph idx="1"/>
          </p:nvPr>
        </p:nvSpPr>
        <p:spPr>
          <a:xfrm>
            <a:off x="1282535" y="1048626"/>
            <a:ext cx="9714016" cy="4592153"/>
          </a:xfrm>
        </p:spPr>
        <p:txBody>
          <a:bodyPr numCol="2">
            <a:noAutofit/>
          </a:bodyPr>
          <a:lstStyle/>
          <a:p>
            <a:r>
              <a:rPr lang="fr-CA" dirty="0" smtClean="0"/>
              <a:t>Agitation</a:t>
            </a:r>
          </a:p>
          <a:p>
            <a:r>
              <a:rPr lang="fr-CA" dirty="0" smtClean="0"/>
              <a:t>Agressivité </a:t>
            </a:r>
          </a:p>
          <a:p>
            <a:r>
              <a:rPr lang="fr-CA" dirty="0" smtClean="0"/>
              <a:t>Troubles </a:t>
            </a:r>
            <a:r>
              <a:rPr lang="fr-CA" dirty="0"/>
              <a:t>du </a:t>
            </a:r>
            <a:r>
              <a:rPr lang="fr-CA" dirty="0" smtClean="0"/>
              <a:t>sommeil </a:t>
            </a:r>
          </a:p>
          <a:p>
            <a:r>
              <a:rPr lang="fr-CA" dirty="0" smtClean="0"/>
              <a:t>Troubles </a:t>
            </a:r>
            <a:r>
              <a:rPr lang="fr-CA" dirty="0"/>
              <a:t>de </a:t>
            </a:r>
            <a:r>
              <a:rPr lang="fr-CA" dirty="0" smtClean="0"/>
              <a:t>l’appétit </a:t>
            </a:r>
          </a:p>
          <a:p>
            <a:endParaRPr lang="fr-CA" dirty="0"/>
          </a:p>
          <a:p>
            <a:r>
              <a:rPr lang="fr-CA" dirty="0" smtClean="0"/>
              <a:t>Symptômes affectifs </a:t>
            </a:r>
            <a:endParaRPr lang="fr-CA" dirty="0"/>
          </a:p>
          <a:p>
            <a:pPr lvl="1"/>
            <a:r>
              <a:rPr lang="fr-CA" dirty="0" smtClean="0"/>
              <a:t>Dépression </a:t>
            </a:r>
          </a:p>
          <a:p>
            <a:pPr lvl="1"/>
            <a:r>
              <a:rPr lang="fr-CA" dirty="0" smtClean="0"/>
              <a:t>Anxiété </a:t>
            </a:r>
            <a:endParaRPr lang="fr-CA" dirty="0"/>
          </a:p>
          <a:p>
            <a:pPr lvl="1"/>
            <a:r>
              <a:rPr lang="fr-CA" dirty="0" smtClean="0"/>
              <a:t>Apathie</a:t>
            </a:r>
          </a:p>
          <a:p>
            <a:pPr lvl="1"/>
            <a:r>
              <a:rPr lang="fr-CA" dirty="0" smtClean="0"/>
              <a:t>Irritabilité</a:t>
            </a:r>
          </a:p>
          <a:p>
            <a:pPr lvl="1"/>
            <a:endParaRPr lang="fr-CA" dirty="0"/>
          </a:p>
          <a:p>
            <a:pPr marL="457200" lvl="1" indent="0">
              <a:buNone/>
            </a:pPr>
            <a:endParaRPr lang="fr-CA" dirty="0"/>
          </a:p>
          <a:p>
            <a:pPr marL="457200" lvl="1" indent="0">
              <a:buNone/>
            </a:pPr>
            <a:endParaRPr lang="fr-CA" dirty="0" smtClean="0"/>
          </a:p>
          <a:p>
            <a:r>
              <a:rPr lang="fr-CA" dirty="0" smtClean="0"/>
              <a:t>Symptômes </a:t>
            </a:r>
            <a:r>
              <a:rPr lang="fr-CA" dirty="0"/>
              <a:t>psychotiques: </a:t>
            </a:r>
            <a:endParaRPr lang="fr-CA" dirty="0" smtClean="0"/>
          </a:p>
          <a:p>
            <a:pPr lvl="1"/>
            <a:r>
              <a:rPr lang="fr-CA" dirty="0" smtClean="0"/>
              <a:t>Délires </a:t>
            </a:r>
          </a:p>
          <a:p>
            <a:pPr lvl="1"/>
            <a:r>
              <a:rPr lang="fr-CA" dirty="0" smtClean="0"/>
              <a:t>Hallucinations </a:t>
            </a:r>
          </a:p>
          <a:p>
            <a:pPr lvl="1"/>
            <a:endParaRPr lang="fr-CA" dirty="0" smtClean="0"/>
          </a:p>
          <a:p>
            <a:r>
              <a:rPr lang="fr-CA" dirty="0" smtClean="0"/>
              <a:t>Autres symptômes : </a:t>
            </a:r>
          </a:p>
          <a:p>
            <a:pPr lvl="1"/>
            <a:r>
              <a:rPr lang="fr-CA" dirty="0" smtClean="0"/>
              <a:t>Errance </a:t>
            </a:r>
          </a:p>
          <a:p>
            <a:pPr lvl="1"/>
            <a:r>
              <a:rPr lang="fr-CA" dirty="0" smtClean="0"/>
              <a:t>Vocalisations </a:t>
            </a:r>
            <a:r>
              <a:rPr lang="fr-CA" dirty="0"/>
              <a:t>répétitives </a:t>
            </a:r>
            <a:endParaRPr lang="fr-CA" dirty="0" smtClean="0"/>
          </a:p>
          <a:p>
            <a:pPr lvl="1"/>
            <a:r>
              <a:rPr lang="fr-CA" dirty="0" smtClean="0"/>
              <a:t>Mouvements </a:t>
            </a:r>
            <a:r>
              <a:rPr lang="fr-CA" dirty="0"/>
              <a:t>répétitifs ou </a:t>
            </a:r>
            <a:r>
              <a:rPr lang="fr-CA" dirty="0" smtClean="0"/>
              <a:t>stéréotypés</a:t>
            </a:r>
          </a:p>
          <a:p>
            <a:pPr lvl="1"/>
            <a:r>
              <a:rPr lang="fr-CA" dirty="0" smtClean="0"/>
              <a:t>Désinhibition agressive </a:t>
            </a:r>
          </a:p>
          <a:p>
            <a:pPr lvl="1"/>
            <a:r>
              <a:rPr lang="fr-CA" dirty="0" smtClean="0"/>
              <a:t>Désinhibition sexuelle </a:t>
            </a:r>
          </a:p>
          <a:p>
            <a:pPr lvl="1"/>
            <a:r>
              <a:rPr lang="fr-CA" dirty="0" smtClean="0"/>
              <a:t>Comportements d’imitation</a:t>
            </a:r>
          </a:p>
        </p:txBody>
      </p:sp>
    </p:spTree>
    <p:extLst>
      <p:ext uri="{BB962C8B-B14F-4D97-AF65-F5344CB8AC3E}">
        <p14:creationId xmlns:p14="http://schemas.microsoft.com/office/powerpoint/2010/main" val="367446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graphicFrame>
        <p:nvGraphicFramePr>
          <p:cNvPr id="4" name="Espace réservé du contenu 3"/>
          <p:cNvGraphicFramePr>
            <a:graphicFrameLocks noGrp="1"/>
          </p:cNvGraphicFramePr>
          <p:nvPr>
            <p:ph idx="1"/>
            <p:extLst/>
          </p:nvPr>
        </p:nvGraphicFramePr>
        <p:xfrm>
          <a:off x="803010" y="274639"/>
          <a:ext cx="10669588" cy="5280127"/>
        </p:xfrm>
        <a:graphic>
          <a:graphicData uri="http://schemas.openxmlformats.org/drawingml/2006/table">
            <a:tbl>
              <a:tblPr firstRow="1" bandRow="1">
                <a:tableStyleId>{5C22544A-7EE6-4342-B048-85BDC9FD1C3A}</a:tableStyleId>
              </a:tblPr>
              <a:tblGrid>
                <a:gridCol w="5334794">
                  <a:extLst>
                    <a:ext uri="{9D8B030D-6E8A-4147-A177-3AD203B41FA5}">
                      <a16:colId xmlns:a16="http://schemas.microsoft.com/office/drawing/2014/main" val="2769098438"/>
                    </a:ext>
                  </a:extLst>
                </a:gridCol>
                <a:gridCol w="5334794">
                  <a:extLst>
                    <a:ext uri="{9D8B030D-6E8A-4147-A177-3AD203B41FA5}">
                      <a16:colId xmlns:a16="http://schemas.microsoft.com/office/drawing/2014/main" val="1800344267"/>
                    </a:ext>
                  </a:extLst>
                </a:gridCol>
              </a:tblGrid>
              <a:tr h="12633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800" b="1" dirty="0" smtClean="0">
                          <a:solidFill>
                            <a:schemeClr val="bg1"/>
                          </a:solidFill>
                          <a:latin typeface="Constantia" pitchFamily="18" charset="0"/>
                        </a:rPr>
                        <a:t>Les symptômes qui répondent à la médication</a:t>
                      </a:r>
                    </a:p>
                    <a:p>
                      <a:endParaRPr lang="fr-CA"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800" b="1" dirty="0" smtClean="0">
                          <a:solidFill>
                            <a:schemeClr val="bg1"/>
                          </a:solidFill>
                          <a:latin typeface="Constantia" pitchFamily="18" charset="0"/>
                        </a:rPr>
                        <a:t>Symptômes pour lesquels la médication n’est pas indiquée comme premier choix ou est inefficace</a:t>
                      </a:r>
                      <a:endParaRPr lang="fr-FR" sz="1800" b="1" dirty="0" smtClean="0">
                        <a:solidFill>
                          <a:schemeClr val="bg1"/>
                        </a:solidFill>
                        <a:latin typeface="Constantia" pitchFamily="18" charset="0"/>
                      </a:endParaRPr>
                    </a:p>
                    <a:p>
                      <a:endParaRPr lang="fr-CA" dirty="0">
                        <a:solidFill>
                          <a:schemeClr val="bg1"/>
                        </a:solidFill>
                      </a:endParaRPr>
                    </a:p>
                  </a:txBody>
                  <a:tcPr/>
                </a:tc>
                <a:extLst>
                  <a:ext uri="{0D108BD9-81ED-4DB2-BD59-A6C34878D82A}">
                    <a16:rowId xmlns:a16="http://schemas.microsoft.com/office/drawing/2014/main" val="1659840"/>
                  </a:ext>
                </a:extLst>
              </a:tr>
              <a:tr h="4016784">
                <a:tc>
                  <a:txBody>
                    <a:bodyPr/>
                    <a:lstStyle/>
                    <a:p>
                      <a:pPr marL="295275" lvl="1" indent="-295275" defTabSz="808038" fontAlgn="auto">
                        <a:spcAft>
                          <a:spcPts val="0"/>
                        </a:spcAft>
                        <a:buClr>
                          <a:srgbClr val="932D25"/>
                        </a:buClr>
                        <a:buSzPct val="120000"/>
                        <a:buBlip>
                          <a:blip r:embed="rId3"/>
                        </a:buBlip>
                        <a:defRPr/>
                      </a:pPr>
                      <a:r>
                        <a:rPr lang="fr-CA" sz="2100" dirty="0" smtClean="0">
                          <a:latin typeface="Arial" pitchFamily="34" charset="0"/>
                          <a:cs typeface="Arial" pitchFamily="34" charset="0"/>
                        </a:rPr>
                        <a:t>Agitation/Agressivité</a:t>
                      </a:r>
                    </a:p>
                    <a:p>
                      <a:pPr marL="295275" lvl="1" indent="-295275" defTabSz="808038" fontAlgn="auto">
                        <a:spcAft>
                          <a:spcPts val="0"/>
                        </a:spcAft>
                        <a:buClr>
                          <a:srgbClr val="932D25"/>
                        </a:buClr>
                        <a:buSzPct val="120000"/>
                        <a:buBlip>
                          <a:blip r:embed="rId3"/>
                        </a:buBlip>
                        <a:defRPr/>
                      </a:pPr>
                      <a:r>
                        <a:rPr lang="fr-CA" sz="2100" dirty="0" smtClean="0">
                          <a:latin typeface="Arial" pitchFamily="34" charset="0"/>
                          <a:cs typeface="Arial" pitchFamily="34" charset="0"/>
                        </a:rPr>
                        <a:t>Psychose</a:t>
                      </a:r>
                    </a:p>
                    <a:p>
                      <a:pPr marL="295275" lvl="1" indent="-295275" defTabSz="808038" fontAlgn="auto">
                        <a:spcAft>
                          <a:spcPts val="0"/>
                        </a:spcAft>
                        <a:buClr>
                          <a:srgbClr val="932D25"/>
                        </a:buClr>
                        <a:buSzPct val="120000"/>
                        <a:buBlip>
                          <a:blip r:embed="rId3"/>
                        </a:buBlip>
                        <a:defRPr/>
                      </a:pPr>
                      <a:r>
                        <a:rPr lang="fr-CA" sz="2100" dirty="0" smtClean="0">
                          <a:latin typeface="Arial" pitchFamily="34" charset="0"/>
                          <a:cs typeface="Arial" pitchFamily="34" charset="0"/>
                        </a:rPr>
                        <a:t>Anxiété</a:t>
                      </a:r>
                    </a:p>
                    <a:p>
                      <a:pPr marL="295275" lvl="1" indent="-295275" defTabSz="808038" fontAlgn="auto">
                        <a:spcAft>
                          <a:spcPts val="0"/>
                        </a:spcAft>
                        <a:buClr>
                          <a:srgbClr val="932D25"/>
                        </a:buClr>
                        <a:buSzPct val="120000"/>
                        <a:buBlip>
                          <a:blip r:embed="rId3"/>
                        </a:buBlip>
                        <a:defRPr/>
                      </a:pPr>
                      <a:r>
                        <a:rPr lang="fr-CA" sz="2100" dirty="0" smtClean="0">
                          <a:latin typeface="Arial" pitchFamily="34" charset="0"/>
                          <a:cs typeface="Arial" pitchFamily="34" charset="0"/>
                        </a:rPr>
                        <a:t>Dépression</a:t>
                      </a:r>
                    </a:p>
                    <a:p>
                      <a:pPr marL="295275" lvl="1" indent="-295275" defTabSz="808038" fontAlgn="auto">
                        <a:spcAft>
                          <a:spcPts val="0"/>
                        </a:spcAft>
                        <a:buClr>
                          <a:srgbClr val="932D25"/>
                        </a:buClr>
                        <a:buSzPct val="120000"/>
                        <a:buBlip>
                          <a:blip r:embed="rId3"/>
                        </a:buBlip>
                        <a:defRPr/>
                      </a:pPr>
                      <a:r>
                        <a:rPr lang="fr-CA" sz="2100" dirty="0" smtClean="0">
                          <a:latin typeface="Arial" pitchFamily="34" charset="0"/>
                          <a:cs typeface="Arial" pitchFamily="34" charset="0"/>
                        </a:rPr>
                        <a:t>Apathie</a:t>
                      </a:r>
                    </a:p>
                    <a:p>
                      <a:pPr marL="295275" lvl="1" indent="-295275" defTabSz="808038" fontAlgn="auto">
                        <a:spcAft>
                          <a:spcPts val="0"/>
                        </a:spcAft>
                        <a:buClr>
                          <a:srgbClr val="932D25"/>
                        </a:buClr>
                        <a:buSzPct val="120000"/>
                        <a:buBlip>
                          <a:blip r:embed="rId3"/>
                        </a:buBlip>
                        <a:defRPr/>
                      </a:pPr>
                      <a:r>
                        <a:rPr lang="fr-CA" sz="2100" dirty="0" smtClean="0">
                          <a:latin typeface="Arial" pitchFamily="34" charset="0"/>
                          <a:cs typeface="Arial" pitchFamily="34" charset="0"/>
                        </a:rPr>
                        <a:t>Trouble du sommeil</a:t>
                      </a:r>
                    </a:p>
                    <a:p>
                      <a:endParaRPr lang="fr-CA" dirty="0"/>
                    </a:p>
                  </a:txBody>
                  <a:tcPr/>
                </a:tc>
                <a:tc>
                  <a:txBody>
                    <a:bodyPr/>
                    <a:lstStyle/>
                    <a:p>
                      <a:pPr marL="295275" lvl="1" indent="-295275" defTabSz="808038" fontAlgn="auto">
                        <a:spcAft>
                          <a:spcPts val="0"/>
                        </a:spcAft>
                        <a:buClr>
                          <a:srgbClr val="932D25"/>
                        </a:buClr>
                        <a:buSzPct val="120000"/>
                        <a:buBlip>
                          <a:blip r:embed="rId3"/>
                        </a:buBlip>
                        <a:defRPr/>
                      </a:pPr>
                      <a:r>
                        <a:rPr lang="fr-CA" sz="2100" dirty="0" smtClean="0">
                          <a:latin typeface="Arial" pitchFamily="34" charset="0"/>
                          <a:cs typeface="Arial" pitchFamily="34" charset="0"/>
                        </a:rPr>
                        <a:t>Résistance aux soins (hygiène, habillement)</a:t>
                      </a:r>
                      <a:endParaRPr lang="en-GB" sz="2100" dirty="0" smtClean="0">
                        <a:latin typeface="Arial" pitchFamily="34" charset="0"/>
                        <a:cs typeface="Arial" pitchFamily="34" charset="0"/>
                      </a:endParaRPr>
                    </a:p>
                    <a:p>
                      <a:pPr marL="295275" lvl="1" indent="-295275" defTabSz="808038" fontAlgn="auto">
                        <a:spcAft>
                          <a:spcPts val="0"/>
                        </a:spcAft>
                        <a:buClr>
                          <a:srgbClr val="932D25"/>
                        </a:buClr>
                        <a:buSzPct val="120000"/>
                        <a:buBlip>
                          <a:blip r:embed="rId3"/>
                        </a:buBlip>
                        <a:defRPr/>
                      </a:pPr>
                      <a:r>
                        <a:rPr lang="fr-CA" sz="2100" dirty="0" smtClean="0">
                          <a:latin typeface="Arial" pitchFamily="34" charset="0"/>
                          <a:cs typeface="Arial" pitchFamily="34" charset="0"/>
                        </a:rPr>
                        <a:t>Refus des soins</a:t>
                      </a:r>
                      <a:endParaRPr lang="en-GB" sz="2100" dirty="0" smtClean="0">
                        <a:latin typeface="Arial" pitchFamily="34" charset="0"/>
                        <a:cs typeface="Arial" pitchFamily="34" charset="0"/>
                      </a:endParaRPr>
                    </a:p>
                    <a:p>
                      <a:pPr marL="295275" lvl="1" indent="-295275" defTabSz="808038" fontAlgn="auto">
                        <a:spcAft>
                          <a:spcPts val="0"/>
                        </a:spcAft>
                        <a:buClr>
                          <a:srgbClr val="932D25"/>
                        </a:buClr>
                        <a:buSzPct val="120000"/>
                        <a:buBlip>
                          <a:blip r:embed="rId3"/>
                        </a:buBlip>
                        <a:defRPr/>
                      </a:pPr>
                      <a:r>
                        <a:rPr lang="fr-CA" sz="2000" dirty="0" smtClean="0">
                          <a:latin typeface="Arial" pitchFamily="34" charset="0"/>
                          <a:cs typeface="Arial" pitchFamily="34" charset="0"/>
                        </a:rPr>
                        <a:t>Errance</a:t>
                      </a:r>
                    </a:p>
                    <a:p>
                      <a:pPr marL="295275" lvl="1" indent="-295275" defTabSz="808038" fontAlgn="auto">
                        <a:spcAft>
                          <a:spcPts val="0"/>
                        </a:spcAft>
                        <a:buClr>
                          <a:srgbClr val="932D25"/>
                        </a:buClr>
                        <a:buSzPct val="120000"/>
                        <a:buBlip>
                          <a:blip r:embed="rId3"/>
                        </a:buBlip>
                        <a:defRPr/>
                      </a:pPr>
                      <a:r>
                        <a:rPr lang="fr-CA" sz="2000" dirty="0" smtClean="0">
                          <a:latin typeface="Arial" pitchFamily="34" charset="0"/>
                          <a:cs typeface="Arial" pitchFamily="34" charset="0"/>
                        </a:rPr>
                        <a:t>Fugue</a:t>
                      </a:r>
                    </a:p>
                    <a:p>
                      <a:pPr marL="295275" lvl="1" indent="-295275" defTabSz="808038" fontAlgn="auto">
                        <a:spcAft>
                          <a:spcPts val="0"/>
                        </a:spcAft>
                        <a:buClr>
                          <a:srgbClr val="932D25"/>
                        </a:buClr>
                        <a:buSzPct val="120000"/>
                        <a:buBlip>
                          <a:blip r:embed="rId3"/>
                        </a:buBlip>
                        <a:defRPr/>
                      </a:pPr>
                      <a:r>
                        <a:rPr lang="fr-CA" sz="2000" dirty="0" smtClean="0">
                          <a:latin typeface="Arial" pitchFamily="34" charset="0"/>
                          <a:cs typeface="Arial" pitchFamily="34" charset="0"/>
                        </a:rPr>
                        <a:t>Cris et mouvements répétitifs </a:t>
                      </a:r>
                    </a:p>
                    <a:p>
                      <a:pPr marL="295275" lvl="1" indent="-295275" defTabSz="808038" fontAlgn="auto">
                        <a:spcAft>
                          <a:spcPts val="0"/>
                        </a:spcAft>
                        <a:buClr>
                          <a:srgbClr val="932D25"/>
                        </a:buClr>
                        <a:buSzPct val="120000"/>
                        <a:buBlip>
                          <a:blip r:embed="rId3"/>
                        </a:buBlip>
                        <a:defRPr/>
                      </a:pPr>
                      <a:r>
                        <a:rPr lang="fr-CA" sz="2000" dirty="0" smtClean="0">
                          <a:latin typeface="Arial" pitchFamily="34" charset="0"/>
                          <a:cs typeface="Arial" pitchFamily="34" charset="0"/>
                        </a:rPr>
                        <a:t>Rituels d’accumulation</a:t>
                      </a:r>
                    </a:p>
                    <a:p>
                      <a:pPr marL="295275" lvl="1" indent="-295275" defTabSz="808038" fontAlgn="auto">
                        <a:spcAft>
                          <a:spcPts val="0"/>
                        </a:spcAft>
                        <a:buClr>
                          <a:srgbClr val="932D25"/>
                        </a:buClr>
                        <a:buSzPct val="120000"/>
                        <a:buBlip>
                          <a:blip r:embed="rId3"/>
                        </a:buBlip>
                        <a:defRPr/>
                      </a:pPr>
                      <a:r>
                        <a:rPr lang="fr-CA" sz="2000" dirty="0" smtClean="0">
                          <a:latin typeface="Arial" pitchFamily="34" charset="0"/>
                          <a:cs typeface="Arial" pitchFamily="34" charset="0"/>
                        </a:rPr>
                        <a:t>Oralité</a:t>
                      </a:r>
                    </a:p>
                    <a:p>
                      <a:pPr marL="295275" lvl="1" indent="-295275" defTabSz="808038" fontAlgn="auto">
                        <a:spcAft>
                          <a:spcPts val="0"/>
                        </a:spcAft>
                        <a:buClr>
                          <a:srgbClr val="932D25"/>
                        </a:buClr>
                        <a:buSzPct val="120000"/>
                        <a:buBlip>
                          <a:blip r:embed="rId3"/>
                        </a:buBlip>
                        <a:defRPr/>
                      </a:pPr>
                      <a:r>
                        <a:rPr lang="fr-CA" sz="2000" dirty="0" smtClean="0">
                          <a:latin typeface="Arial" pitchFamily="34" charset="0"/>
                          <a:cs typeface="Arial" pitchFamily="34" charset="0"/>
                        </a:rPr>
                        <a:t>Comportements d’élimination inappropriés</a:t>
                      </a:r>
                    </a:p>
                    <a:p>
                      <a:pPr marL="295275" lvl="1" indent="-295275" defTabSz="808038" fontAlgn="auto">
                        <a:spcAft>
                          <a:spcPts val="0"/>
                        </a:spcAft>
                        <a:buClr>
                          <a:srgbClr val="932D25"/>
                        </a:buClr>
                        <a:buSzPct val="120000"/>
                        <a:buBlip>
                          <a:blip r:embed="rId3"/>
                        </a:buBlip>
                        <a:defRPr/>
                      </a:pPr>
                      <a:r>
                        <a:rPr lang="fr-CA" sz="2000" dirty="0" smtClean="0">
                          <a:latin typeface="Arial" pitchFamily="34" charset="0"/>
                          <a:cs typeface="Arial" pitchFamily="34" charset="0"/>
                        </a:rPr>
                        <a:t>Comportements d’habillement inappropriés</a:t>
                      </a:r>
                    </a:p>
                    <a:p>
                      <a:pPr marL="295275" lvl="1" indent="-295275" defTabSz="808038">
                        <a:buClr>
                          <a:srgbClr val="932D25"/>
                        </a:buClr>
                        <a:buSzPct val="120000"/>
                        <a:buBlip>
                          <a:blip r:embed="rId3"/>
                        </a:buBlip>
                        <a:defRPr/>
                      </a:pPr>
                      <a:r>
                        <a:rPr lang="fr-CA" sz="2100" dirty="0" smtClean="0">
                          <a:latin typeface="Arial" pitchFamily="34" charset="0"/>
                          <a:cs typeface="Arial" pitchFamily="34" charset="0"/>
                        </a:rPr>
                        <a:t>Désinhibition verbale</a:t>
                      </a:r>
                      <a:endParaRPr lang="en-GB" sz="2100" dirty="0" smtClean="0">
                        <a:latin typeface="Arial" pitchFamily="34" charset="0"/>
                        <a:cs typeface="Arial" pitchFamily="34" charset="0"/>
                      </a:endParaRPr>
                    </a:p>
                    <a:p>
                      <a:endParaRPr lang="fr-CA" dirty="0"/>
                    </a:p>
                  </a:txBody>
                  <a:tcPr/>
                </a:tc>
                <a:extLst>
                  <a:ext uri="{0D108BD9-81ED-4DB2-BD59-A6C34878D82A}">
                    <a16:rowId xmlns:a16="http://schemas.microsoft.com/office/drawing/2014/main" val="1500682569"/>
                  </a:ext>
                </a:extLst>
              </a:tr>
            </a:tbl>
          </a:graphicData>
        </a:graphic>
      </p:graphicFrame>
      <p:sp>
        <p:nvSpPr>
          <p:cNvPr id="5" name="ZoneTexte 4"/>
          <p:cNvSpPr txBox="1"/>
          <p:nvPr/>
        </p:nvSpPr>
        <p:spPr>
          <a:xfrm>
            <a:off x="129038" y="6112727"/>
            <a:ext cx="9339703" cy="461665"/>
          </a:xfrm>
          <a:prstGeom prst="rect">
            <a:avLst/>
          </a:prstGeom>
          <a:noFill/>
          <a:ln>
            <a:solidFill>
              <a:schemeClr val="tx1"/>
            </a:solidFill>
          </a:ln>
        </p:spPr>
        <p:txBody>
          <a:bodyPr wrap="square" rtlCol="0">
            <a:spAutoFit/>
          </a:bodyPr>
          <a:lstStyle/>
          <a:p>
            <a:r>
              <a:rPr lang="fr-CA" sz="1200" i="1" dirty="0" smtClean="0">
                <a:ln w="0"/>
                <a:effectLst>
                  <a:outerShdw blurRad="38100" dist="19050" dir="2700000" algn="tl" rotWithShape="0">
                    <a:schemeClr val="dk1">
                      <a:alpha val="40000"/>
                    </a:schemeClr>
                  </a:outerShdw>
                </a:effectLst>
              </a:rPr>
              <a:t>Source: </a:t>
            </a:r>
            <a:r>
              <a:rPr lang="en-US" sz="1200" i="1" dirty="0" err="1">
                <a:ln w="0"/>
                <a:effectLst>
                  <a:outerShdw blurRad="38100" dist="19050" dir="2700000" algn="tl" rotWithShape="0">
                    <a:schemeClr val="dk1">
                      <a:alpha val="40000"/>
                    </a:schemeClr>
                  </a:outerShdw>
                </a:effectLst>
              </a:rPr>
              <a:t>L’évaluation</a:t>
            </a:r>
            <a:r>
              <a:rPr lang="en-US" sz="1200" i="1" dirty="0">
                <a:ln w="0"/>
                <a:effectLst>
                  <a:outerShdw blurRad="38100" dist="19050" dir="2700000" algn="tl" rotWithShape="0">
                    <a:schemeClr val="dk1">
                      <a:alpha val="40000"/>
                    </a:schemeClr>
                  </a:outerShdw>
                </a:effectLst>
              </a:rPr>
              <a:t> et la </a:t>
            </a:r>
            <a:r>
              <a:rPr lang="en-US" sz="1200" i="1" dirty="0" err="1">
                <a:ln w="0"/>
                <a:effectLst>
                  <a:outerShdw blurRad="38100" dist="19050" dir="2700000" algn="tl" rotWithShape="0">
                    <a:schemeClr val="dk1">
                      <a:alpha val="40000"/>
                    </a:schemeClr>
                  </a:outerShdw>
                </a:effectLst>
              </a:rPr>
              <a:t>prise</a:t>
            </a:r>
            <a:r>
              <a:rPr lang="en-US" sz="1200" i="1" dirty="0">
                <a:ln w="0"/>
                <a:effectLst>
                  <a:outerShdw blurRad="38100" dist="19050" dir="2700000" algn="tl" rotWithShape="0">
                    <a:schemeClr val="dk1">
                      <a:alpha val="40000"/>
                    </a:schemeClr>
                  </a:outerShdw>
                </a:effectLst>
              </a:rPr>
              <a:t> </a:t>
            </a:r>
            <a:r>
              <a:rPr lang="en-US" sz="1200" i="1" dirty="0" err="1">
                <a:ln w="0"/>
                <a:effectLst>
                  <a:outerShdw blurRad="38100" dist="19050" dir="2700000" algn="tl" rotWithShape="0">
                    <a:schemeClr val="dk1">
                      <a:alpha val="40000"/>
                    </a:schemeClr>
                  </a:outerShdw>
                </a:effectLst>
              </a:rPr>
              <a:t>en</a:t>
            </a:r>
            <a:r>
              <a:rPr lang="en-US" sz="1200" i="1" dirty="0">
                <a:ln w="0"/>
                <a:effectLst>
                  <a:outerShdw blurRad="38100" dist="19050" dir="2700000" algn="tl" rotWithShape="0">
                    <a:schemeClr val="dk1">
                      <a:alpha val="40000"/>
                    </a:schemeClr>
                  </a:outerShdw>
                </a:effectLst>
              </a:rPr>
              <a:t> charge des </a:t>
            </a:r>
            <a:r>
              <a:rPr lang="en-US" sz="1200" i="1" dirty="0" err="1">
                <a:ln w="0"/>
                <a:effectLst>
                  <a:outerShdw blurRad="38100" dist="19050" dir="2700000" algn="tl" rotWithShape="0">
                    <a:schemeClr val="dk1">
                      <a:alpha val="40000"/>
                    </a:schemeClr>
                  </a:outerShdw>
                </a:effectLst>
              </a:rPr>
              <a:t>Symptômes</a:t>
            </a:r>
            <a:r>
              <a:rPr lang="en-US" sz="1200" i="1" dirty="0">
                <a:ln w="0"/>
                <a:effectLst>
                  <a:outerShdw blurRad="38100" dist="19050" dir="2700000" algn="tl" rotWithShape="0">
                    <a:schemeClr val="dk1">
                      <a:alpha val="40000"/>
                    </a:schemeClr>
                  </a:outerShdw>
                </a:effectLst>
              </a:rPr>
              <a:t> </a:t>
            </a:r>
            <a:r>
              <a:rPr lang="en-US" sz="1200" i="1" dirty="0" err="1">
                <a:ln w="0"/>
                <a:effectLst>
                  <a:outerShdw blurRad="38100" dist="19050" dir="2700000" algn="tl" rotWithShape="0">
                    <a:schemeClr val="dk1">
                      <a:alpha val="40000"/>
                    </a:schemeClr>
                  </a:outerShdw>
                </a:effectLst>
              </a:rPr>
              <a:t>Comportementaux</a:t>
            </a:r>
            <a:r>
              <a:rPr lang="en-US" sz="1200" i="1" dirty="0">
                <a:ln w="0"/>
                <a:effectLst>
                  <a:outerShdw blurRad="38100" dist="19050" dir="2700000" algn="tl" rotWithShape="0">
                    <a:schemeClr val="dk1">
                      <a:alpha val="40000"/>
                    </a:schemeClr>
                  </a:outerShdw>
                </a:effectLst>
              </a:rPr>
              <a:t> et </a:t>
            </a:r>
            <a:r>
              <a:rPr lang="en-US" sz="1200" i="1" dirty="0" err="1">
                <a:ln w="0"/>
                <a:effectLst>
                  <a:outerShdw blurRad="38100" dist="19050" dir="2700000" algn="tl" rotWithShape="0">
                    <a:schemeClr val="dk1">
                      <a:alpha val="40000"/>
                    </a:schemeClr>
                  </a:outerShdw>
                </a:effectLst>
              </a:rPr>
              <a:t>Psychologiques</a:t>
            </a:r>
            <a:r>
              <a:rPr lang="en-US" sz="1200" i="1" dirty="0">
                <a:ln w="0"/>
                <a:effectLst>
                  <a:outerShdw blurRad="38100" dist="19050" dir="2700000" algn="tl" rotWithShape="0">
                    <a:schemeClr val="dk1">
                      <a:alpha val="40000"/>
                    </a:schemeClr>
                  </a:outerShdw>
                </a:effectLst>
              </a:rPr>
              <a:t> de la </a:t>
            </a:r>
            <a:r>
              <a:rPr lang="en-US" sz="1200" i="1" dirty="0" err="1" smtClean="0">
                <a:ln w="0"/>
                <a:effectLst>
                  <a:outerShdw blurRad="38100" dist="19050" dir="2700000" algn="tl" rotWithShape="0">
                    <a:schemeClr val="dk1">
                      <a:alpha val="40000"/>
                    </a:schemeClr>
                  </a:outerShdw>
                </a:effectLst>
              </a:rPr>
              <a:t>Démence</a:t>
            </a:r>
            <a:r>
              <a:rPr lang="en-US" sz="1200" i="1" dirty="0" smtClean="0">
                <a:ln w="0"/>
                <a:effectLst>
                  <a:outerShdw blurRad="38100" dist="19050" dir="2700000" algn="tl" rotWithShape="0">
                    <a:schemeClr val="dk1">
                      <a:alpha val="40000"/>
                    </a:schemeClr>
                  </a:outerShdw>
                </a:effectLst>
              </a:rPr>
              <a:t>, </a:t>
            </a:r>
            <a:r>
              <a:rPr lang="en-CA" sz="1200" i="1" dirty="0">
                <a:ln w="0"/>
                <a:effectLst>
                  <a:outerShdw blurRad="38100" dist="19050" dir="2700000" algn="tl" rotWithShape="0">
                    <a:schemeClr val="dk1">
                      <a:alpha val="40000"/>
                    </a:schemeClr>
                  </a:outerShdw>
                </a:effectLst>
              </a:rPr>
              <a:t>Marie-</a:t>
            </a:r>
            <a:r>
              <a:rPr lang="en-CA" sz="1200" i="1" dirty="0" err="1">
                <a:ln w="0"/>
                <a:effectLst>
                  <a:outerShdw blurRad="38100" dist="19050" dir="2700000" algn="tl" rotWithShape="0">
                    <a:schemeClr val="dk1">
                      <a:alpha val="40000"/>
                    </a:schemeClr>
                  </a:outerShdw>
                </a:effectLst>
              </a:rPr>
              <a:t>Andrée</a:t>
            </a:r>
            <a:r>
              <a:rPr lang="en-CA" sz="1200" i="1" dirty="0">
                <a:ln w="0"/>
                <a:effectLst>
                  <a:outerShdw blurRad="38100" dist="19050" dir="2700000" algn="tl" rotWithShape="0">
                    <a:schemeClr val="dk1">
                      <a:alpha val="40000"/>
                    </a:schemeClr>
                  </a:outerShdw>
                </a:effectLst>
              </a:rPr>
              <a:t> </a:t>
            </a:r>
            <a:r>
              <a:rPr lang="en-CA" sz="1200" i="1" dirty="0" err="1">
                <a:ln w="0"/>
                <a:effectLst>
                  <a:outerShdw blurRad="38100" dist="19050" dir="2700000" algn="tl" rotWithShape="0">
                    <a:schemeClr val="dk1">
                      <a:alpha val="40000"/>
                    </a:schemeClr>
                  </a:outerShdw>
                </a:effectLst>
              </a:rPr>
              <a:t>Bruneau</a:t>
            </a:r>
            <a:r>
              <a:rPr lang="en-CA" sz="1200" i="1" dirty="0">
                <a:ln w="0"/>
                <a:effectLst>
                  <a:outerShdw blurRad="38100" dist="19050" dir="2700000" algn="tl" rotWithShape="0">
                    <a:schemeClr val="dk1">
                      <a:alpha val="40000"/>
                    </a:schemeClr>
                  </a:outerShdw>
                </a:effectLst>
              </a:rPr>
              <a:t>, MD, MSc, </a:t>
            </a:r>
            <a:r>
              <a:rPr lang="en-CA" sz="1200" i="1" dirty="0" smtClean="0">
                <a:ln w="0"/>
                <a:effectLst>
                  <a:outerShdw blurRad="38100" dist="19050" dir="2700000" algn="tl" rotWithShape="0">
                    <a:schemeClr val="dk1">
                      <a:alpha val="40000"/>
                    </a:schemeClr>
                  </a:outerShdw>
                </a:effectLst>
              </a:rPr>
              <a:t>FRCPC, </a:t>
            </a:r>
            <a:r>
              <a:rPr lang="en-CA" sz="1200" i="1" dirty="0" err="1" smtClean="0">
                <a:ln w="0"/>
                <a:effectLst>
                  <a:outerShdw blurRad="38100" dist="19050" dir="2700000" algn="tl" rotWithShape="0">
                    <a:schemeClr val="dk1">
                      <a:alpha val="40000"/>
                    </a:schemeClr>
                  </a:outerShdw>
                </a:effectLst>
              </a:rPr>
              <a:t>Gérontopsychiatre</a:t>
            </a:r>
            <a:r>
              <a:rPr lang="en-CA" sz="1200" i="1" dirty="0">
                <a:ln w="0"/>
                <a:effectLst>
                  <a:outerShdw blurRad="38100" dist="19050" dir="2700000" algn="tl" rotWithShape="0">
                    <a:schemeClr val="dk1">
                      <a:alpha val="40000"/>
                    </a:schemeClr>
                  </a:outerShdw>
                </a:effectLst>
              </a:rPr>
              <a:t>, </a:t>
            </a:r>
            <a:r>
              <a:rPr lang="en-CA" sz="1200" i="1" dirty="0" smtClean="0">
                <a:ln w="0"/>
                <a:effectLst>
                  <a:outerShdw blurRad="38100" dist="19050" dir="2700000" algn="tl" rotWithShape="0">
                    <a:schemeClr val="dk1">
                      <a:alpha val="40000"/>
                    </a:schemeClr>
                  </a:outerShdw>
                </a:effectLst>
              </a:rPr>
              <a:t>IUGM</a:t>
            </a:r>
            <a:r>
              <a:rPr lang="fr-CA" sz="1200" i="1" dirty="0" smtClean="0">
                <a:ln w="0"/>
                <a:effectLst>
                  <a:outerShdw blurRad="38100" dist="19050" dir="2700000" algn="tl" rotWithShape="0">
                    <a:schemeClr val="dk1">
                      <a:alpha val="40000"/>
                    </a:schemeClr>
                  </a:outerShdw>
                </a:effectLst>
              </a:rPr>
              <a:t>, 2017. 	</a:t>
            </a:r>
            <a:endParaRPr lang="en-CA" sz="1200" i="1"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602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7022842" y="5490101"/>
            <a:ext cx="4296335" cy="584775"/>
          </a:xfrm>
          <a:prstGeom prst="rect">
            <a:avLst/>
          </a:prstGeom>
          <a:noFill/>
        </p:spPr>
        <p:txBody>
          <a:bodyPr wrap="square" rtlCol="0">
            <a:spAutoFit/>
          </a:bodyPr>
          <a:lstStyle/>
          <a:p>
            <a:r>
              <a:rPr lang="fr-CA" sz="800" dirty="0"/>
              <a:t>Bruneau, </a:t>
            </a:r>
            <a:r>
              <a:rPr lang="fr-CA" sz="800" dirty="0" err="1"/>
              <a:t>Marie-Andrée</a:t>
            </a:r>
            <a:r>
              <a:rPr lang="fr-CA" sz="800" dirty="0"/>
              <a:t> (</a:t>
            </a:r>
            <a:r>
              <a:rPr lang="fr-CA" sz="800" dirty="0" err="1"/>
              <a:t>dir</a:t>
            </a:r>
            <a:r>
              <a:rPr lang="fr-CA" sz="800" dirty="0"/>
              <a:t>.) ; Voyer, Philippe (</a:t>
            </a:r>
            <a:r>
              <a:rPr lang="fr-CA" sz="800" dirty="0" err="1"/>
              <a:t>dir</a:t>
            </a:r>
            <a:r>
              <a:rPr lang="fr-CA" sz="800" dirty="0"/>
              <a:t>.). Approche pharmacologique visant le traitement des symptômes comportementaux et psychologiques de la démence. Québec : Québec (province), Canada : Ministère de la santé et des services sociaux, 2014, 31 p. </a:t>
            </a:r>
          </a:p>
        </p:txBody>
      </p:sp>
      <p:pic>
        <p:nvPicPr>
          <p:cNvPr id="6" name="Picture 2"/>
          <p:cNvPicPr>
            <a:picLocks noChangeAspect="1" noChangeArrowheads="1"/>
          </p:cNvPicPr>
          <p:nvPr>
            <p:custDataLst>
              <p:tags r:id="rId2"/>
            </p:custDataLst>
          </p:nvPr>
        </p:nvPicPr>
        <p:blipFill>
          <a:blip r:embed="rId7" cstate="print">
            <a:extLst>
              <a:ext uri="{28A0092B-C50C-407E-A947-70E740481C1C}">
                <a14:useLocalDpi xmlns:a14="http://schemas.microsoft.com/office/drawing/2010/main" val="0"/>
              </a:ext>
            </a:extLst>
          </a:blip>
          <a:srcRect l="4181" t="11688" r="7324" b="34302"/>
          <a:stretch>
            <a:fillRect/>
          </a:stretch>
        </p:blipFill>
        <p:spPr bwMode="auto">
          <a:xfrm>
            <a:off x="1524001" y="829688"/>
            <a:ext cx="8745567" cy="45872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custDataLst>
              <p:tags r:id="rId3"/>
            </p:custDataLst>
          </p:nvPr>
        </p:nvSpPr>
        <p:spPr bwMode="auto">
          <a:xfrm>
            <a:off x="4594494" y="6574392"/>
            <a:ext cx="5214938" cy="230187"/>
          </a:xfrm>
          <a:prstGeom prst="rect">
            <a:avLst/>
          </a:prstGeom>
          <a:noFill/>
          <a:ln w="9525">
            <a:noFill/>
            <a:miter lim="800000"/>
            <a:headEnd/>
            <a:tailEnd/>
          </a:ln>
        </p:spPr>
        <p:txBody>
          <a:bodyPr>
            <a:spAutoFit/>
          </a:bodyPr>
          <a:lstStyle/>
          <a:p>
            <a:pPr algn="ctr"/>
            <a:r>
              <a:rPr lang="fr-CA" sz="900" b="1" dirty="0">
                <a:latin typeface="Tw Cen MT"/>
              </a:rPr>
              <a:t>Tous droits réservés © Institut universitaire de gériatrie de Montréal </a:t>
            </a:r>
            <a:endParaRPr lang="fr-CA" sz="900" dirty="0">
              <a:latin typeface="Tw Cen MT"/>
            </a:endParaRPr>
          </a:p>
        </p:txBody>
      </p:sp>
      <p:sp>
        <p:nvSpPr>
          <p:cNvPr id="9" name="Titre 8"/>
          <p:cNvSpPr>
            <a:spLocks noGrp="1"/>
          </p:cNvSpPr>
          <p:nvPr>
            <p:ph type="title"/>
            <p:custDataLst>
              <p:tags r:id="rId4"/>
            </p:custDataLst>
          </p:nvPr>
        </p:nvSpPr>
        <p:spPr>
          <a:xfrm>
            <a:off x="1607471" y="274639"/>
            <a:ext cx="8520978" cy="706437"/>
          </a:xfrm>
        </p:spPr>
        <p:txBody>
          <a:bodyPr>
            <a:noAutofit/>
          </a:bodyPr>
          <a:lstStyle/>
          <a:p>
            <a:r>
              <a:rPr lang="fr-CA" sz="2000" dirty="0">
                <a:solidFill>
                  <a:srgbClr val="00B0F0"/>
                </a:solidFill>
              </a:rPr>
              <a:t>ÉLABORATION D’UN PLAN D’INTERVENTION : APPROCHE GLOBALE</a:t>
            </a:r>
          </a:p>
        </p:txBody>
      </p:sp>
      <p:sp>
        <p:nvSpPr>
          <p:cNvPr id="7" name="ZoneTexte 6"/>
          <p:cNvSpPr txBox="1"/>
          <p:nvPr/>
        </p:nvSpPr>
        <p:spPr>
          <a:xfrm>
            <a:off x="129038" y="6112727"/>
            <a:ext cx="9339703" cy="461665"/>
          </a:xfrm>
          <a:prstGeom prst="rect">
            <a:avLst/>
          </a:prstGeom>
          <a:noFill/>
          <a:ln>
            <a:solidFill>
              <a:schemeClr val="tx1"/>
            </a:solidFill>
          </a:ln>
        </p:spPr>
        <p:txBody>
          <a:bodyPr wrap="square" rtlCol="0">
            <a:spAutoFit/>
          </a:bodyPr>
          <a:lstStyle/>
          <a:p>
            <a:r>
              <a:rPr lang="fr-CA" sz="1200" i="1" dirty="0" smtClean="0">
                <a:ln w="0"/>
                <a:effectLst>
                  <a:outerShdw blurRad="38100" dist="19050" dir="2700000" algn="tl" rotWithShape="0">
                    <a:schemeClr val="dk1">
                      <a:alpha val="40000"/>
                    </a:schemeClr>
                  </a:outerShdw>
                </a:effectLst>
              </a:rPr>
              <a:t>Source: </a:t>
            </a:r>
            <a:r>
              <a:rPr lang="en-US" sz="1200" i="1" dirty="0" err="1">
                <a:ln w="0"/>
                <a:effectLst>
                  <a:outerShdw blurRad="38100" dist="19050" dir="2700000" algn="tl" rotWithShape="0">
                    <a:schemeClr val="dk1">
                      <a:alpha val="40000"/>
                    </a:schemeClr>
                  </a:outerShdw>
                </a:effectLst>
              </a:rPr>
              <a:t>L’évaluation</a:t>
            </a:r>
            <a:r>
              <a:rPr lang="en-US" sz="1200" i="1" dirty="0">
                <a:ln w="0"/>
                <a:effectLst>
                  <a:outerShdw blurRad="38100" dist="19050" dir="2700000" algn="tl" rotWithShape="0">
                    <a:schemeClr val="dk1">
                      <a:alpha val="40000"/>
                    </a:schemeClr>
                  </a:outerShdw>
                </a:effectLst>
              </a:rPr>
              <a:t> et la </a:t>
            </a:r>
            <a:r>
              <a:rPr lang="en-US" sz="1200" i="1" dirty="0" err="1">
                <a:ln w="0"/>
                <a:effectLst>
                  <a:outerShdw blurRad="38100" dist="19050" dir="2700000" algn="tl" rotWithShape="0">
                    <a:schemeClr val="dk1">
                      <a:alpha val="40000"/>
                    </a:schemeClr>
                  </a:outerShdw>
                </a:effectLst>
              </a:rPr>
              <a:t>prise</a:t>
            </a:r>
            <a:r>
              <a:rPr lang="en-US" sz="1200" i="1" dirty="0">
                <a:ln w="0"/>
                <a:effectLst>
                  <a:outerShdw blurRad="38100" dist="19050" dir="2700000" algn="tl" rotWithShape="0">
                    <a:schemeClr val="dk1">
                      <a:alpha val="40000"/>
                    </a:schemeClr>
                  </a:outerShdw>
                </a:effectLst>
              </a:rPr>
              <a:t> </a:t>
            </a:r>
            <a:r>
              <a:rPr lang="en-US" sz="1200" i="1" dirty="0" err="1">
                <a:ln w="0"/>
                <a:effectLst>
                  <a:outerShdw blurRad="38100" dist="19050" dir="2700000" algn="tl" rotWithShape="0">
                    <a:schemeClr val="dk1">
                      <a:alpha val="40000"/>
                    </a:schemeClr>
                  </a:outerShdw>
                </a:effectLst>
              </a:rPr>
              <a:t>en</a:t>
            </a:r>
            <a:r>
              <a:rPr lang="en-US" sz="1200" i="1" dirty="0">
                <a:ln w="0"/>
                <a:effectLst>
                  <a:outerShdw blurRad="38100" dist="19050" dir="2700000" algn="tl" rotWithShape="0">
                    <a:schemeClr val="dk1">
                      <a:alpha val="40000"/>
                    </a:schemeClr>
                  </a:outerShdw>
                </a:effectLst>
              </a:rPr>
              <a:t> charge des </a:t>
            </a:r>
            <a:r>
              <a:rPr lang="en-US" sz="1200" i="1" dirty="0" err="1">
                <a:ln w="0"/>
                <a:effectLst>
                  <a:outerShdw blurRad="38100" dist="19050" dir="2700000" algn="tl" rotWithShape="0">
                    <a:schemeClr val="dk1">
                      <a:alpha val="40000"/>
                    </a:schemeClr>
                  </a:outerShdw>
                </a:effectLst>
              </a:rPr>
              <a:t>Symptômes</a:t>
            </a:r>
            <a:r>
              <a:rPr lang="en-US" sz="1200" i="1" dirty="0">
                <a:ln w="0"/>
                <a:effectLst>
                  <a:outerShdw blurRad="38100" dist="19050" dir="2700000" algn="tl" rotWithShape="0">
                    <a:schemeClr val="dk1">
                      <a:alpha val="40000"/>
                    </a:schemeClr>
                  </a:outerShdw>
                </a:effectLst>
              </a:rPr>
              <a:t> </a:t>
            </a:r>
            <a:r>
              <a:rPr lang="en-US" sz="1200" i="1" dirty="0" err="1">
                <a:ln w="0"/>
                <a:effectLst>
                  <a:outerShdw blurRad="38100" dist="19050" dir="2700000" algn="tl" rotWithShape="0">
                    <a:schemeClr val="dk1">
                      <a:alpha val="40000"/>
                    </a:schemeClr>
                  </a:outerShdw>
                </a:effectLst>
              </a:rPr>
              <a:t>Comportementaux</a:t>
            </a:r>
            <a:r>
              <a:rPr lang="en-US" sz="1200" i="1" dirty="0">
                <a:ln w="0"/>
                <a:effectLst>
                  <a:outerShdw blurRad="38100" dist="19050" dir="2700000" algn="tl" rotWithShape="0">
                    <a:schemeClr val="dk1">
                      <a:alpha val="40000"/>
                    </a:schemeClr>
                  </a:outerShdw>
                </a:effectLst>
              </a:rPr>
              <a:t> et </a:t>
            </a:r>
            <a:r>
              <a:rPr lang="en-US" sz="1200" i="1" dirty="0" err="1">
                <a:ln w="0"/>
                <a:effectLst>
                  <a:outerShdw blurRad="38100" dist="19050" dir="2700000" algn="tl" rotWithShape="0">
                    <a:schemeClr val="dk1">
                      <a:alpha val="40000"/>
                    </a:schemeClr>
                  </a:outerShdw>
                </a:effectLst>
              </a:rPr>
              <a:t>Psychologiques</a:t>
            </a:r>
            <a:r>
              <a:rPr lang="en-US" sz="1200" i="1" dirty="0">
                <a:ln w="0"/>
                <a:effectLst>
                  <a:outerShdw blurRad="38100" dist="19050" dir="2700000" algn="tl" rotWithShape="0">
                    <a:schemeClr val="dk1">
                      <a:alpha val="40000"/>
                    </a:schemeClr>
                  </a:outerShdw>
                </a:effectLst>
              </a:rPr>
              <a:t> de la </a:t>
            </a:r>
            <a:r>
              <a:rPr lang="en-US" sz="1200" i="1" dirty="0" err="1" smtClean="0">
                <a:ln w="0"/>
                <a:effectLst>
                  <a:outerShdw blurRad="38100" dist="19050" dir="2700000" algn="tl" rotWithShape="0">
                    <a:schemeClr val="dk1">
                      <a:alpha val="40000"/>
                    </a:schemeClr>
                  </a:outerShdw>
                </a:effectLst>
              </a:rPr>
              <a:t>Démence</a:t>
            </a:r>
            <a:r>
              <a:rPr lang="en-US" sz="1200" i="1" dirty="0" smtClean="0">
                <a:ln w="0"/>
                <a:effectLst>
                  <a:outerShdw blurRad="38100" dist="19050" dir="2700000" algn="tl" rotWithShape="0">
                    <a:schemeClr val="dk1">
                      <a:alpha val="40000"/>
                    </a:schemeClr>
                  </a:outerShdw>
                </a:effectLst>
              </a:rPr>
              <a:t>, </a:t>
            </a:r>
            <a:r>
              <a:rPr lang="en-CA" sz="1200" i="1" dirty="0">
                <a:ln w="0"/>
                <a:effectLst>
                  <a:outerShdw blurRad="38100" dist="19050" dir="2700000" algn="tl" rotWithShape="0">
                    <a:schemeClr val="dk1">
                      <a:alpha val="40000"/>
                    </a:schemeClr>
                  </a:outerShdw>
                </a:effectLst>
              </a:rPr>
              <a:t>Marie-</a:t>
            </a:r>
            <a:r>
              <a:rPr lang="en-CA" sz="1200" i="1" dirty="0" err="1">
                <a:ln w="0"/>
                <a:effectLst>
                  <a:outerShdw blurRad="38100" dist="19050" dir="2700000" algn="tl" rotWithShape="0">
                    <a:schemeClr val="dk1">
                      <a:alpha val="40000"/>
                    </a:schemeClr>
                  </a:outerShdw>
                </a:effectLst>
              </a:rPr>
              <a:t>Andrée</a:t>
            </a:r>
            <a:r>
              <a:rPr lang="en-CA" sz="1200" i="1" dirty="0">
                <a:ln w="0"/>
                <a:effectLst>
                  <a:outerShdw blurRad="38100" dist="19050" dir="2700000" algn="tl" rotWithShape="0">
                    <a:schemeClr val="dk1">
                      <a:alpha val="40000"/>
                    </a:schemeClr>
                  </a:outerShdw>
                </a:effectLst>
              </a:rPr>
              <a:t> </a:t>
            </a:r>
            <a:r>
              <a:rPr lang="en-CA" sz="1200" i="1" dirty="0" err="1">
                <a:ln w="0"/>
                <a:effectLst>
                  <a:outerShdw blurRad="38100" dist="19050" dir="2700000" algn="tl" rotWithShape="0">
                    <a:schemeClr val="dk1">
                      <a:alpha val="40000"/>
                    </a:schemeClr>
                  </a:outerShdw>
                </a:effectLst>
              </a:rPr>
              <a:t>Bruneau</a:t>
            </a:r>
            <a:r>
              <a:rPr lang="en-CA" sz="1200" i="1" dirty="0">
                <a:ln w="0"/>
                <a:effectLst>
                  <a:outerShdw blurRad="38100" dist="19050" dir="2700000" algn="tl" rotWithShape="0">
                    <a:schemeClr val="dk1">
                      <a:alpha val="40000"/>
                    </a:schemeClr>
                  </a:outerShdw>
                </a:effectLst>
              </a:rPr>
              <a:t>, MD, MSc, </a:t>
            </a:r>
            <a:r>
              <a:rPr lang="en-CA" sz="1200" i="1" dirty="0" smtClean="0">
                <a:ln w="0"/>
                <a:effectLst>
                  <a:outerShdw blurRad="38100" dist="19050" dir="2700000" algn="tl" rotWithShape="0">
                    <a:schemeClr val="dk1">
                      <a:alpha val="40000"/>
                    </a:schemeClr>
                  </a:outerShdw>
                </a:effectLst>
              </a:rPr>
              <a:t>FRCPC, </a:t>
            </a:r>
            <a:r>
              <a:rPr lang="en-CA" sz="1200" i="1" dirty="0" err="1" smtClean="0">
                <a:ln w="0"/>
                <a:effectLst>
                  <a:outerShdw blurRad="38100" dist="19050" dir="2700000" algn="tl" rotWithShape="0">
                    <a:schemeClr val="dk1">
                      <a:alpha val="40000"/>
                    </a:schemeClr>
                  </a:outerShdw>
                </a:effectLst>
              </a:rPr>
              <a:t>Gérontopsychiatre</a:t>
            </a:r>
            <a:r>
              <a:rPr lang="en-CA" sz="1200" i="1" dirty="0">
                <a:ln w="0"/>
                <a:effectLst>
                  <a:outerShdw blurRad="38100" dist="19050" dir="2700000" algn="tl" rotWithShape="0">
                    <a:schemeClr val="dk1">
                      <a:alpha val="40000"/>
                    </a:schemeClr>
                  </a:outerShdw>
                </a:effectLst>
              </a:rPr>
              <a:t>, </a:t>
            </a:r>
            <a:r>
              <a:rPr lang="en-CA" sz="1200" i="1" dirty="0" smtClean="0">
                <a:ln w="0"/>
                <a:effectLst>
                  <a:outerShdw blurRad="38100" dist="19050" dir="2700000" algn="tl" rotWithShape="0">
                    <a:schemeClr val="dk1">
                      <a:alpha val="40000"/>
                    </a:schemeClr>
                  </a:outerShdw>
                </a:effectLst>
              </a:rPr>
              <a:t>IUGM</a:t>
            </a:r>
            <a:r>
              <a:rPr lang="fr-CA" sz="1200" i="1" dirty="0" smtClean="0">
                <a:ln w="0"/>
                <a:effectLst>
                  <a:outerShdw blurRad="38100" dist="19050" dir="2700000" algn="tl" rotWithShape="0">
                    <a:schemeClr val="dk1">
                      <a:alpha val="40000"/>
                    </a:schemeClr>
                  </a:outerShdw>
                </a:effectLst>
              </a:rPr>
              <a:t>, 2017. 	NE PAS REPRODUIRE SANS L’AUTORISATION DE L’AUTEUR</a:t>
            </a:r>
            <a:endParaRPr lang="en-CA" sz="1200" i="1"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79476300"/>
      </p:ext>
    </p:extLst>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0" name="Espace réservé du contenu 3"/>
          <p:cNvPicPr>
            <a:picLocks noGrp="1"/>
          </p:cNvPicPr>
          <p:nvPr>
            <p:ph idx="1"/>
            <p:custDataLst>
              <p:tags r:id="rId1"/>
            </p:custDataLst>
          </p:nvPr>
        </p:nvPicPr>
        <p:blipFill>
          <a:blip r:embed="rId4">
            <a:extLst>
              <a:ext uri="{28A0092B-C50C-407E-A947-70E740481C1C}">
                <a14:useLocalDpi xmlns:a14="http://schemas.microsoft.com/office/drawing/2010/main" val="0"/>
              </a:ext>
            </a:extLst>
          </a:blip>
          <a:srcRect l="3896" t="10300" r="4118" b="4868"/>
          <a:stretch>
            <a:fillRect/>
          </a:stretch>
        </p:blipFill>
        <p:spPr bwMode="auto">
          <a:xfrm>
            <a:off x="863125" y="0"/>
            <a:ext cx="10417324" cy="6858000"/>
          </a:xfrm>
        </p:spPr>
      </p:pic>
    </p:spTree>
    <p:extLst>
      <p:ext uri="{BB962C8B-B14F-4D97-AF65-F5344CB8AC3E}">
        <p14:creationId xmlns:p14="http://schemas.microsoft.com/office/powerpoint/2010/main" val="252543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outils du MSSS…"/>
          <p:cNvSpPr txBox="1">
            <a:spLocks noGrp="1"/>
          </p:cNvSpPr>
          <p:nvPr>
            <p:ph type="body" sz="quarter" idx="1"/>
          </p:nvPr>
        </p:nvSpPr>
        <p:spPr>
          <a:xfrm>
            <a:off x="440729" y="984944"/>
            <a:ext cx="11177339" cy="5718176"/>
          </a:xfrm>
          <a:prstGeom prst="rect">
            <a:avLst/>
          </a:prstGeom>
        </p:spPr>
        <p:txBody>
          <a:bodyPr>
            <a:normAutofit lnSpcReduction="10000"/>
          </a:bodyPr>
          <a:lstStyle/>
          <a:p>
            <a:pPr marL="201168" indent="-201168" defTabSz="804672">
              <a:spcBef>
                <a:spcPts val="800"/>
              </a:spcBef>
              <a:defRPr sz="2288"/>
            </a:pPr>
            <a:r>
              <a:t>outils du MSSS</a:t>
            </a:r>
          </a:p>
          <a:p>
            <a:pPr marL="0" lvl="3" indent="603504" defTabSz="804672">
              <a:spcBef>
                <a:spcPts val="800"/>
              </a:spcBef>
              <a:buSzTx/>
              <a:buFontTx/>
              <a:buNone/>
              <a:defRPr sz="2288"/>
            </a:pPr>
            <a:r>
              <a:rPr u="sng">
                <a:solidFill>
                  <a:srgbClr val="0563C1"/>
                </a:solidFill>
                <a:uFill>
                  <a:solidFill>
                    <a:srgbClr val="0563C1"/>
                  </a:solidFill>
                </a:uFill>
                <a:hlinkClick r:id="rId2"/>
              </a:rPr>
              <a:t>https://www.msss.gouv.qc.ca/professionnels/maladies-chroniques/alzheimer-et-autres-troubles-neurocognitifs-majeurs/processus-cliniques-et-outils/</a:t>
            </a:r>
          </a:p>
          <a:p>
            <a:pPr marL="0" lvl="3" indent="603504" defTabSz="804672">
              <a:spcBef>
                <a:spcPts val="800"/>
              </a:spcBef>
              <a:buSzTx/>
              <a:buFontTx/>
              <a:buNone/>
              <a:defRPr sz="2288" u="sng">
                <a:solidFill>
                  <a:srgbClr val="0930AA"/>
                </a:solidFill>
              </a:defRPr>
            </a:pPr>
            <a:endParaRPr u="sng">
              <a:solidFill>
                <a:srgbClr val="0563C1"/>
              </a:solidFill>
              <a:uFill>
                <a:solidFill>
                  <a:srgbClr val="0563C1"/>
                </a:solidFill>
              </a:uFill>
              <a:hlinkClick r:id="rId2"/>
            </a:endParaRPr>
          </a:p>
          <a:p>
            <a:pPr marL="201168" indent="-201168" defTabSz="804672">
              <a:spcBef>
                <a:spcPts val="800"/>
              </a:spcBef>
              <a:defRPr sz="2288"/>
            </a:pPr>
            <a:r>
              <a:t>Processus clinique interdisciplinaire en 1ere ligne</a:t>
            </a:r>
          </a:p>
          <a:p>
            <a:pPr marL="0" lvl="3" indent="603504" defTabSz="804672">
              <a:spcBef>
                <a:spcPts val="800"/>
              </a:spcBef>
              <a:buSzTx/>
              <a:buFontTx/>
              <a:buNone/>
              <a:defRPr sz="2288"/>
            </a:pPr>
            <a:r>
              <a:rPr u="sng">
                <a:solidFill>
                  <a:srgbClr val="0563C1"/>
                </a:solidFill>
                <a:uFill>
                  <a:solidFill>
                    <a:srgbClr val="0563C1"/>
                  </a:solidFill>
                </a:uFill>
                <a:hlinkClick r:id="rId3"/>
              </a:rPr>
              <a:t>https://publications.msss.gouv.qc.ca/msss/document-001071/</a:t>
            </a:r>
          </a:p>
          <a:p>
            <a:pPr marL="0" lvl="3" indent="603504" defTabSz="804672">
              <a:spcBef>
                <a:spcPts val="800"/>
              </a:spcBef>
              <a:buSzTx/>
              <a:buFontTx/>
              <a:buNone/>
              <a:defRPr sz="2288"/>
            </a:pPr>
            <a:endParaRPr u="sng">
              <a:solidFill>
                <a:srgbClr val="0563C1"/>
              </a:solidFill>
              <a:uFill>
                <a:solidFill>
                  <a:srgbClr val="0563C1"/>
                </a:solidFill>
              </a:uFill>
              <a:hlinkClick r:id="rId3"/>
            </a:endParaRPr>
          </a:p>
          <a:p>
            <a:pPr marL="247048" indent="-247048" defTabSz="804672">
              <a:spcBef>
                <a:spcPts val="800"/>
              </a:spcBef>
              <a:buFontTx/>
              <a:defRPr sz="2288"/>
            </a:pPr>
            <a:r>
              <a:t>outils de l’INESSS</a:t>
            </a:r>
          </a:p>
          <a:p>
            <a:pPr marL="0" lvl="3" indent="603504" defTabSz="804672">
              <a:spcBef>
                <a:spcPts val="800"/>
              </a:spcBef>
              <a:buSzTx/>
              <a:buFontTx/>
              <a:buNone/>
              <a:defRPr sz="2288"/>
            </a:pPr>
            <a:r>
              <a:rPr u="sng">
                <a:solidFill>
                  <a:srgbClr val="0563C1"/>
                </a:solidFill>
                <a:uFill>
                  <a:solidFill>
                    <a:srgbClr val="0563C1"/>
                  </a:solidFill>
                </a:uFill>
                <a:hlinkClick r:id="rId4"/>
              </a:rPr>
              <a:t>https://www.inesss.qc.ca/outils-cliniques/outils-cliniques/outils-par-types/aide-a-la-decision-dialogue-patient-aide-memoire-appropriation/outils/alzheimer-maladie-d.html</a:t>
            </a:r>
          </a:p>
          <a:p>
            <a:pPr marL="0" lvl="3" indent="603504" defTabSz="804672">
              <a:spcBef>
                <a:spcPts val="800"/>
              </a:spcBef>
              <a:buSzTx/>
              <a:buFontTx/>
              <a:buNone/>
              <a:defRPr sz="2288"/>
            </a:pPr>
            <a:endParaRPr u="sng">
              <a:solidFill>
                <a:srgbClr val="0563C1"/>
              </a:solidFill>
              <a:uFill>
                <a:solidFill>
                  <a:srgbClr val="0563C1"/>
                </a:solidFill>
              </a:uFill>
              <a:hlinkClick r:id="rId4"/>
            </a:endParaRPr>
          </a:p>
          <a:p>
            <a:pPr marL="405864" indent="-405864" defTabSz="804672">
              <a:lnSpc>
                <a:spcPct val="100000"/>
              </a:lnSpc>
              <a:spcBef>
                <a:spcPts val="0"/>
              </a:spcBef>
              <a:buFontTx/>
              <a:defRPr sz="2288" cap="all"/>
            </a:pPr>
            <a:r>
              <a:t>Intranet </a:t>
            </a:r>
          </a:p>
          <a:p>
            <a:pPr marL="0" lvl="1" indent="201168" defTabSz="804672">
              <a:lnSpc>
                <a:spcPct val="100000"/>
              </a:lnSpc>
              <a:spcBef>
                <a:spcPts val="0"/>
              </a:spcBef>
              <a:buSzTx/>
              <a:buFontTx/>
              <a:buNone/>
              <a:defRPr sz="2288" cap="all"/>
            </a:pPr>
            <a:r>
              <a:t>Contenus et outils cliniques / </a:t>
            </a:r>
            <a:r>
              <a:rPr u="sng">
                <a:solidFill>
                  <a:srgbClr val="0000FF"/>
                </a:solidFill>
                <a:uFill>
                  <a:solidFill>
                    <a:srgbClr val="0000FF"/>
                  </a:solidFill>
                </a:uFill>
                <a:hlinkClick r:id="rId5"/>
              </a:rPr>
              <a:t>Programmes de soins et de services</a:t>
            </a:r>
            <a:r>
              <a:rPr u="sng">
                <a:uFill>
                  <a:solidFill>
                    <a:srgbClr val="003399"/>
                  </a:solidFill>
                </a:uFill>
              </a:rPr>
              <a:t>/ </a:t>
            </a:r>
            <a:r>
              <a:rPr u="sng">
                <a:solidFill>
                  <a:srgbClr val="0000FF"/>
                </a:solidFill>
                <a:uFill>
                  <a:solidFill>
                    <a:srgbClr val="0000FF"/>
                  </a:solidFill>
                </a:uFill>
                <a:hlinkClick r:id="rId6"/>
              </a:rPr>
              <a:t>Alzheimer et troubles neurocognitifs majeurs</a:t>
            </a:r>
          </a:p>
        </p:txBody>
      </p:sp>
      <p:sp>
        <p:nvSpPr>
          <p:cNvPr id="371" name="Numéro de diapositive"/>
          <p:cNvSpPr txBox="1">
            <a:spLocks noGrp="1"/>
          </p:cNvSpPr>
          <p:nvPr>
            <p:ph type="sldNum" sz="quarter" idx="2"/>
          </p:nvPr>
        </p:nvSpPr>
        <p:spPr>
          <a:xfrm>
            <a:off x="11172418" y="6414760"/>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grpSp>
        <p:nvGrpSpPr>
          <p:cNvPr id="374" name="Titre 1"/>
          <p:cNvGrpSpPr/>
          <p:nvPr/>
        </p:nvGrpSpPr>
        <p:grpSpPr>
          <a:xfrm>
            <a:off x="457199" y="274638"/>
            <a:ext cx="11177338" cy="562074"/>
            <a:chOff x="0" y="0"/>
            <a:chExt cx="11177337" cy="562073"/>
          </a:xfrm>
          <a:gradFill>
            <a:gsLst>
              <a:gs pos="80672">
                <a:schemeClr val="accent4">
                  <a:lumMod val="20000"/>
                  <a:lumOff val="80000"/>
                </a:schemeClr>
              </a:gs>
              <a:gs pos="500">
                <a:srgbClr val="D1E8EA"/>
              </a:gs>
              <a:gs pos="0">
                <a:srgbClr val="E5EFF8"/>
              </a:gs>
              <a:gs pos="10000">
                <a:schemeClr val="accent5">
                  <a:lumMod val="45000"/>
                  <a:lumOff val="55000"/>
                </a:schemeClr>
              </a:gs>
              <a:gs pos="1000">
                <a:schemeClr val="accent5">
                  <a:lumMod val="45000"/>
                  <a:lumOff val="55000"/>
                </a:schemeClr>
              </a:gs>
              <a:gs pos="41000">
                <a:schemeClr val="accent5">
                  <a:lumMod val="30000"/>
                  <a:lumOff val="70000"/>
                </a:schemeClr>
              </a:gs>
            </a:gsLst>
            <a:lin ang="5400000" scaled="1"/>
          </a:gradFill>
        </p:grpSpPr>
        <p:sp>
          <p:nvSpPr>
            <p:cNvPr id="372" name="Rectangle"/>
            <p:cNvSpPr/>
            <p:nvPr/>
          </p:nvSpPr>
          <p:spPr>
            <a:xfrm>
              <a:off x="0" y="0"/>
              <a:ext cx="11177338" cy="562074"/>
            </a:xfrm>
            <a:prstGeom prst="rect">
              <a:avLst/>
            </a:prstGeom>
            <a:grpFill/>
            <a:ln w="12700" cap="flat">
              <a:noFill/>
              <a:miter lim="400000"/>
            </a:ln>
            <a:effectLst/>
          </p:spPr>
          <p:txBody>
            <a:bodyPr wrap="square" lIns="45719" tIns="45719" rIns="45719" bIns="45719" numCol="1" anchor="ctr">
              <a:noAutofit/>
            </a:bodyPr>
            <a:lstStyle/>
            <a:p>
              <a:pPr algn="ctr">
                <a:lnSpc>
                  <a:spcPct val="72000"/>
                </a:lnSpc>
                <a:defRPr sz="3600">
                  <a:latin typeface="Calibri Light"/>
                  <a:ea typeface="Calibri Light"/>
                  <a:cs typeface="Calibri Light"/>
                  <a:sym typeface="Calibri Light"/>
                </a:defRPr>
              </a:pPr>
              <a:endParaRPr/>
            </a:p>
          </p:txBody>
        </p:sp>
        <p:sp>
          <p:nvSpPr>
            <p:cNvPr id="373" name="Liens importants"/>
            <p:cNvSpPr txBox="1"/>
            <p:nvPr/>
          </p:nvSpPr>
          <p:spPr>
            <a:xfrm>
              <a:off x="45720" y="0"/>
              <a:ext cx="11085898" cy="562074"/>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lvl1pPr algn="ctr" defTabSz="886968">
                <a:lnSpc>
                  <a:spcPct val="72000"/>
                </a:lnSpc>
                <a:defRPr sz="3783">
                  <a:latin typeface="Calibri Light"/>
                  <a:ea typeface="Calibri Light"/>
                  <a:cs typeface="Calibri Light"/>
                  <a:sym typeface="Calibri Light"/>
                </a:defRPr>
              </a:lvl1pPr>
            </a:lstStyle>
            <a:p>
              <a:r>
                <a:t>Liens importants</a:t>
              </a:r>
            </a:p>
          </p:txBody>
        </p:sp>
      </p:grpSp>
    </p:spTree>
    <p:extLst>
      <p:ext uri="{BB962C8B-B14F-4D97-AF65-F5344CB8AC3E}">
        <p14:creationId xmlns:p14="http://schemas.microsoft.com/office/powerpoint/2010/main" val="3970114119"/>
      </p:ext>
    </p:extLst>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2"/>
            </p:custDataLst>
          </p:nvPr>
        </p:nvSpPr>
        <p:spPr>
          <a:xfrm>
            <a:off x="1545771" y="1820439"/>
            <a:ext cx="8690117" cy="2947503"/>
          </a:xfrm>
        </p:spPr>
        <p:txBody>
          <a:bodyPr>
            <a:normAutofit/>
          </a:bodyPr>
          <a:lstStyle/>
          <a:p>
            <a:pPr marL="295275" lvl="1" indent="-295275" defTabSz="808038">
              <a:lnSpc>
                <a:spcPct val="120000"/>
              </a:lnSpc>
              <a:buClr>
                <a:srgbClr val="932D25"/>
              </a:buClr>
              <a:buNone/>
              <a:defRPr/>
            </a:pPr>
            <a:r>
              <a:rPr lang="fr-CA" sz="2000" dirty="0">
                <a:latin typeface="Arial" pitchFamily="34" charset="0"/>
                <a:cs typeface="Arial" pitchFamily="34" charset="0"/>
              </a:rPr>
              <a:t>À utiliser :</a:t>
            </a:r>
          </a:p>
          <a:p>
            <a:pPr marL="295275" lvl="1" indent="-295275" defTabSz="808038">
              <a:lnSpc>
                <a:spcPct val="110000"/>
              </a:lnSpc>
              <a:buClr>
                <a:srgbClr val="932D25"/>
              </a:buClr>
              <a:buSzPct val="120000"/>
              <a:buBlip>
                <a:blip r:embed="rId8"/>
              </a:buBlip>
              <a:defRPr/>
            </a:pPr>
            <a:r>
              <a:rPr lang="fr-CA" sz="2000" dirty="0">
                <a:latin typeface="Arial" pitchFamily="34" charset="0"/>
                <a:cs typeface="Arial" pitchFamily="34" charset="0"/>
              </a:rPr>
              <a:t>lorsque les SCPD sont </a:t>
            </a:r>
            <a:r>
              <a:rPr lang="fr-CA" sz="2000" b="1" dirty="0">
                <a:solidFill>
                  <a:srgbClr val="FF0000"/>
                </a:solidFill>
                <a:latin typeface="Arial" pitchFamily="34" charset="0"/>
                <a:cs typeface="Arial" pitchFamily="34" charset="0"/>
              </a:rPr>
              <a:t>d’intensité modérée à sévère</a:t>
            </a:r>
            <a:r>
              <a:rPr lang="fr-CA" sz="2000" dirty="0">
                <a:latin typeface="Arial" pitchFamily="34" charset="0"/>
                <a:cs typeface="Arial" pitchFamily="34" charset="0"/>
              </a:rPr>
              <a:t> </a:t>
            </a:r>
            <a:br>
              <a:rPr lang="fr-CA" sz="2000" dirty="0">
                <a:latin typeface="Arial" pitchFamily="34" charset="0"/>
                <a:cs typeface="Arial" pitchFamily="34" charset="0"/>
              </a:rPr>
            </a:br>
            <a:r>
              <a:rPr lang="fr-CA" sz="2000" dirty="0">
                <a:latin typeface="Arial" pitchFamily="34" charset="0"/>
                <a:cs typeface="Arial" pitchFamily="34" charset="0"/>
              </a:rPr>
              <a:t>(ou lorsqu’il y une indication claire (ex. antidépresseur pour dépression);</a:t>
            </a:r>
          </a:p>
          <a:p>
            <a:pPr marL="295275" lvl="1" indent="-295275" defTabSz="808038">
              <a:lnSpc>
                <a:spcPct val="110000"/>
              </a:lnSpc>
              <a:buClr>
                <a:srgbClr val="932D25"/>
              </a:buClr>
              <a:buSzPct val="120000"/>
              <a:buBlip>
                <a:blip r:embed="rId8"/>
              </a:buBlip>
              <a:defRPr/>
            </a:pPr>
            <a:r>
              <a:rPr lang="fr-CA" sz="2000" dirty="0">
                <a:latin typeface="Arial" pitchFamily="34" charset="0"/>
                <a:cs typeface="Arial" pitchFamily="34" charset="0"/>
              </a:rPr>
              <a:t>lorsqu’il y présence de </a:t>
            </a:r>
            <a:r>
              <a:rPr lang="fr-CA" sz="2000" b="1" dirty="0">
                <a:solidFill>
                  <a:srgbClr val="FF0000"/>
                </a:solidFill>
                <a:latin typeface="Arial" pitchFamily="34" charset="0"/>
                <a:cs typeface="Arial" pitchFamily="34" charset="0"/>
              </a:rPr>
              <a:t>risque pour la santé et la sécurité</a:t>
            </a:r>
            <a:r>
              <a:rPr lang="fr-CA" sz="2000" dirty="0">
                <a:latin typeface="Arial" pitchFamily="34" charset="0"/>
                <a:cs typeface="Arial" pitchFamily="34" charset="0"/>
              </a:rPr>
              <a:t> de </a:t>
            </a:r>
            <a:r>
              <a:rPr lang="en-CA" sz="2000" dirty="0" err="1">
                <a:latin typeface="Arial" pitchFamily="34" charset="0"/>
                <a:cs typeface="Arial" pitchFamily="34" charset="0"/>
              </a:rPr>
              <a:t>l’usager</a:t>
            </a:r>
            <a:r>
              <a:rPr lang="en-CA" sz="2000" dirty="0">
                <a:latin typeface="Arial" pitchFamily="34" charset="0"/>
                <a:cs typeface="Arial" pitchFamily="34" charset="0"/>
              </a:rPr>
              <a:t> </a:t>
            </a:r>
            <a:r>
              <a:rPr lang="fr-CA" sz="2000" dirty="0">
                <a:latin typeface="Arial" pitchFamily="34" charset="0"/>
                <a:cs typeface="Arial" pitchFamily="34" charset="0"/>
              </a:rPr>
              <a:t>ou pour autrui;</a:t>
            </a:r>
          </a:p>
          <a:p>
            <a:pPr marL="295275" lvl="1" indent="-295275" defTabSz="808038">
              <a:lnSpc>
                <a:spcPct val="110000"/>
              </a:lnSpc>
              <a:buClr>
                <a:srgbClr val="932D25"/>
              </a:buClr>
              <a:buSzPct val="120000"/>
              <a:buBlip>
                <a:blip r:embed="rId8"/>
              </a:buBlip>
              <a:defRPr/>
            </a:pPr>
            <a:r>
              <a:rPr lang="fr-CA" sz="2000" dirty="0">
                <a:latin typeface="Arial" pitchFamily="34" charset="0"/>
                <a:cs typeface="Arial" pitchFamily="34" charset="0"/>
              </a:rPr>
              <a:t>lorsque les </a:t>
            </a:r>
            <a:r>
              <a:rPr lang="fr-CA" sz="2000" b="1" dirty="0">
                <a:solidFill>
                  <a:srgbClr val="FF0000"/>
                </a:solidFill>
                <a:latin typeface="Arial" pitchFamily="34" charset="0"/>
                <a:cs typeface="Arial" pitchFamily="34" charset="0"/>
              </a:rPr>
              <a:t>bénéfices </a:t>
            </a:r>
            <a:r>
              <a:rPr lang="fr-CA" sz="2000" b="1" dirty="0" smtClean="0">
                <a:solidFill>
                  <a:srgbClr val="FF0000"/>
                </a:solidFill>
                <a:latin typeface="Arial" pitchFamily="34" charset="0"/>
                <a:cs typeface="Arial" pitchFamily="34" charset="0"/>
              </a:rPr>
              <a:t>&gt; risques</a:t>
            </a:r>
            <a:endParaRPr lang="fr-CA" sz="2000" dirty="0">
              <a:latin typeface="Arial" pitchFamily="34" charset="0"/>
              <a:cs typeface="Arial" pitchFamily="34" charset="0"/>
            </a:endParaRPr>
          </a:p>
          <a:p>
            <a:pPr marL="295275" lvl="1" indent="-295275" defTabSz="808038">
              <a:lnSpc>
                <a:spcPct val="110000"/>
              </a:lnSpc>
              <a:buClr>
                <a:srgbClr val="932D25"/>
              </a:buClr>
              <a:buSzPct val="120000"/>
              <a:buBlip>
                <a:blip r:embed="rId8"/>
              </a:buBlip>
              <a:defRPr/>
            </a:pPr>
            <a:endParaRPr lang="fr-CA" sz="2000" dirty="0">
              <a:latin typeface="Arial" pitchFamily="34" charset="0"/>
              <a:cs typeface="Arial" pitchFamily="34" charset="0"/>
            </a:endParaRPr>
          </a:p>
          <a:p>
            <a:pPr marL="295275" lvl="1" indent="-295275" defTabSz="808038">
              <a:lnSpc>
                <a:spcPct val="120000"/>
              </a:lnSpc>
              <a:buClr>
                <a:srgbClr val="932D25"/>
              </a:buClr>
              <a:buNone/>
              <a:defRPr/>
            </a:pPr>
            <a:endParaRPr lang="fr-CA" sz="2000" b="1" dirty="0">
              <a:latin typeface="Arial" pitchFamily="34" charset="0"/>
              <a:cs typeface="Arial" pitchFamily="34" charset="0"/>
            </a:endParaRPr>
          </a:p>
        </p:txBody>
      </p:sp>
      <p:sp>
        <p:nvSpPr>
          <p:cNvPr id="11" name="Titre 3"/>
          <p:cNvSpPr txBox="1">
            <a:spLocks/>
          </p:cNvSpPr>
          <p:nvPr>
            <p:custDataLst>
              <p:tags r:id="rId3"/>
            </p:custDataLst>
          </p:nvPr>
        </p:nvSpPr>
        <p:spPr>
          <a:xfrm>
            <a:off x="2082488" y="360364"/>
            <a:ext cx="6662200" cy="404340"/>
          </a:xfrm>
          <a:prstGeom prst="rect">
            <a:avLst/>
          </a:prstGeom>
        </p:spPr>
        <p:txBody>
          <a:bodyPr>
            <a:noAutofit/>
          </a:bodyPr>
          <a:lstStyle/>
          <a:p>
            <a:pPr marL="0" lvl="2">
              <a:spcBef>
                <a:spcPct val="0"/>
              </a:spcBef>
              <a:defRPr/>
            </a:pPr>
            <a:r>
              <a:rPr lang="fr-CA" sz="2800" b="1" kern="0" cap="all" dirty="0">
                <a:solidFill>
                  <a:srgbClr val="00B0F0"/>
                </a:solidFill>
                <a:latin typeface="Calibri" pitchFamily="34" charset="0"/>
                <a:cs typeface="Calibri" pitchFamily="34" charset="0"/>
              </a:rPr>
              <a:t>Approches pharmacologiques </a:t>
            </a:r>
          </a:p>
        </p:txBody>
      </p:sp>
      <p:sp>
        <p:nvSpPr>
          <p:cNvPr id="12" name="Sous-titre 2"/>
          <p:cNvSpPr txBox="1">
            <a:spLocks/>
          </p:cNvSpPr>
          <p:nvPr>
            <p:custDataLst>
              <p:tags r:id="rId4"/>
            </p:custDataLst>
          </p:nvPr>
        </p:nvSpPr>
        <p:spPr>
          <a:xfrm>
            <a:off x="2063552" y="1281118"/>
            <a:ext cx="3600400" cy="347682"/>
          </a:xfrm>
          <a:prstGeom prst="rect">
            <a:avLst/>
          </a:prstGeom>
        </p:spPr>
        <p:txBody>
          <a:bodyPr>
            <a:noAutofit/>
          </a:bodyPr>
          <a:lstStyle/>
          <a:p>
            <a:pPr>
              <a:spcBef>
                <a:spcPct val="20000"/>
              </a:spcBef>
              <a:defRPr/>
            </a:pPr>
            <a:r>
              <a:rPr lang="fr-CA" sz="2800" b="1" dirty="0">
                <a:solidFill>
                  <a:srgbClr val="8C1932"/>
                </a:solidFill>
                <a:latin typeface="Constantia" pitchFamily="18" charset="0"/>
              </a:rPr>
              <a:t>Quand l’utiliser ?</a:t>
            </a:r>
            <a:endParaRPr lang="fr-FR" sz="2800" b="1" dirty="0">
              <a:solidFill>
                <a:srgbClr val="8C1932"/>
              </a:solidFill>
              <a:latin typeface="Constantia" pitchFamily="18" charset="0"/>
            </a:endParaRPr>
          </a:p>
        </p:txBody>
      </p:sp>
      <p:sp>
        <p:nvSpPr>
          <p:cNvPr id="17" name="ZoneTexte 14"/>
          <p:cNvSpPr txBox="1"/>
          <p:nvPr>
            <p:custDataLst>
              <p:tags r:id="rId5"/>
            </p:custDataLst>
          </p:nvPr>
        </p:nvSpPr>
        <p:spPr>
          <a:xfrm>
            <a:off x="2082488" y="4767942"/>
            <a:ext cx="7397401" cy="707886"/>
          </a:xfrm>
          <a:prstGeom prst="rect">
            <a:avLst/>
          </a:prstGeom>
          <a:solidFill>
            <a:schemeClr val="accent4">
              <a:lumMod val="40000"/>
              <a:lumOff val="60000"/>
            </a:schemeClr>
          </a:solidFill>
          <a:ln>
            <a:solidFill>
              <a:srgbClr val="8C1932"/>
            </a:solidFill>
          </a:ln>
        </p:spPr>
        <p:txBody>
          <a:bodyPr wrap="square" rtlCol="0">
            <a:spAutoFit/>
          </a:bodyPr>
          <a:lstStyle/>
          <a:p>
            <a:pPr marL="295275" lvl="1" indent="-295275" algn="ctr" defTabSz="808038">
              <a:buClr>
                <a:srgbClr val="932D25"/>
              </a:buClr>
              <a:buSzPct val="70000"/>
              <a:defRPr/>
            </a:pPr>
            <a:r>
              <a:rPr lang="fr-CA" sz="2000" b="1" dirty="0">
                <a:solidFill>
                  <a:prstClr val="black"/>
                </a:solidFill>
                <a:latin typeface="Arial" pitchFamily="34" charset="0"/>
                <a:cs typeface="Arial" pitchFamily="34" charset="0"/>
              </a:rPr>
              <a:t>Toujours utiliser les approches pharmacologiques en</a:t>
            </a:r>
          </a:p>
          <a:p>
            <a:pPr marL="295275" lvl="1" indent="-295275" algn="ctr" defTabSz="808038">
              <a:buClr>
                <a:srgbClr val="932D25"/>
              </a:buClr>
              <a:buSzPct val="70000"/>
              <a:defRPr/>
            </a:pPr>
            <a:r>
              <a:rPr lang="fr-CA" sz="2000" b="1" dirty="0">
                <a:solidFill>
                  <a:prstClr val="black"/>
                </a:solidFill>
                <a:latin typeface="Arial" pitchFamily="34" charset="0"/>
                <a:cs typeface="Arial" pitchFamily="34" charset="0"/>
              </a:rPr>
              <a:t>combinaison avec les approches non pharmacologiques</a:t>
            </a:r>
          </a:p>
        </p:txBody>
      </p:sp>
      <p:sp>
        <p:nvSpPr>
          <p:cNvPr id="6" name="Rectangle 5"/>
          <p:cNvSpPr/>
          <p:nvPr/>
        </p:nvSpPr>
        <p:spPr>
          <a:xfrm>
            <a:off x="0" y="5961884"/>
            <a:ext cx="9475723" cy="969496"/>
          </a:xfrm>
          <a:prstGeom prst="rect">
            <a:avLst/>
          </a:prstGeom>
        </p:spPr>
        <p:txBody>
          <a:bodyPr wrap="square">
            <a:spAutoFit/>
          </a:bodyPr>
          <a:lstStyle/>
          <a:p>
            <a:pPr algn="r"/>
            <a:r>
              <a:rPr lang="fr-CA" sz="1050" i="1" dirty="0" smtClean="0">
                <a:ln w="0"/>
                <a:effectLst>
                  <a:outerShdw blurRad="38100" dist="19050" dir="2700000" algn="tl" rotWithShape="0">
                    <a:schemeClr val="dk1">
                      <a:alpha val="40000"/>
                    </a:schemeClr>
                  </a:outerShdw>
                </a:effectLst>
              </a:rPr>
              <a:t>IN: </a:t>
            </a:r>
            <a:r>
              <a:rPr lang="en-US" sz="1050" i="1" dirty="0" err="1">
                <a:ln w="0"/>
                <a:effectLst>
                  <a:outerShdw blurRad="38100" dist="19050" dir="2700000" algn="tl" rotWithShape="0">
                    <a:schemeClr val="dk1">
                      <a:alpha val="40000"/>
                    </a:schemeClr>
                  </a:outerShdw>
                </a:effectLst>
              </a:rPr>
              <a:t>L’évaluation</a:t>
            </a:r>
            <a:r>
              <a:rPr lang="en-US" sz="1050" i="1" dirty="0">
                <a:ln w="0"/>
                <a:effectLst>
                  <a:outerShdw blurRad="38100" dist="19050" dir="2700000" algn="tl" rotWithShape="0">
                    <a:schemeClr val="dk1">
                      <a:alpha val="40000"/>
                    </a:schemeClr>
                  </a:outerShdw>
                </a:effectLst>
              </a:rPr>
              <a:t> et la </a:t>
            </a:r>
            <a:r>
              <a:rPr lang="en-US" sz="1050" i="1" dirty="0" err="1">
                <a:ln w="0"/>
                <a:effectLst>
                  <a:outerShdw blurRad="38100" dist="19050" dir="2700000" algn="tl" rotWithShape="0">
                    <a:schemeClr val="dk1">
                      <a:alpha val="40000"/>
                    </a:schemeClr>
                  </a:outerShdw>
                </a:effectLst>
              </a:rPr>
              <a:t>prise</a:t>
            </a:r>
            <a:r>
              <a:rPr lang="en-US" sz="1050" i="1" dirty="0">
                <a:ln w="0"/>
                <a:effectLst>
                  <a:outerShdw blurRad="38100" dist="19050" dir="2700000" algn="tl" rotWithShape="0">
                    <a:schemeClr val="dk1">
                      <a:alpha val="40000"/>
                    </a:schemeClr>
                  </a:outerShdw>
                </a:effectLst>
              </a:rPr>
              <a:t> </a:t>
            </a:r>
            <a:r>
              <a:rPr lang="en-US" sz="1050" i="1" dirty="0" err="1">
                <a:ln w="0"/>
                <a:effectLst>
                  <a:outerShdw blurRad="38100" dist="19050" dir="2700000" algn="tl" rotWithShape="0">
                    <a:schemeClr val="dk1">
                      <a:alpha val="40000"/>
                    </a:schemeClr>
                  </a:outerShdw>
                </a:effectLst>
              </a:rPr>
              <a:t>en</a:t>
            </a:r>
            <a:r>
              <a:rPr lang="en-US" sz="1050" i="1" dirty="0">
                <a:ln w="0"/>
                <a:effectLst>
                  <a:outerShdw blurRad="38100" dist="19050" dir="2700000" algn="tl" rotWithShape="0">
                    <a:schemeClr val="dk1">
                      <a:alpha val="40000"/>
                    </a:schemeClr>
                  </a:outerShdw>
                </a:effectLst>
              </a:rPr>
              <a:t> charge </a:t>
            </a:r>
            <a:r>
              <a:rPr lang="en-US" sz="1050" i="1" dirty="0" smtClean="0">
                <a:ln w="0"/>
                <a:effectLst>
                  <a:outerShdw blurRad="38100" dist="19050" dir="2700000" algn="tl" rotWithShape="0">
                    <a:schemeClr val="dk1">
                      <a:alpha val="40000"/>
                    </a:schemeClr>
                  </a:outerShdw>
                </a:effectLst>
              </a:rPr>
              <a:t>des </a:t>
            </a:r>
            <a:r>
              <a:rPr lang="en-US" sz="1050" i="1" dirty="0" err="1" smtClean="0">
                <a:ln w="0"/>
                <a:effectLst>
                  <a:outerShdw blurRad="38100" dist="19050" dir="2700000" algn="tl" rotWithShape="0">
                    <a:schemeClr val="dk1">
                      <a:alpha val="40000"/>
                    </a:schemeClr>
                  </a:outerShdw>
                </a:effectLst>
              </a:rPr>
              <a:t>Symptômes</a:t>
            </a:r>
            <a:r>
              <a:rPr lang="en-US" sz="1050" i="1" dirty="0" smtClean="0">
                <a:ln w="0"/>
                <a:effectLst>
                  <a:outerShdw blurRad="38100" dist="19050" dir="2700000" algn="tl" rotWithShape="0">
                    <a:schemeClr val="dk1">
                      <a:alpha val="40000"/>
                    </a:schemeClr>
                  </a:outerShdw>
                </a:effectLst>
              </a:rPr>
              <a:t> </a:t>
            </a:r>
            <a:r>
              <a:rPr lang="en-US" sz="1050" i="1" dirty="0" err="1" smtClean="0">
                <a:ln w="0"/>
                <a:effectLst>
                  <a:outerShdw blurRad="38100" dist="19050" dir="2700000" algn="tl" rotWithShape="0">
                    <a:schemeClr val="dk1">
                      <a:alpha val="40000"/>
                    </a:schemeClr>
                  </a:outerShdw>
                </a:effectLst>
              </a:rPr>
              <a:t>Comportementaux</a:t>
            </a:r>
            <a:r>
              <a:rPr lang="en-US" sz="1050" i="1" dirty="0" smtClean="0">
                <a:ln w="0"/>
                <a:effectLst>
                  <a:outerShdw blurRad="38100" dist="19050" dir="2700000" algn="tl" rotWithShape="0">
                    <a:schemeClr val="dk1">
                      <a:alpha val="40000"/>
                    </a:schemeClr>
                  </a:outerShdw>
                </a:effectLst>
              </a:rPr>
              <a:t> </a:t>
            </a:r>
            <a:r>
              <a:rPr lang="en-US" sz="1050" i="1" dirty="0">
                <a:ln w="0"/>
                <a:effectLst>
                  <a:outerShdw blurRad="38100" dist="19050" dir="2700000" algn="tl" rotWithShape="0">
                    <a:schemeClr val="dk1">
                      <a:alpha val="40000"/>
                    </a:schemeClr>
                  </a:outerShdw>
                </a:effectLst>
              </a:rPr>
              <a:t>et </a:t>
            </a:r>
            <a:r>
              <a:rPr lang="en-US" sz="1050" i="1" dirty="0" err="1">
                <a:ln w="0"/>
                <a:effectLst>
                  <a:outerShdw blurRad="38100" dist="19050" dir="2700000" algn="tl" rotWithShape="0">
                    <a:schemeClr val="dk1">
                      <a:alpha val="40000"/>
                    </a:schemeClr>
                  </a:outerShdw>
                </a:effectLst>
              </a:rPr>
              <a:t>Psychologiques</a:t>
            </a:r>
            <a:r>
              <a:rPr lang="en-US" sz="1050" i="1" dirty="0">
                <a:ln w="0"/>
                <a:effectLst>
                  <a:outerShdw blurRad="38100" dist="19050" dir="2700000" algn="tl" rotWithShape="0">
                    <a:schemeClr val="dk1">
                      <a:alpha val="40000"/>
                    </a:schemeClr>
                  </a:outerShdw>
                </a:effectLst>
              </a:rPr>
              <a:t> de la </a:t>
            </a:r>
            <a:r>
              <a:rPr lang="en-US" sz="1050" i="1" dirty="0" err="1">
                <a:ln w="0"/>
                <a:effectLst>
                  <a:outerShdw blurRad="38100" dist="19050" dir="2700000" algn="tl" rotWithShape="0">
                    <a:schemeClr val="dk1">
                      <a:alpha val="40000"/>
                    </a:schemeClr>
                  </a:outerShdw>
                </a:effectLst>
              </a:rPr>
              <a:t>Démence</a:t>
            </a:r>
            <a:r>
              <a:rPr lang="en-US" sz="1050" i="1" dirty="0">
                <a:ln w="0"/>
                <a:effectLst>
                  <a:outerShdw blurRad="38100" dist="19050" dir="2700000" algn="tl" rotWithShape="0">
                    <a:schemeClr val="dk1">
                      <a:alpha val="40000"/>
                    </a:schemeClr>
                  </a:outerShdw>
                </a:effectLst>
              </a:rPr>
              <a:t>, </a:t>
            </a:r>
            <a:r>
              <a:rPr lang="en-CA" sz="1050" i="1" dirty="0">
                <a:ln w="0"/>
                <a:effectLst>
                  <a:outerShdw blurRad="38100" dist="19050" dir="2700000" algn="tl" rotWithShape="0">
                    <a:schemeClr val="dk1">
                      <a:alpha val="40000"/>
                    </a:schemeClr>
                  </a:outerShdw>
                </a:effectLst>
              </a:rPr>
              <a:t>Marie-</a:t>
            </a:r>
            <a:r>
              <a:rPr lang="en-CA" sz="1050" i="1" dirty="0" err="1">
                <a:ln w="0"/>
                <a:effectLst>
                  <a:outerShdw blurRad="38100" dist="19050" dir="2700000" algn="tl" rotWithShape="0">
                    <a:schemeClr val="dk1">
                      <a:alpha val="40000"/>
                    </a:schemeClr>
                  </a:outerShdw>
                </a:effectLst>
              </a:rPr>
              <a:t>Andrée</a:t>
            </a:r>
            <a:r>
              <a:rPr lang="en-CA" sz="1050" i="1" dirty="0">
                <a:ln w="0"/>
                <a:effectLst>
                  <a:outerShdw blurRad="38100" dist="19050" dir="2700000" algn="tl" rotWithShape="0">
                    <a:schemeClr val="dk1">
                      <a:alpha val="40000"/>
                    </a:schemeClr>
                  </a:outerShdw>
                </a:effectLst>
              </a:rPr>
              <a:t> </a:t>
            </a:r>
            <a:r>
              <a:rPr lang="en-CA" sz="1050" i="1" dirty="0" err="1">
                <a:ln w="0"/>
                <a:effectLst>
                  <a:outerShdw blurRad="38100" dist="19050" dir="2700000" algn="tl" rotWithShape="0">
                    <a:schemeClr val="dk1">
                      <a:alpha val="40000"/>
                    </a:schemeClr>
                  </a:outerShdw>
                </a:effectLst>
              </a:rPr>
              <a:t>Bruneau</a:t>
            </a:r>
            <a:r>
              <a:rPr lang="en-CA" sz="1050" i="1" dirty="0">
                <a:ln w="0"/>
                <a:effectLst>
                  <a:outerShdw blurRad="38100" dist="19050" dir="2700000" algn="tl" rotWithShape="0">
                    <a:schemeClr val="dk1">
                      <a:alpha val="40000"/>
                    </a:schemeClr>
                  </a:outerShdw>
                </a:effectLst>
              </a:rPr>
              <a:t>, MD, MSc, FRCPC, IUGM</a:t>
            </a:r>
            <a:r>
              <a:rPr lang="fr-CA" sz="1050" i="1" dirty="0">
                <a:ln w="0"/>
                <a:effectLst>
                  <a:outerShdw blurRad="38100" dist="19050" dir="2700000" algn="tl" rotWithShape="0">
                    <a:schemeClr val="dk1">
                      <a:alpha val="40000"/>
                    </a:schemeClr>
                  </a:outerShdw>
                </a:effectLst>
              </a:rPr>
              <a:t>, 2017</a:t>
            </a:r>
            <a:r>
              <a:rPr lang="fr-CA" sz="1050" i="1" dirty="0" smtClean="0">
                <a:ln w="0"/>
                <a:effectLst>
                  <a:outerShdw blurRad="38100" dist="19050" dir="2700000" algn="tl" rotWithShape="0">
                    <a:schemeClr val="dk1">
                      <a:alpha val="40000"/>
                    </a:schemeClr>
                  </a:outerShdw>
                </a:effectLst>
              </a:rPr>
              <a:t>.</a:t>
            </a:r>
          </a:p>
          <a:p>
            <a:pPr algn="r"/>
            <a:r>
              <a:rPr lang="fr-CA" sz="1050" i="1" dirty="0" smtClean="0">
                <a:ln w="0"/>
                <a:effectLst>
                  <a:outerShdw blurRad="38100" dist="19050" dir="2700000" algn="tl" rotWithShape="0">
                    <a:schemeClr val="dk1">
                      <a:alpha val="40000"/>
                    </a:schemeClr>
                  </a:outerShdw>
                </a:effectLst>
              </a:rPr>
              <a:t>NE PAS REPRODUIRE SANS AUTORISATION DE L’AUTEURE. </a:t>
            </a:r>
            <a:endParaRPr lang="fr-CA" sz="1050" b="1" dirty="0"/>
          </a:p>
          <a:p>
            <a:endParaRPr lang="fr-CA" sz="3600" b="1" dirty="0"/>
          </a:p>
        </p:txBody>
      </p:sp>
    </p:spTree>
    <p:custDataLst>
      <p:tags r:id="rId1"/>
    </p:custDataLst>
    <p:extLst>
      <p:ext uri="{BB962C8B-B14F-4D97-AF65-F5344CB8AC3E}">
        <p14:creationId xmlns:p14="http://schemas.microsoft.com/office/powerpoint/2010/main" val="382028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2"/>
          <p:cNvSpPr txBox="1">
            <a:spLocks/>
          </p:cNvSpPr>
          <p:nvPr>
            <p:custDataLst>
              <p:tags r:id="rId2"/>
            </p:custDataLst>
          </p:nvPr>
        </p:nvSpPr>
        <p:spPr>
          <a:xfrm>
            <a:off x="2096724" y="910837"/>
            <a:ext cx="4464496" cy="347682"/>
          </a:xfrm>
          <a:prstGeom prst="rect">
            <a:avLst/>
          </a:prstGeom>
        </p:spPr>
        <p:txBody>
          <a:bodyPr>
            <a:noAutofit/>
          </a:bodyPr>
          <a:lstStyle/>
          <a:p>
            <a:pPr>
              <a:spcBef>
                <a:spcPct val="20000"/>
              </a:spcBef>
              <a:defRPr/>
            </a:pPr>
            <a:r>
              <a:rPr lang="fr-CA" sz="2800" b="1" dirty="0">
                <a:solidFill>
                  <a:srgbClr val="8C1932"/>
                </a:solidFill>
                <a:latin typeface="Constantia" pitchFamily="18" charset="0"/>
              </a:rPr>
              <a:t>Classes de médicaments</a:t>
            </a:r>
            <a:endParaRPr lang="fr-FR" sz="2800" b="1" dirty="0">
              <a:solidFill>
                <a:srgbClr val="8C1932"/>
              </a:solidFill>
              <a:latin typeface="Constantia" pitchFamily="18" charset="0"/>
            </a:endParaRPr>
          </a:p>
        </p:txBody>
      </p:sp>
      <p:sp>
        <p:nvSpPr>
          <p:cNvPr id="5" name="Espace réservé du contenu 2"/>
          <p:cNvSpPr txBox="1">
            <a:spLocks/>
          </p:cNvSpPr>
          <p:nvPr>
            <p:custDataLst>
              <p:tags r:id="rId3"/>
            </p:custDataLst>
          </p:nvPr>
        </p:nvSpPr>
        <p:spPr>
          <a:xfrm>
            <a:off x="2096724" y="1461893"/>
            <a:ext cx="7599676" cy="4668328"/>
          </a:xfrm>
          <a:prstGeom prst="rect">
            <a:avLst/>
          </a:prstGeom>
        </p:spPr>
        <p:txBody>
          <a:bodyPr vert="horz" lIns="91440" tIns="45720" rIns="91440" bIns="45720" rtlCol="0">
            <a:noAutofit/>
          </a:bodyPr>
          <a:lstStyle/>
          <a:p>
            <a:pPr marL="295275" lvl="1" indent="-295275" defTabSz="808038">
              <a:spcBef>
                <a:spcPct val="20000"/>
              </a:spcBef>
              <a:buClr>
                <a:srgbClr val="932D25"/>
              </a:buClr>
              <a:buSzPct val="120000"/>
              <a:buBlip>
                <a:blip r:embed="rId7"/>
              </a:buBlip>
              <a:defRPr/>
            </a:pPr>
            <a:r>
              <a:rPr lang="fr-CA" b="1" dirty="0" smtClean="0">
                <a:latin typeface="Arial" pitchFamily="34" charset="0"/>
                <a:cs typeface="Arial" pitchFamily="34" charset="0"/>
              </a:rPr>
              <a:t>Antipsychotiques</a:t>
            </a:r>
            <a:endParaRPr lang="fr-CA" b="1" dirty="0">
              <a:solidFill>
                <a:srgbClr val="000000"/>
              </a:solidFill>
              <a:latin typeface="Arial" pitchFamily="34" charset="0"/>
              <a:cs typeface="Arial" pitchFamily="34" charset="0"/>
            </a:endParaRPr>
          </a:p>
          <a:p>
            <a:pPr marL="752475" lvl="2" indent="-295275" defTabSz="808038">
              <a:spcBef>
                <a:spcPct val="20000"/>
              </a:spcBef>
              <a:buClr>
                <a:srgbClr val="932D25"/>
              </a:buClr>
              <a:buSzPct val="120000"/>
              <a:buFont typeface="Wingdings 2" pitchFamily="18" charset="2"/>
              <a:buChar char=""/>
              <a:defRPr/>
            </a:pPr>
            <a:r>
              <a:rPr lang="fr-CA" dirty="0" smtClean="0">
                <a:solidFill>
                  <a:srgbClr val="8C1932"/>
                </a:solidFill>
                <a:latin typeface="Arial" pitchFamily="34" charset="0"/>
                <a:cs typeface="Arial" pitchFamily="34" charset="0"/>
              </a:rPr>
              <a:t>Ex: halopéridol </a:t>
            </a:r>
            <a:r>
              <a:rPr lang="fr-CA" dirty="0">
                <a:solidFill>
                  <a:srgbClr val="8C1932"/>
                </a:solidFill>
                <a:latin typeface="Arial" pitchFamily="34" charset="0"/>
                <a:cs typeface="Arial" pitchFamily="34" charset="0"/>
              </a:rPr>
              <a:t>(</a:t>
            </a:r>
            <a:r>
              <a:rPr lang="fr-CA" dirty="0" err="1">
                <a:solidFill>
                  <a:srgbClr val="8C1932"/>
                </a:solidFill>
                <a:latin typeface="Arial" pitchFamily="34" charset="0"/>
                <a:cs typeface="Arial" pitchFamily="34" charset="0"/>
              </a:rPr>
              <a:t>Haldol</a:t>
            </a:r>
            <a:r>
              <a:rPr lang="fr-CA" dirty="0" smtClean="0">
                <a:solidFill>
                  <a:srgbClr val="8C1932"/>
                </a:solidFill>
                <a:latin typeface="Arial" pitchFamily="34" charset="0"/>
                <a:cs typeface="Arial" pitchFamily="34" charset="0"/>
              </a:rPr>
              <a:t>), </a:t>
            </a:r>
            <a:r>
              <a:rPr lang="fr-CA" dirty="0" err="1" smtClean="0">
                <a:solidFill>
                  <a:srgbClr val="8C1932"/>
                </a:solidFill>
                <a:latin typeface="Arial" pitchFamily="34" charset="0"/>
                <a:cs typeface="Arial" pitchFamily="34" charset="0"/>
              </a:rPr>
              <a:t>rispéridone</a:t>
            </a:r>
            <a:r>
              <a:rPr lang="fr-CA" dirty="0" smtClean="0">
                <a:solidFill>
                  <a:srgbClr val="8C1932"/>
                </a:solidFill>
                <a:latin typeface="Arial" pitchFamily="34" charset="0"/>
                <a:cs typeface="Arial" pitchFamily="34" charset="0"/>
              </a:rPr>
              <a:t> </a:t>
            </a:r>
            <a:r>
              <a:rPr lang="fr-CA" dirty="0">
                <a:solidFill>
                  <a:srgbClr val="8C1932"/>
                </a:solidFill>
                <a:latin typeface="Arial" pitchFamily="34" charset="0"/>
                <a:cs typeface="Arial" pitchFamily="34" charset="0"/>
              </a:rPr>
              <a:t>(</a:t>
            </a:r>
            <a:r>
              <a:rPr lang="fr-CA" dirty="0" err="1">
                <a:solidFill>
                  <a:srgbClr val="8C1932"/>
                </a:solidFill>
                <a:latin typeface="Arial" pitchFamily="34" charset="0"/>
                <a:cs typeface="Arial" pitchFamily="34" charset="0"/>
              </a:rPr>
              <a:t>Risperdal</a:t>
            </a:r>
            <a:r>
              <a:rPr lang="fr-CA" dirty="0">
                <a:solidFill>
                  <a:srgbClr val="8C1932"/>
                </a:solidFill>
                <a:latin typeface="Arial" pitchFamily="34" charset="0"/>
                <a:cs typeface="Arial" pitchFamily="34" charset="0"/>
              </a:rPr>
              <a:t>), </a:t>
            </a:r>
            <a:r>
              <a:rPr lang="fr-CA" dirty="0" err="1">
                <a:solidFill>
                  <a:srgbClr val="8C1932"/>
                </a:solidFill>
                <a:latin typeface="Arial" pitchFamily="34" charset="0"/>
                <a:cs typeface="Arial" pitchFamily="34" charset="0"/>
              </a:rPr>
              <a:t>o</a:t>
            </a:r>
            <a:r>
              <a:rPr lang="fr-CA" dirty="0" err="1" smtClean="0">
                <a:solidFill>
                  <a:srgbClr val="8C1932"/>
                </a:solidFill>
                <a:latin typeface="Arial" pitchFamily="34" charset="0"/>
                <a:cs typeface="Arial" pitchFamily="34" charset="0"/>
              </a:rPr>
              <a:t>lanzapine</a:t>
            </a:r>
            <a:r>
              <a:rPr lang="fr-CA" dirty="0" smtClean="0">
                <a:solidFill>
                  <a:srgbClr val="8C1932"/>
                </a:solidFill>
                <a:latin typeface="Arial" pitchFamily="34" charset="0"/>
                <a:cs typeface="Arial" pitchFamily="34" charset="0"/>
              </a:rPr>
              <a:t> </a:t>
            </a:r>
            <a:r>
              <a:rPr lang="fr-CA" dirty="0">
                <a:solidFill>
                  <a:srgbClr val="8C1932"/>
                </a:solidFill>
                <a:latin typeface="Arial" pitchFamily="34" charset="0"/>
                <a:cs typeface="Arial" pitchFamily="34" charset="0"/>
              </a:rPr>
              <a:t>(</a:t>
            </a:r>
            <a:r>
              <a:rPr lang="fr-CA" dirty="0" err="1">
                <a:solidFill>
                  <a:srgbClr val="8C1932"/>
                </a:solidFill>
                <a:latin typeface="Arial" pitchFamily="34" charset="0"/>
                <a:cs typeface="Arial" pitchFamily="34" charset="0"/>
              </a:rPr>
              <a:t>Zyprexa</a:t>
            </a:r>
            <a:r>
              <a:rPr lang="fr-CA" dirty="0">
                <a:solidFill>
                  <a:srgbClr val="8C1932"/>
                </a:solidFill>
                <a:latin typeface="Arial" pitchFamily="34" charset="0"/>
                <a:cs typeface="Arial" pitchFamily="34" charset="0"/>
              </a:rPr>
              <a:t>), </a:t>
            </a:r>
            <a:r>
              <a:rPr lang="fr-CA" dirty="0" err="1" smtClean="0">
                <a:solidFill>
                  <a:srgbClr val="8C1932"/>
                </a:solidFill>
                <a:latin typeface="Arial" pitchFamily="34" charset="0"/>
                <a:cs typeface="Arial" pitchFamily="34" charset="0"/>
              </a:rPr>
              <a:t>quétiapine</a:t>
            </a:r>
            <a:r>
              <a:rPr lang="fr-CA" dirty="0" smtClean="0">
                <a:solidFill>
                  <a:srgbClr val="8C1932"/>
                </a:solidFill>
                <a:latin typeface="Arial" pitchFamily="34" charset="0"/>
                <a:cs typeface="Arial" pitchFamily="34" charset="0"/>
              </a:rPr>
              <a:t> (</a:t>
            </a:r>
            <a:r>
              <a:rPr lang="fr-CA" dirty="0" err="1">
                <a:solidFill>
                  <a:srgbClr val="8C1932"/>
                </a:solidFill>
                <a:latin typeface="Arial" pitchFamily="34" charset="0"/>
                <a:cs typeface="Arial" pitchFamily="34" charset="0"/>
              </a:rPr>
              <a:t>Seroquel</a:t>
            </a:r>
            <a:r>
              <a:rPr lang="fr-CA" dirty="0">
                <a:solidFill>
                  <a:srgbClr val="8C1932"/>
                </a:solidFill>
                <a:latin typeface="Arial" pitchFamily="34" charset="0"/>
                <a:cs typeface="Arial" pitchFamily="34" charset="0"/>
              </a:rPr>
              <a:t>), </a:t>
            </a:r>
            <a:r>
              <a:rPr lang="fr-CA" dirty="0" err="1" smtClean="0">
                <a:solidFill>
                  <a:srgbClr val="8C1932"/>
                </a:solidFill>
                <a:latin typeface="Arial" pitchFamily="34" charset="0"/>
                <a:cs typeface="Arial" pitchFamily="34" charset="0"/>
              </a:rPr>
              <a:t>aripiprazole</a:t>
            </a:r>
            <a:r>
              <a:rPr lang="fr-CA" dirty="0" smtClean="0">
                <a:solidFill>
                  <a:srgbClr val="8C1932"/>
                </a:solidFill>
                <a:latin typeface="Arial" pitchFamily="34" charset="0"/>
                <a:cs typeface="Arial" pitchFamily="34" charset="0"/>
              </a:rPr>
              <a:t> </a:t>
            </a:r>
            <a:r>
              <a:rPr lang="fr-CA" dirty="0">
                <a:solidFill>
                  <a:srgbClr val="8C1932"/>
                </a:solidFill>
                <a:latin typeface="Arial" pitchFamily="34" charset="0"/>
                <a:cs typeface="Arial" pitchFamily="34" charset="0"/>
              </a:rPr>
              <a:t>(</a:t>
            </a:r>
            <a:r>
              <a:rPr lang="fr-CA" dirty="0" err="1">
                <a:solidFill>
                  <a:srgbClr val="8C1932"/>
                </a:solidFill>
                <a:latin typeface="Arial" pitchFamily="34" charset="0"/>
                <a:cs typeface="Arial" pitchFamily="34" charset="0"/>
              </a:rPr>
              <a:t>Abilify</a:t>
            </a:r>
            <a:r>
              <a:rPr lang="fr-CA" dirty="0">
                <a:solidFill>
                  <a:srgbClr val="8C1932"/>
                </a:solidFill>
                <a:latin typeface="Arial" pitchFamily="34" charset="0"/>
                <a:cs typeface="Arial" pitchFamily="34" charset="0"/>
              </a:rPr>
              <a:t>)</a:t>
            </a:r>
          </a:p>
          <a:p>
            <a:pPr marL="752475" lvl="2" indent="-295275" defTabSz="808038">
              <a:spcBef>
                <a:spcPct val="20000"/>
              </a:spcBef>
              <a:buClr>
                <a:srgbClr val="932D25"/>
              </a:buClr>
              <a:buSzPct val="120000"/>
              <a:buFont typeface="Wingdings 2" pitchFamily="18" charset="2"/>
              <a:buChar char=""/>
              <a:defRPr/>
            </a:pPr>
            <a:endParaRPr lang="fr-CA" dirty="0">
              <a:solidFill>
                <a:srgbClr val="8C1932"/>
              </a:solidFill>
              <a:latin typeface="Arial" pitchFamily="34" charset="0"/>
              <a:cs typeface="Arial" pitchFamily="34" charset="0"/>
            </a:endParaRPr>
          </a:p>
          <a:p>
            <a:pPr marL="295275" lvl="1" indent="-295275" defTabSz="808038">
              <a:spcBef>
                <a:spcPct val="20000"/>
              </a:spcBef>
              <a:buClr>
                <a:srgbClr val="932D25"/>
              </a:buClr>
              <a:buSzPct val="120000"/>
              <a:buBlip>
                <a:blip r:embed="rId7"/>
              </a:buBlip>
              <a:defRPr/>
            </a:pPr>
            <a:r>
              <a:rPr lang="fr-CA" b="1" dirty="0" smtClean="0">
                <a:latin typeface="Arial" pitchFamily="34" charset="0"/>
                <a:cs typeface="Arial" pitchFamily="34" charset="0"/>
              </a:rPr>
              <a:t>Benzodiazépines</a:t>
            </a:r>
          </a:p>
          <a:p>
            <a:pPr marL="752475" lvl="2" indent="-295275" defTabSz="808038">
              <a:spcBef>
                <a:spcPct val="20000"/>
              </a:spcBef>
              <a:buClr>
                <a:srgbClr val="932D25"/>
              </a:buClr>
              <a:buSzPct val="120000"/>
              <a:buFont typeface="Wingdings 2" pitchFamily="18" charset="2"/>
              <a:buChar char=""/>
              <a:defRPr/>
            </a:pPr>
            <a:r>
              <a:rPr lang="fr-CA" dirty="0" smtClean="0">
                <a:solidFill>
                  <a:srgbClr val="8C1932"/>
                </a:solidFill>
                <a:latin typeface="Arial" pitchFamily="34" charset="0"/>
                <a:cs typeface="Arial" pitchFamily="34" charset="0"/>
              </a:rPr>
              <a:t>Ex: </a:t>
            </a:r>
            <a:r>
              <a:rPr lang="fr-CA" dirty="0" err="1" smtClean="0">
                <a:solidFill>
                  <a:srgbClr val="8C1932"/>
                </a:solidFill>
                <a:latin typeface="Arial" pitchFamily="34" charset="0"/>
                <a:cs typeface="Arial" pitchFamily="34" charset="0"/>
              </a:rPr>
              <a:t>lorazépam</a:t>
            </a:r>
            <a:r>
              <a:rPr lang="fr-CA" dirty="0" smtClean="0">
                <a:solidFill>
                  <a:srgbClr val="8C1932"/>
                </a:solidFill>
                <a:latin typeface="Arial" pitchFamily="34" charset="0"/>
                <a:cs typeface="Arial" pitchFamily="34" charset="0"/>
              </a:rPr>
              <a:t> (</a:t>
            </a:r>
            <a:r>
              <a:rPr lang="fr-CA" dirty="0" err="1" smtClean="0">
                <a:solidFill>
                  <a:srgbClr val="8C1932"/>
                </a:solidFill>
                <a:latin typeface="Arial" pitchFamily="34" charset="0"/>
                <a:cs typeface="Arial" pitchFamily="34" charset="0"/>
              </a:rPr>
              <a:t>Ativan</a:t>
            </a:r>
            <a:r>
              <a:rPr lang="fr-CA" dirty="0" smtClean="0">
                <a:solidFill>
                  <a:srgbClr val="8C1932"/>
                </a:solidFill>
                <a:latin typeface="Arial" pitchFamily="34" charset="0"/>
                <a:cs typeface="Arial" pitchFamily="34" charset="0"/>
              </a:rPr>
              <a:t>), </a:t>
            </a:r>
            <a:r>
              <a:rPr lang="fr-CA" dirty="0" err="1" smtClean="0">
                <a:solidFill>
                  <a:srgbClr val="8C1932"/>
                </a:solidFill>
                <a:latin typeface="Arial" pitchFamily="34" charset="0"/>
                <a:cs typeface="Arial" pitchFamily="34" charset="0"/>
              </a:rPr>
              <a:t>oxazépam</a:t>
            </a:r>
            <a:r>
              <a:rPr lang="fr-CA" dirty="0" smtClean="0">
                <a:solidFill>
                  <a:srgbClr val="8C1932"/>
                </a:solidFill>
                <a:latin typeface="Arial" pitchFamily="34" charset="0"/>
                <a:cs typeface="Arial" pitchFamily="34" charset="0"/>
              </a:rPr>
              <a:t> (</a:t>
            </a:r>
            <a:r>
              <a:rPr lang="fr-CA" dirty="0" err="1" smtClean="0">
                <a:solidFill>
                  <a:srgbClr val="8C1932"/>
                </a:solidFill>
                <a:latin typeface="Arial" pitchFamily="34" charset="0"/>
                <a:cs typeface="Arial" pitchFamily="34" charset="0"/>
              </a:rPr>
              <a:t>Serax</a:t>
            </a:r>
            <a:r>
              <a:rPr lang="fr-CA" dirty="0" smtClean="0">
                <a:solidFill>
                  <a:srgbClr val="8C1932"/>
                </a:solidFill>
                <a:latin typeface="Arial" pitchFamily="34" charset="0"/>
                <a:cs typeface="Arial" pitchFamily="34" charset="0"/>
              </a:rPr>
              <a:t>), </a:t>
            </a:r>
            <a:r>
              <a:rPr lang="fr-CA" dirty="0" err="1" smtClean="0">
                <a:solidFill>
                  <a:srgbClr val="8C1932"/>
                </a:solidFill>
                <a:latin typeface="Arial" pitchFamily="34" charset="0"/>
                <a:cs typeface="Arial" pitchFamily="34" charset="0"/>
              </a:rPr>
              <a:t>témazépam</a:t>
            </a:r>
            <a:r>
              <a:rPr lang="fr-CA" dirty="0" smtClean="0">
                <a:solidFill>
                  <a:srgbClr val="8C1932"/>
                </a:solidFill>
                <a:latin typeface="Arial" pitchFamily="34" charset="0"/>
                <a:cs typeface="Arial" pitchFamily="34" charset="0"/>
              </a:rPr>
              <a:t> (</a:t>
            </a:r>
            <a:r>
              <a:rPr lang="fr-CA" dirty="0" err="1" smtClean="0">
                <a:solidFill>
                  <a:srgbClr val="8C1932"/>
                </a:solidFill>
                <a:latin typeface="Arial" pitchFamily="34" charset="0"/>
                <a:cs typeface="Arial" pitchFamily="34" charset="0"/>
              </a:rPr>
              <a:t>Restoril</a:t>
            </a:r>
            <a:r>
              <a:rPr lang="fr-CA" dirty="0" smtClean="0">
                <a:solidFill>
                  <a:srgbClr val="8C1932"/>
                </a:solidFill>
                <a:latin typeface="Arial" pitchFamily="34" charset="0"/>
                <a:cs typeface="Arial" pitchFamily="34" charset="0"/>
              </a:rPr>
              <a:t>)</a:t>
            </a:r>
          </a:p>
          <a:p>
            <a:pPr marL="1209675" lvl="3" indent="-295275" defTabSz="808038">
              <a:spcBef>
                <a:spcPct val="20000"/>
              </a:spcBef>
              <a:buClr>
                <a:srgbClr val="932D25"/>
              </a:buClr>
              <a:buSzPct val="120000"/>
              <a:buFont typeface="Wingdings 2" pitchFamily="18" charset="2"/>
              <a:buChar char=""/>
              <a:defRPr/>
            </a:pPr>
            <a:r>
              <a:rPr lang="fr-CA" dirty="0" smtClean="0"/>
              <a:t>Plus courte </a:t>
            </a:r>
            <a:r>
              <a:rPr lang="fr-CA" dirty="0"/>
              <a:t>durée d’action </a:t>
            </a:r>
            <a:r>
              <a:rPr lang="fr-CA" dirty="0" smtClean="0"/>
              <a:t>et préférable en gériatrie</a:t>
            </a:r>
            <a:endParaRPr lang="fr-CA" dirty="0" smtClean="0">
              <a:solidFill>
                <a:srgbClr val="8C1932"/>
              </a:solidFill>
              <a:latin typeface="Arial" pitchFamily="34" charset="0"/>
              <a:cs typeface="Arial" pitchFamily="34" charset="0"/>
            </a:endParaRPr>
          </a:p>
          <a:p>
            <a:pPr marL="752475" lvl="2" indent="-295275" defTabSz="808038">
              <a:spcBef>
                <a:spcPct val="20000"/>
              </a:spcBef>
              <a:buClr>
                <a:srgbClr val="932D25"/>
              </a:buClr>
              <a:buSzPct val="120000"/>
              <a:buFont typeface="Wingdings 2" pitchFamily="18" charset="2"/>
              <a:buChar char=""/>
              <a:defRPr/>
            </a:pPr>
            <a:endParaRPr lang="fr-CA" sz="1400" dirty="0">
              <a:solidFill>
                <a:srgbClr val="8C1932"/>
              </a:solidFill>
              <a:latin typeface="Arial" pitchFamily="34" charset="0"/>
              <a:cs typeface="Arial" pitchFamily="34" charset="0"/>
            </a:endParaRPr>
          </a:p>
        </p:txBody>
      </p:sp>
      <p:sp>
        <p:nvSpPr>
          <p:cNvPr id="8" name="Titre 3"/>
          <p:cNvSpPr txBox="1">
            <a:spLocks/>
          </p:cNvSpPr>
          <p:nvPr>
            <p:custDataLst>
              <p:tags r:id="rId4"/>
            </p:custDataLst>
          </p:nvPr>
        </p:nvSpPr>
        <p:spPr>
          <a:xfrm>
            <a:off x="1100092" y="360985"/>
            <a:ext cx="7419336" cy="404340"/>
          </a:xfrm>
          <a:prstGeom prst="rect">
            <a:avLst/>
          </a:prstGeom>
        </p:spPr>
        <p:txBody>
          <a:bodyPr>
            <a:noAutofit/>
          </a:bodyPr>
          <a:lstStyle/>
          <a:p>
            <a:pPr marL="0" lvl="2" algn="ctr">
              <a:spcBef>
                <a:spcPct val="0"/>
              </a:spcBef>
              <a:defRPr/>
            </a:pPr>
            <a:r>
              <a:rPr lang="fr-CA" sz="2800" b="1" kern="0" cap="all" dirty="0">
                <a:solidFill>
                  <a:srgbClr val="00B0F0"/>
                </a:solidFill>
                <a:latin typeface="Calibri" pitchFamily="34" charset="0"/>
                <a:cs typeface="Calibri" pitchFamily="34" charset="0"/>
              </a:rPr>
              <a:t>Approches pharmacologiques </a:t>
            </a:r>
          </a:p>
        </p:txBody>
      </p:sp>
      <p:sp>
        <p:nvSpPr>
          <p:cNvPr id="6" name="Rectangle 5"/>
          <p:cNvSpPr/>
          <p:nvPr/>
        </p:nvSpPr>
        <p:spPr>
          <a:xfrm>
            <a:off x="0" y="5961884"/>
            <a:ext cx="9475723" cy="969496"/>
          </a:xfrm>
          <a:prstGeom prst="rect">
            <a:avLst/>
          </a:prstGeom>
        </p:spPr>
        <p:txBody>
          <a:bodyPr wrap="square">
            <a:spAutoFit/>
          </a:bodyPr>
          <a:lstStyle/>
          <a:p>
            <a:pPr algn="r"/>
            <a:r>
              <a:rPr lang="fr-CA" sz="1050" i="1" dirty="0" smtClean="0">
                <a:ln w="0"/>
                <a:effectLst>
                  <a:outerShdw blurRad="38100" dist="19050" dir="2700000" algn="tl" rotWithShape="0">
                    <a:schemeClr val="dk1">
                      <a:alpha val="40000"/>
                    </a:schemeClr>
                  </a:outerShdw>
                </a:effectLst>
              </a:rPr>
              <a:t>IN: </a:t>
            </a:r>
            <a:r>
              <a:rPr lang="en-US" sz="1050" i="1" dirty="0" err="1">
                <a:ln w="0"/>
                <a:effectLst>
                  <a:outerShdw blurRad="38100" dist="19050" dir="2700000" algn="tl" rotWithShape="0">
                    <a:schemeClr val="dk1">
                      <a:alpha val="40000"/>
                    </a:schemeClr>
                  </a:outerShdw>
                </a:effectLst>
              </a:rPr>
              <a:t>L’évaluation</a:t>
            </a:r>
            <a:r>
              <a:rPr lang="en-US" sz="1050" i="1" dirty="0">
                <a:ln w="0"/>
                <a:effectLst>
                  <a:outerShdw blurRad="38100" dist="19050" dir="2700000" algn="tl" rotWithShape="0">
                    <a:schemeClr val="dk1">
                      <a:alpha val="40000"/>
                    </a:schemeClr>
                  </a:outerShdw>
                </a:effectLst>
              </a:rPr>
              <a:t> et la </a:t>
            </a:r>
            <a:r>
              <a:rPr lang="en-US" sz="1050" i="1" dirty="0" err="1">
                <a:ln w="0"/>
                <a:effectLst>
                  <a:outerShdw blurRad="38100" dist="19050" dir="2700000" algn="tl" rotWithShape="0">
                    <a:schemeClr val="dk1">
                      <a:alpha val="40000"/>
                    </a:schemeClr>
                  </a:outerShdw>
                </a:effectLst>
              </a:rPr>
              <a:t>prise</a:t>
            </a:r>
            <a:r>
              <a:rPr lang="en-US" sz="1050" i="1" dirty="0">
                <a:ln w="0"/>
                <a:effectLst>
                  <a:outerShdw blurRad="38100" dist="19050" dir="2700000" algn="tl" rotWithShape="0">
                    <a:schemeClr val="dk1">
                      <a:alpha val="40000"/>
                    </a:schemeClr>
                  </a:outerShdw>
                </a:effectLst>
              </a:rPr>
              <a:t> </a:t>
            </a:r>
            <a:r>
              <a:rPr lang="en-US" sz="1050" i="1" dirty="0" err="1">
                <a:ln w="0"/>
                <a:effectLst>
                  <a:outerShdw blurRad="38100" dist="19050" dir="2700000" algn="tl" rotWithShape="0">
                    <a:schemeClr val="dk1">
                      <a:alpha val="40000"/>
                    </a:schemeClr>
                  </a:outerShdw>
                </a:effectLst>
              </a:rPr>
              <a:t>en</a:t>
            </a:r>
            <a:r>
              <a:rPr lang="en-US" sz="1050" i="1" dirty="0">
                <a:ln w="0"/>
                <a:effectLst>
                  <a:outerShdw blurRad="38100" dist="19050" dir="2700000" algn="tl" rotWithShape="0">
                    <a:schemeClr val="dk1">
                      <a:alpha val="40000"/>
                    </a:schemeClr>
                  </a:outerShdw>
                </a:effectLst>
              </a:rPr>
              <a:t> charge </a:t>
            </a:r>
            <a:r>
              <a:rPr lang="en-US" sz="1050" i="1" dirty="0" smtClean="0">
                <a:ln w="0"/>
                <a:effectLst>
                  <a:outerShdw blurRad="38100" dist="19050" dir="2700000" algn="tl" rotWithShape="0">
                    <a:schemeClr val="dk1">
                      <a:alpha val="40000"/>
                    </a:schemeClr>
                  </a:outerShdw>
                </a:effectLst>
              </a:rPr>
              <a:t>des </a:t>
            </a:r>
            <a:r>
              <a:rPr lang="en-US" sz="1050" i="1" dirty="0" err="1" smtClean="0">
                <a:ln w="0"/>
                <a:effectLst>
                  <a:outerShdw blurRad="38100" dist="19050" dir="2700000" algn="tl" rotWithShape="0">
                    <a:schemeClr val="dk1">
                      <a:alpha val="40000"/>
                    </a:schemeClr>
                  </a:outerShdw>
                </a:effectLst>
              </a:rPr>
              <a:t>Symptômes</a:t>
            </a:r>
            <a:r>
              <a:rPr lang="en-US" sz="1050" i="1" dirty="0" smtClean="0">
                <a:ln w="0"/>
                <a:effectLst>
                  <a:outerShdw blurRad="38100" dist="19050" dir="2700000" algn="tl" rotWithShape="0">
                    <a:schemeClr val="dk1">
                      <a:alpha val="40000"/>
                    </a:schemeClr>
                  </a:outerShdw>
                </a:effectLst>
              </a:rPr>
              <a:t> </a:t>
            </a:r>
            <a:r>
              <a:rPr lang="en-US" sz="1050" i="1" dirty="0" err="1" smtClean="0">
                <a:ln w="0"/>
                <a:effectLst>
                  <a:outerShdw blurRad="38100" dist="19050" dir="2700000" algn="tl" rotWithShape="0">
                    <a:schemeClr val="dk1">
                      <a:alpha val="40000"/>
                    </a:schemeClr>
                  </a:outerShdw>
                </a:effectLst>
              </a:rPr>
              <a:t>Comportementaux</a:t>
            </a:r>
            <a:r>
              <a:rPr lang="en-US" sz="1050" i="1" dirty="0" smtClean="0">
                <a:ln w="0"/>
                <a:effectLst>
                  <a:outerShdw blurRad="38100" dist="19050" dir="2700000" algn="tl" rotWithShape="0">
                    <a:schemeClr val="dk1">
                      <a:alpha val="40000"/>
                    </a:schemeClr>
                  </a:outerShdw>
                </a:effectLst>
              </a:rPr>
              <a:t> </a:t>
            </a:r>
            <a:r>
              <a:rPr lang="en-US" sz="1050" i="1" dirty="0">
                <a:ln w="0"/>
                <a:effectLst>
                  <a:outerShdw blurRad="38100" dist="19050" dir="2700000" algn="tl" rotWithShape="0">
                    <a:schemeClr val="dk1">
                      <a:alpha val="40000"/>
                    </a:schemeClr>
                  </a:outerShdw>
                </a:effectLst>
              </a:rPr>
              <a:t>et </a:t>
            </a:r>
            <a:r>
              <a:rPr lang="en-US" sz="1050" i="1" dirty="0" err="1">
                <a:ln w="0"/>
                <a:effectLst>
                  <a:outerShdw blurRad="38100" dist="19050" dir="2700000" algn="tl" rotWithShape="0">
                    <a:schemeClr val="dk1">
                      <a:alpha val="40000"/>
                    </a:schemeClr>
                  </a:outerShdw>
                </a:effectLst>
              </a:rPr>
              <a:t>Psychologiques</a:t>
            </a:r>
            <a:r>
              <a:rPr lang="en-US" sz="1050" i="1" dirty="0">
                <a:ln w="0"/>
                <a:effectLst>
                  <a:outerShdw blurRad="38100" dist="19050" dir="2700000" algn="tl" rotWithShape="0">
                    <a:schemeClr val="dk1">
                      <a:alpha val="40000"/>
                    </a:schemeClr>
                  </a:outerShdw>
                </a:effectLst>
              </a:rPr>
              <a:t> de la </a:t>
            </a:r>
            <a:r>
              <a:rPr lang="en-US" sz="1050" i="1" dirty="0" err="1">
                <a:ln w="0"/>
                <a:effectLst>
                  <a:outerShdw blurRad="38100" dist="19050" dir="2700000" algn="tl" rotWithShape="0">
                    <a:schemeClr val="dk1">
                      <a:alpha val="40000"/>
                    </a:schemeClr>
                  </a:outerShdw>
                </a:effectLst>
              </a:rPr>
              <a:t>Démence</a:t>
            </a:r>
            <a:r>
              <a:rPr lang="en-US" sz="1050" i="1" dirty="0">
                <a:ln w="0"/>
                <a:effectLst>
                  <a:outerShdw blurRad="38100" dist="19050" dir="2700000" algn="tl" rotWithShape="0">
                    <a:schemeClr val="dk1">
                      <a:alpha val="40000"/>
                    </a:schemeClr>
                  </a:outerShdw>
                </a:effectLst>
              </a:rPr>
              <a:t>, </a:t>
            </a:r>
            <a:r>
              <a:rPr lang="en-CA" sz="1050" i="1" dirty="0">
                <a:ln w="0"/>
                <a:effectLst>
                  <a:outerShdw blurRad="38100" dist="19050" dir="2700000" algn="tl" rotWithShape="0">
                    <a:schemeClr val="dk1">
                      <a:alpha val="40000"/>
                    </a:schemeClr>
                  </a:outerShdw>
                </a:effectLst>
              </a:rPr>
              <a:t>Marie-</a:t>
            </a:r>
            <a:r>
              <a:rPr lang="en-CA" sz="1050" i="1" dirty="0" err="1">
                <a:ln w="0"/>
                <a:effectLst>
                  <a:outerShdw blurRad="38100" dist="19050" dir="2700000" algn="tl" rotWithShape="0">
                    <a:schemeClr val="dk1">
                      <a:alpha val="40000"/>
                    </a:schemeClr>
                  </a:outerShdw>
                </a:effectLst>
              </a:rPr>
              <a:t>Andrée</a:t>
            </a:r>
            <a:r>
              <a:rPr lang="en-CA" sz="1050" i="1" dirty="0">
                <a:ln w="0"/>
                <a:effectLst>
                  <a:outerShdw blurRad="38100" dist="19050" dir="2700000" algn="tl" rotWithShape="0">
                    <a:schemeClr val="dk1">
                      <a:alpha val="40000"/>
                    </a:schemeClr>
                  </a:outerShdw>
                </a:effectLst>
              </a:rPr>
              <a:t> </a:t>
            </a:r>
            <a:r>
              <a:rPr lang="en-CA" sz="1050" i="1" dirty="0" err="1">
                <a:ln w="0"/>
                <a:effectLst>
                  <a:outerShdw blurRad="38100" dist="19050" dir="2700000" algn="tl" rotWithShape="0">
                    <a:schemeClr val="dk1">
                      <a:alpha val="40000"/>
                    </a:schemeClr>
                  </a:outerShdw>
                </a:effectLst>
              </a:rPr>
              <a:t>Bruneau</a:t>
            </a:r>
            <a:r>
              <a:rPr lang="en-CA" sz="1050" i="1" dirty="0">
                <a:ln w="0"/>
                <a:effectLst>
                  <a:outerShdw blurRad="38100" dist="19050" dir="2700000" algn="tl" rotWithShape="0">
                    <a:schemeClr val="dk1">
                      <a:alpha val="40000"/>
                    </a:schemeClr>
                  </a:outerShdw>
                </a:effectLst>
              </a:rPr>
              <a:t>, MD, MSc, FRCPC, IUGM</a:t>
            </a:r>
            <a:r>
              <a:rPr lang="fr-CA" sz="1050" i="1" dirty="0">
                <a:ln w="0"/>
                <a:effectLst>
                  <a:outerShdw blurRad="38100" dist="19050" dir="2700000" algn="tl" rotWithShape="0">
                    <a:schemeClr val="dk1">
                      <a:alpha val="40000"/>
                    </a:schemeClr>
                  </a:outerShdw>
                </a:effectLst>
              </a:rPr>
              <a:t>, 2017</a:t>
            </a:r>
            <a:r>
              <a:rPr lang="fr-CA" sz="1050" i="1" dirty="0" smtClean="0">
                <a:ln w="0"/>
                <a:effectLst>
                  <a:outerShdw blurRad="38100" dist="19050" dir="2700000" algn="tl" rotWithShape="0">
                    <a:schemeClr val="dk1">
                      <a:alpha val="40000"/>
                    </a:schemeClr>
                  </a:outerShdw>
                </a:effectLst>
              </a:rPr>
              <a:t>.</a:t>
            </a:r>
          </a:p>
          <a:p>
            <a:pPr algn="r"/>
            <a:r>
              <a:rPr lang="fr-CA" sz="1050" i="1" dirty="0" smtClean="0">
                <a:ln w="0"/>
                <a:effectLst>
                  <a:outerShdw blurRad="38100" dist="19050" dir="2700000" algn="tl" rotWithShape="0">
                    <a:schemeClr val="dk1">
                      <a:alpha val="40000"/>
                    </a:schemeClr>
                  </a:outerShdw>
                </a:effectLst>
              </a:rPr>
              <a:t>NE PAS REPRODUIRE SANS AUTORISATION DE L’AUTEURE. </a:t>
            </a:r>
            <a:endParaRPr lang="fr-CA" sz="1050" b="1" dirty="0"/>
          </a:p>
          <a:p>
            <a:endParaRPr lang="fr-CA" sz="3600" b="1" dirty="0"/>
          </a:p>
        </p:txBody>
      </p:sp>
    </p:spTree>
    <p:custDataLst>
      <p:tags r:id="rId1"/>
    </p:custDataLst>
    <p:extLst>
      <p:ext uri="{BB962C8B-B14F-4D97-AF65-F5344CB8AC3E}">
        <p14:creationId xmlns:p14="http://schemas.microsoft.com/office/powerpoint/2010/main" val="372866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2"/>
            </p:custDataLst>
          </p:nvPr>
        </p:nvSpPr>
        <p:spPr>
          <a:xfrm>
            <a:off x="498764" y="1021279"/>
            <a:ext cx="11162805" cy="4940605"/>
          </a:xfrm>
        </p:spPr>
        <p:txBody>
          <a:bodyPr>
            <a:normAutofit lnSpcReduction="10000"/>
          </a:bodyPr>
          <a:lstStyle/>
          <a:p>
            <a:pPr marL="295275" lvl="1" indent="-295275" defTabSz="808038">
              <a:buClr>
                <a:srgbClr val="932D25"/>
              </a:buClr>
              <a:buSzPct val="120000"/>
              <a:buBlip>
                <a:blip r:embed="rId6"/>
              </a:buBlip>
              <a:defRPr/>
            </a:pPr>
            <a:endParaRPr lang="fr-CA" sz="2000" dirty="0">
              <a:solidFill>
                <a:srgbClr val="8C1932"/>
              </a:solidFill>
              <a:latin typeface="Arial" pitchFamily="34" charset="0"/>
              <a:cs typeface="Arial" pitchFamily="34" charset="0"/>
            </a:endParaRPr>
          </a:p>
          <a:p>
            <a:pPr marL="295275" lvl="1" indent="-295275" defTabSz="808038">
              <a:buClr>
                <a:srgbClr val="932D25"/>
              </a:buClr>
              <a:buSzPct val="120000"/>
              <a:buBlip>
                <a:blip r:embed="rId6"/>
              </a:buBlip>
              <a:defRPr/>
            </a:pPr>
            <a:r>
              <a:rPr lang="fr-CA" sz="2100" dirty="0">
                <a:solidFill>
                  <a:srgbClr val="00B0F0"/>
                </a:solidFill>
                <a:latin typeface="Arial" pitchFamily="34" charset="0"/>
                <a:cs typeface="Arial" pitchFamily="34" charset="0"/>
              </a:rPr>
              <a:t>Un essai </a:t>
            </a:r>
            <a:r>
              <a:rPr lang="fr-CA" sz="2100" dirty="0">
                <a:latin typeface="Arial" pitchFamily="34" charset="0"/>
                <a:cs typeface="Arial" pitchFamily="34" charset="0"/>
              </a:rPr>
              <a:t>pharmacologique </a:t>
            </a:r>
            <a:r>
              <a:rPr lang="fr-CA" sz="2100" dirty="0">
                <a:solidFill>
                  <a:srgbClr val="00B0F0"/>
                </a:solidFill>
                <a:latin typeface="Arial" pitchFamily="34" charset="0"/>
                <a:cs typeface="Arial" pitchFamily="34" charset="0"/>
              </a:rPr>
              <a:t>à la </a:t>
            </a:r>
            <a:r>
              <a:rPr lang="fr-CA" sz="2100" dirty="0" smtClean="0">
                <a:solidFill>
                  <a:srgbClr val="00B0F0"/>
                </a:solidFill>
                <a:latin typeface="Arial" pitchFamily="34" charset="0"/>
                <a:cs typeface="Arial" pitchFamily="34" charset="0"/>
              </a:rPr>
              <a:t>fois</a:t>
            </a:r>
          </a:p>
          <a:p>
            <a:pPr marL="0" lvl="1" indent="0" defTabSz="808038">
              <a:buClr>
                <a:srgbClr val="932D25"/>
              </a:buClr>
              <a:buSzPct val="120000"/>
              <a:buNone/>
              <a:defRPr/>
            </a:pPr>
            <a:endParaRPr lang="fr-CA" sz="2100" dirty="0">
              <a:solidFill>
                <a:srgbClr val="00B0F0"/>
              </a:solidFill>
              <a:latin typeface="Arial" pitchFamily="34" charset="0"/>
              <a:cs typeface="Arial" pitchFamily="34" charset="0"/>
            </a:endParaRPr>
          </a:p>
          <a:p>
            <a:pPr marL="295275" lvl="1" indent="-295275" defTabSz="808038">
              <a:buClr>
                <a:srgbClr val="932D25"/>
              </a:buClr>
              <a:buSzPct val="120000"/>
              <a:buBlip>
                <a:blip r:embed="rId6"/>
              </a:buBlip>
              <a:defRPr/>
            </a:pPr>
            <a:r>
              <a:rPr lang="fr-CA" sz="2100" dirty="0" smtClean="0">
                <a:latin typeface="Arial" pitchFamily="34" charset="0"/>
                <a:cs typeface="Arial" pitchFamily="34" charset="0"/>
              </a:rPr>
              <a:t>Une </a:t>
            </a:r>
            <a:r>
              <a:rPr lang="fr-CA" sz="2100" dirty="0">
                <a:latin typeface="Arial" pitchFamily="34" charset="0"/>
                <a:cs typeface="Arial" pitchFamily="34" charset="0"/>
              </a:rPr>
              <a:t>réponse complète peut prendre de </a:t>
            </a:r>
            <a:r>
              <a:rPr lang="fr-CA" sz="2100" dirty="0">
                <a:solidFill>
                  <a:srgbClr val="00B0F0"/>
                </a:solidFill>
                <a:latin typeface="Arial" pitchFamily="34" charset="0"/>
                <a:cs typeface="Arial" pitchFamily="34" charset="0"/>
              </a:rPr>
              <a:t>2 à </a:t>
            </a:r>
            <a:r>
              <a:rPr lang="fr-CA" sz="2100" dirty="0" smtClean="0">
                <a:solidFill>
                  <a:srgbClr val="00B0F0"/>
                </a:solidFill>
                <a:latin typeface="Arial" pitchFamily="34" charset="0"/>
                <a:cs typeface="Arial" pitchFamily="34" charset="0"/>
              </a:rPr>
              <a:t>6 </a:t>
            </a:r>
            <a:r>
              <a:rPr lang="fr-CA" sz="2100" dirty="0">
                <a:solidFill>
                  <a:srgbClr val="00B0F0"/>
                </a:solidFill>
                <a:latin typeface="Arial" pitchFamily="34" charset="0"/>
                <a:cs typeface="Arial" pitchFamily="34" charset="0"/>
              </a:rPr>
              <a:t>semaines </a:t>
            </a:r>
            <a:endParaRPr lang="fr-CA" sz="2100" dirty="0" smtClean="0">
              <a:solidFill>
                <a:srgbClr val="00B0F0"/>
              </a:solidFill>
              <a:latin typeface="Arial" pitchFamily="34" charset="0"/>
              <a:cs typeface="Arial" pitchFamily="34" charset="0"/>
            </a:endParaRPr>
          </a:p>
          <a:p>
            <a:pPr marL="0" lvl="1" indent="0" defTabSz="808038">
              <a:buClr>
                <a:srgbClr val="932D25"/>
              </a:buClr>
              <a:buSzPct val="120000"/>
              <a:buNone/>
              <a:defRPr/>
            </a:pPr>
            <a:endParaRPr lang="fr-CA" sz="2100" dirty="0">
              <a:latin typeface="Arial" pitchFamily="34" charset="0"/>
              <a:cs typeface="Arial" pitchFamily="34" charset="0"/>
            </a:endParaRPr>
          </a:p>
          <a:p>
            <a:pPr marL="295275" lvl="1" indent="-295275" defTabSz="808038">
              <a:buClr>
                <a:srgbClr val="932D25"/>
              </a:buClr>
              <a:buSzPct val="120000"/>
              <a:buBlip>
                <a:blip r:embed="rId6"/>
              </a:buBlip>
              <a:defRPr/>
            </a:pPr>
            <a:r>
              <a:rPr lang="fr-CA" sz="2100" dirty="0">
                <a:latin typeface="Arial" pitchFamily="34" charset="0"/>
                <a:cs typeface="Arial" pitchFamily="34" charset="0"/>
              </a:rPr>
              <a:t>Évaluer régulièrement </a:t>
            </a:r>
            <a:r>
              <a:rPr lang="fr-CA" sz="2100" dirty="0" smtClean="0">
                <a:latin typeface="Arial" pitchFamily="34" charset="0"/>
                <a:cs typeface="Arial" pitchFamily="34" charset="0"/>
              </a:rPr>
              <a:t>la </a:t>
            </a:r>
            <a:r>
              <a:rPr lang="fr-CA" sz="2100" dirty="0" smtClean="0">
                <a:solidFill>
                  <a:srgbClr val="00B0F0"/>
                </a:solidFill>
                <a:latin typeface="Arial" pitchFamily="34" charset="0"/>
                <a:cs typeface="Arial" pitchFamily="34" charset="0"/>
              </a:rPr>
              <a:t>tolérance </a:t>
            </a:r>
          </a:p>
          <a:p>
            <a:pPr marL="0" lvl="1" indent="0" defTabSz="808038">
              <a:buClr>
                <a:srgbClr val="932D25"/>
              </a:buClr>
              <a:buSzPct val="120000"/>
              <a:buNone/>
              <a:defRPr/>
            </a:pPr>
            <a:endParaRPr lang="fr-CA" sz="2100" dirty="0">
              <a:solidFill>
                <a:srgbClr val="00B0F0"/>
              </a:solidFill>
              <a:latin typeface="Arial" pitchFamily="34" charset="0"/>
              <a:cs typeface="Arial" pitchFamily="34" charset="0"/>
            </a:endParaRPr>
          </a:p>
          <a:p>
            <a:pPr marL="295275" lvl="1" indent="-295275" defTabSz="808038" fontAlgn="base">
              <a:spcBef>
                <a:spcPts val="550"/>
              </a:spcBef>
              <a:spcAft>
                <a:spcPct val="0"/>
              </a:spcAft>
              <a:buClr>
                <a:srgbClr val="932D25"/>
              </a:buClr>
              <a:buSzPct val="120000"/>
              <a:buBlip>
                <a:blip r:embed="rId6"/>
              </a:buBlip>
              <a:defRPr/>
            </a:pPr>
            <a:r>
              <a:rPr lang="fr-CA" sz="2000" dirty="0" smtClean="0">
                <a:latin typeface="Arial" pitchFamily="34" charset="0"/>
                <a:cs typeface="Arial" pitchFamily="34" charset="0"/>
              </a:rPr>
              <a:t>Elle </a:t>
            </a:r>
            <a:r>
              <a:rPr lang="fr-CA" sz="2000" dirty="0">
                <a:latin typeface="Arial" pitchFamily="34" charset="0"/>
                <a:cs typeface="Arial" pitchFamily="34" charset="0"/>
              </a:rPr>
              <a:t>est jointe à </a:t>
            </a:r>
            <a:r>
              <a:rPr lang="fr-CA" sz="2000" dirty="0">
                <a:solidFill>
                  <a:srgbClr val="00B0F0"/>
                </a:solidFill>
                <a:latin typeface="Arial" pitchFamily="34" charset="0"/>
                <a:cs typeface="Arial" pitchFamily="34" charset="0"/>
              </a:rPr>
              <a:t>l’introduction d’une médication régulière </a:t>
            </a:r>
            <a:r>
              <a:rPr lang="fr-CA" sz="2000" dirty="0">
                <a:latin typeface="Arial" pitchFamily="34" charset="0"/>
                <a:cs typeface="Arial" pitchFamily="34" charset="0"/>
              </a:rPr>
              <a:t>qui doit être ajustée  pour régler le problème </a:t>
            </a:r>
            <a:r>
              <a:rPr lang="fr-CA" sz="2000" dirty="0" smtClean="0">
                <a:latin typeface="Arial" pitchFamily="34" charset="0"/>
                <a:cs typeface="Arial" pitchFamily="34" charset="0"/>
              </a:rPr>
              <a:t>sous-jacent (ex: antidépresseur) </a:t>
            </a:r>
          </a:p>
          <a:p>
            <a:pPr marL="0" lvl="1" indent="0" defTabSz="808038">
              <a:buClr>
                <a:srgbClr val="932D25"/>
              </a:buClr>
              <a:buSzPct val="120000"/>
              <a:buNone/>
              <a:defRPr/>
            </a:pPr>
            <a:endParaRPr lang="fr-CA" sz="1800" dirty="0">
              <a:solidFill>
                <a:srgbClr val="8C1932"/>
              </a:solidFill>
              <a:latin typeface="Arial" pitchFamily="34" charset="0"/>
              <a:cs typeface="Arial" pitchFamily="34" charset="0"/>
            </a:endParaRPr>
          </a:p>
          <a:p>
            <a:pPr marL="295275" lvl="1" indent="-295275" defTabSz="808038">
              <a:buClr>
                <a:srgbClr val="932D25"/>
              </a:buClr>
              <a:buSzPct val="120000"/>
              <a:buBlip>
                <a:blip r:embed="rId6"/>
              </a:buBlip>
              <a:defRPr/>
            </a:pPr>
            <a:r>
              <a:rPr lang="fr-CA" sz="2000" dirty="0">
                <a:latin typeface="Arial" pitchFamily="34" charset="0"/>
                <a:cs typeface="Arial" pitchFamily="34" charset="0"/>
              </a:rPr>
              <a:t>Si aucune évidence d’efficacité après 2-4 semaines : considérer changer de molécule</a:t>
            </a:r>
          </a:p>
          <a:p>
            <a:pPr marL="295275" lvl="1" indent="-295275" defTabSz="808038">
              <a:buClr>
                <a:srgbClr val="932D25"/>
              </a:buClr>
              <a:buSzPct val="120000"/>
              <a:buBlip>
                <a:blip r:embed="rId6"/>
              </a:buBlip>
              <a:defRPr/>
            </a:pPr>
            <a:endParaRPr lang="fr-CA" sz="2000" dirty="0">
              <a:latin typeface="Arial" pitchFamily="34" charset="0"/>
              <a:cs typeface="Arial" pitchFamily="34" charset="0"/>
            </a:endParaRPr>
          </a:p>
          <a:p>
            <a:pPr marL="295275" lvl="1" indent="-295275" defTabSz="808038">
              <a:buClr>
                <a:srgbClr val="932D25"/>
              </a:buClr>
              <a:buSzPct val="120000"/>
              <a:buBlip>
                <a:blip r:embed="rId6"/>
              </a:buBlip>
              <a:defRPr/>
            </a:pPr>
            <a:r>
              <a:rPr lang="fr-CA" b="1" dirty="0">
                <a:solidFill>
                  <a:srgbClr val="00B0F0"/>
                </a:solidFill>
                <a:latin typeface="Arial" pitchFamily="34" charset="0"/>
                <a:cs typeface="Arial" pitchFamily="34" charset="0"/>
              </a:rPr>
              <a:t>Réévaluation après 3 mois de stabilité</a:t>
            </a:r>
          </a:p>
          <a:p>
            <a:pPr marL="295275" lvl="1" indent="-295275" defTabSz="808038">
              <a:buClr>
                <a:srgbClr val="932D25"/>
              </a:buClr>
              <a:buSzPct val="120000"/>
              <a:buBlip>
                <a:blip r:embed="rId6"/>
              </a:buBlip>
              <a:defRPr/>
            </a:pPr>
            <a:endParaRPr lang="fr-CA" sz="2000" dirty="0">
              <a:latin typeface="Arial" pitchFamily="34" charset="0"/>
              <a:cs typeface="Arial" pitchFamily="34" charset="0"/>
            </a:endParaRPr>
          </a:p>
          <a:p>
            <a:pPr marL="295275" lvl="1" indent="-295275" defTabSz="808038">
              <a:buClr>
                <a:srgbClr val="932D25"/>
              </a:buClr>
              <a:buSzPct val="120000"/>
              <a:buBlip>
                <a:blip r:embed="rId6"/>
              </a:buBlip>
              <a:defRPr/>
            </a:pPr>
            <a:r>
              <a:rPr lang="fr-CA" sz="2000" dirty="0">
                <a:latin typeface="Arial" pitchFamily="34" charset="0"/>
                <a:cs typeface="Arial" pitchFamily="34" charset="0"/>
              </a:rPr>
              <a:t>Tenter un </a:t>
            </a:r>
            <a:r>
              <a:rPr lang="fr-CA" sz="2000" dirty="0">
                <a:solidFill>
                  <a:srgbClr val="00B0F0"/>
                </a:solidFill>
                <a:latin typeface="Arial" pitchFamily="34" charset="0"/>
                <a:cs typeface="Arial" pitchFamily="34" charset="0"/>
              </a:rPr>
              <a:t>sevrage progressif des psychotropes après 3-6 mois </a:t>
            </a:r>
            <a:r>
              <a:rPr lang="fr-CA" sz="2000" dirty="0">
                <a:latin typeface="Arial" pitchFamily="34" charset="0"/>
                <a:cs typeface="Arial" pitchFamily="34" charset="0"/>
              </a:rPr>
              <a:t>de stabilité / réévaluation </a:t>
            </a:r>
            <a:r>
              <a:rPr lang="fr-CA" sz="2000" dirty="0" err="1">
                <a:latin typeface="Arial" pitchFamily="34" charset="0"/>
                <a:cs typeface="Arial" pitchFamily="34" charset="0"/>
              </a:rPr>
              <a:t>benzo</a:t>
            </a:r>
            <a:r>
              <a:rPr lang="fr-CA" sz="2000" dirty="0">
                <a:latin typeface="Arial" pitchFamily="34" charset="0"/>
                <a:cs typeface="Arial" pitchFamily="34" charset="0"/>
              </a:rPr>
              <a:t> après ex: 2 semaines d’antidépresseur </a:t>
            </a:r>
            <a:endParaRPr lang="en-GB" sz="2000" dirty="0">
              <a:latin typeface="Arial" pitchFamily="34" charset="0"/>
              <a:cs typeface="Arial" pitchFamily="34" charset="0"/>
            </a:endParaRPr>
          </a:p>
          <a:p>
            <a:pPr marL="0" lvl="1" indent="0" defTabSz="808038" fontAlgn="base">
              <a:spcBef>
                <a:spcPts val="550"/>
              </a:spcBef>
              <a:spcAft>
                <a:spcPct val="0"/>
              </a:spcAft>
              <a:buClr>
                <a:srgbClr val="932D25"/>
              </a:buClr>
              <a:buSzPct val="120000"/>
              <a:buNone/>
              <a:defRPr/>
            </a:pPr>
            <a:endParaRPr lang="fr-CA" sz="2000" dirty="0">
              <a:latin typeface="Arial" pitchFamily="34" charset="0"/>
              <a:cs typeface="Arial" pitchFamily="34" charset="0"/>
            </a:endParaRPr>
          </a:p>
          <a:p>
            <a:pPr marL="295275" lvl="1" indent="-295275" defTabSz="808038" fontAlgn="base">
              <a:spcBef>
                <a:spcPts val="550"/>
              </a:spcBef>
              <a:spcAft>
                <a:spcPct val="0"/>
              </a:spcAft>
              <a:buClr>
                <a:srgbClr val="932D25"/>
              </a:buClr>
              <a:buSzPct val="120000"/>
              <a:buBlip>
                <a:blip r:embed="rId6"/>
              </a:buBlip>
              <a:defRPr/>
            </a:pPr>
            <a:endParaRPr lang="fr-CA" sz="2000" dirty="0"/>
          </a:p>
          <a:p>
            <a:pPr marL="640080" lvl="1" indent="-274320">
              <a:buNone/>
              <a:defRPr/>
            </a:pPr>
            <a:endParaRPr lang="fr-CA" dirty="0"/>
          </a:p>
        </p:txBody>
      </p:sp>
      <p:sp>
        <p:nvSpPr>
          <p:cNvPr id="10" name="Titre 3"/>
          <p:cNvSpPr txBox="1">
            <a:spLocks/>
          </p:cNvSpPr>
          <p:nvPr>
            <p:custDataLst>
              <p:tags r:id="rId3"/>
            </p:custDataLst>
          </p:nvPr>
        </p:nvSpPr>
        <p:spPr>
          <a:xfrm>
            <a:off x="1068779" y="361779"/>
            <a:ext cx="9904021" cy="659500"/>
          </a:xfrm>
          <a:prstGeom prst="rect">
            <a:avLst/>
          </a:prstGeom>
        </p:spPr>
        <p:txBody>
          <a:bodyPr>
            <a:noAutofit/>
          </a:bodyPr>
          <a:lstStyle/>
          <a:p>
            <a:pPr marL="0" lvl="2">
              <a:spcBef>
                <a:spcPct val="0"/>
              </a:spcBef>
              <a:defRPr/>
            </a:pPr>
            <a:r>
              <a:rPr lang="fr-CA" sz="2800" b="1" kern="0" cap="all" dirty="0">
                <a:solidFill>
                  <a:srgbClr val="00B0F0"/>
                </a:solidFill>
                <a:latin typeface="Calibri" pitchFamily="34" charset="0"/>
                <a:cs typeface="Calibri" pitchFamily="34" charset="0"/>
              </a:rPr>
              <a:t>Approches </a:t>
            </a:r>
            <a:r>
              <a:rPr lang="fr-CA" sz="2800" b="1" kern="0" cap="all" dirty="0" err="1" smtClean="0">
                <a:solidFill>
                  <a:srgbClr val="00B0F0"/>
                </a:solidFill>
                <a:latin typeface="Calibri" pitchFamily="34" charset="0"/>
                <a:cs typeface="Calibri" pitchFamily="34" charset="0"/>
              </a:rPr>
              <a:t>pharmacologiqueS</a:t>
            </a:r>
            <a:r>
              <a:rPr lang="fr-CA" sz="2800" b="1" kern="0" cap="all" dirty="0" smtClean="0">
                <a:solidFill>
                  <a:srgbClr val="00B0F0"/>
                </a:solidFill>
                <a:latin typeface="Calibri" pitchFamily="34" charset="0"/>
                <a:cs typeface="Calibri" pitchFamily="34" charset="0"/>
              </a:rPr>
              <a:t> - </a:t>
            </a:r>
            <a:r>
              <a:rPr lang="fr-CA" sz="2800" b="1" dirty="0" smtClean="0">
                <a:solidFill>
                  <a:srgbClr val="8C1932"/>
                </a:solidFill>
                <a:latin typeface="Constantia" pitchFamily="18" charset="0"/>
              </a:rPr>
              <a:t>Principes généraux</a:t>
            </a:r>
            <a:r>
              <a:rPr lang="fr-CA" sz="2800" b="1" kern="0" cap="all" dirty="0" smtClean="0">
                <a:solidFill>
                  <a:srgbClr val="00B0F0"/>
                </a:solidFill>
                <a:latin typeface="Calibri" pitchFamily="34" charset="0"/>
                <a:cs typeface="Calibri" pitchFamily="34" charset="0"/>
              </a:rPr>
              <a:t> </a:t>
            </a:r>
            <a:endParaRPr lang="fr-CA" sz="2800" b="1" kern="0" cap="all" dirty="0">
              <a:solidFill>
                <a:srgbClr val="00B0F0"/>
              </a:solidFill>
              <a:latin typeface="Calibri" pitchFamily="34" charset="0"/>
              <a:cs typeface="Calibri" pitchFamily="34" charset="0"/>
            </a:endParaRPr>
          </a:p>
        </p:txBody>
      </p:sp>
      <p:sp>
        <p:nvSpPr>
          <p:cNvPr id="5" name="Rectangle 4"/>
          <p:cNvSpPr/>
          <p:nvPr/>
        </p:nvSpPr>
        <p:spPr>
          <a:xfrm>
            <a:off x="0" y="5961884"/>
            <a:ext cx="9475723" cy="969496"/>
          </a:xfrm>
          <a:prstGeom prst="rect">
            <a:avLst/>
          </a:prstGeom>
        </p:spPr>
        <p:txBody>
          <a:bodyPr wrap="square">
            <a:spAutoFit/>
          </a:bodyPr>
          <a:lstStyle/>
          <a:p>
            <a:pPr algn="r"/>
            <a:r>
              <a:rPr lang="fr-CA" sz="1050" i="1" dirty="0" smtClean="0">
                <a:ln w="0"/>
                <a:effectLst>
                  <a:outerShdw blurRad="38100" dist="19050" dir="2700000" algn="tl" rotWithShape="0">
                    <a:schemeClr val="dk1">
                      <a:alpha val="40000"/>
                    </a:schemeClr>
                  </a:outerShdw>
                </a:effectLst>
              </a:rPr>
              <a:t>IN: </a:t>
            </a:r>
            <a:r>
              <a:rPr lang="en-US" sz="1050" i="1" dirty="0" err="1">
                <a:ln w="0"/>
                <a:effectLst>
                  <a:outerShdw blurRad="38100" dist="19050" dir="2700000" algn="tl" rotWithShape="0">
                    <a:schemeClr val="dk1">
                      <a:alpha val="40000"/>
                    </a:schemeClr>
                  </a:outerShdw>
                </a:effectLst>
              </a:rPr>
              <a:t>L’évaluation</a:t>
            </a:r>
            <a:r>
              <a:rPr lang="en-US" sz="1050" i="1" dirty="0">
                <a:ln w="0"/>
                <a:effectLst>
                  <a:outerShdw blurRad="38100" dist="19050" dir="2700000" algn="tl" rotWithShape="0">
                    <a:schemeClr val="dk1">
                      <a:alpha val="40000"/>
                    </a:schemeClr>
                  </a:outerShdw>
                </a:effectLst>
              </a:rPr>
              <a:t> et la </a:t>
            </a:r>
            <a:r>
              <a:rPr lang="en-US" sz="1050" i="1" dirty="0" err="1">
                <a:ln w="0"/>
                <a:effectLst>
                  <a:outerShdw blurRad="38100" dist="19050" dir="2700000" algn="tl" rotWithShape="0">
                    <a:schemeClr val="dk1">
                      <a:alpha val="40000"/>
                    </a:schemeClr>
                  </a:outerShdw>
                </a:effectLst>
              </a:rPr>
              <a:t>prise</a:t>
            </a:r>
            <a:r>
              <a:rPr lang="en-US" sz="1050" i="1" dirty="0">
                <a:ln w="0"/>
                <a:effectLst>
                  <a:outerShdw blurRad="38100" dist="19050" dir="2700000" algn="tl" rotWithShape="0">
                    <a:schemeClr val="dk1">
                      <a:alpha val="40000"/>
                    </a:schemeClr>
                  </a:outerShdw>
                </a:effectLst>
              </a:rPr>
              <a:t> </a:t>
            </a:r>
            <a:r>
              <a:rPr lang="en-US" sz="1050" i="1" dirty="0" err="1">
                <a:ln w="0"/>
                <a:effectLst>
                  <a:outerShdw blurRad="38100" dist="19050" dir="2700000" algn="tl" rotWithShape="0">
                    <a:schemeClr val="dk1">
                      <a:alpha val="40000"/>
                    </a:schemeClr>
                  </a:outerShdw>
                </a:effectLst>
              </a:rPr>
              <a:t>en</a:t>
            </a:r>
            <a:r>
              <a:rPr lang="en-US" sz="1050" i="1" dirty="0">
                <a:ln w="0"/>
                <a:effectLst>
                  <a:outerShdw blurRad="38100" dist="19050" dir="2700000" algn="tl" rotWithShape="0">
                    <a:schemeClr val="dk1">
                      <a:alpha val="40000"/>
                    </a:schemeClr>
                  </a:outerShdw>
                </a:effectLst>
              </a:rPr>
              <a:t> charge </a:t>
            </a:r>
            <a:r>
              <a:rPr lang="en-US" sz="1050" i="1" dirty="0" smtClean="0">
                <a:ln w="0"/>
                <a:effectLst>
                  <a:outerShdw blurRad="38100" dist="19050" dir="2700000" algn="tl" rotWithShape="0">
                    <a:schemeClr val="dk1">
                      <a:alpha val="40000"/>
                    </a:schemeClr>
                  </a:outerShdw>
                </a:effectLst>
              </a:rPr>
              <a:t>des </a:t>
            </a:r>
            <a:r>
              <a:rPr lang="en-US" sz="1050" i="1" dirty="0" err="1" smtClean="0">
                <a:ln w="0"/>
                <a:effectLst>
                  <a:outerShdw blurRad="38100" dist="19050" dir="2700000" algn="tl" rotWithShape="0">
                    <a:schemeClr val="dk1">
                      <a:alpha val="40000"/>
                    </a:schemeClr>
                  </a:outerShdw>
                </a:effectLst>
              </a:rPr>
              <a:t>Symptômes</a:t>
            </a:r>
            <a:r>
              <a:rPr lang="en-US" sz="1050" i="1" dirty="0" smtClean="0">
                <a:ln w="0"/>
                <a:effectLst>
                  <a:outerShdw blurRad="38100" dist="19050" dir="2700000" algn="tl" rotWithShape="0">
                    <a:schemeClr val="dk1">
                      <a:alpha val="40000"/>
                    </a:schemeClr>
                  </a:outerShdw>
                </a:effectLst>
              </a:rPr>
              <a:t> </a:t>
            </a:r>
            <a:r>
              <a:rPr lang="en-US" sz="1050" i="1" dirty="0" err="1" smtClean="0">
                <a:ln w="0"/>
                <a:effectLst>
                  <a:outerShdw blurRad="38100" dist="19050" dir="2700000" algn="tl" rotWithShape="0">
                    <a:schemeClr val="dk1">
                      <a:alpha val="40000"/>
                    </a:schemeClr>
                  </a:outerShdw>
                </a:effectLst>
              </a:rPr>
              <a:t>Comportementaux</a:t>
            </a:r>
            <a:r>
              <a:rPr lang="en-US" sz="1050" i="1" dirty="0" smtClean="0">
                <a:ln w="0"/>
                <a:effectLst>
                  <a:outerShdw blurRad="38100" dist="19050" dir="2700000" algn="tl" rotWithShape="0">
                    <a:schemeClr val="dk1">
                      <a:alpha val="40000"/>
                    </a:schemeClr>
                  </a:outerShdw>
                </a:effectLst>
              </a:rPr>
              <a:t> </a:t>
            </a:r>
            <a:r>
              <a:rPr lang="en-US" sz="1050" i="1" dirty="0">
                <a:ln w="0"/>
                <a:effectLst>
                  <a:outerShdw blurRad="38100" dist="19050" dir="2700000" algn="tl" rotWithShape="0">
                    <a:schemeClr val="dk1">
                      <a:alpha val="40000"/>
                    </a:schemeClr>
                  </a:outerShdw>
                </a:effectLst>
              </a:rPr>
              <a:t>et </a:t>
            </a:r>
            <a:r>
              <a:rPr lang="en-US" sz="1050" i="1" dirty="0" err="1">
                <a:ln w="0"/>
                <a:effectLst>
                  <a:outerShdw blurRad="38100" dist="19050" dir="2700000" algn="tl" rotWithShape="0">
                    <a:schemeClr val="dk1">
                      <a:alpha val="40000"/>
                    </a:schemeClr>
                  </a:outerShdw>
                </a:effectLst>
              </a:rPr>
              <a:t>Psychologiques</a:t>
            </a:r>
            <a:r>
              <a:rPr lang="en-US" sz="1050" i="1" dirty="0">
                <a:ln w="0"/>
                <a:effectLst>
                  <a:outerShdw blurRad="38100" dist="19050" dir="2700000" algn="tl" rotWithShape="0">
                    <a:schemeClr val="dk1">
                      <a:alpha val="40000"/>
                    </a:schemeClr>
                  </a:outerShdw>
                </a:effectLst>
              </a:rPr>
              <a:t> de la </a:t>
            </a:r>
            <a:r>
              <a:rPr lang="en-US" sz="1050" i="1" dirty="0" err="1">
                <a:ln w="0"/>
                <a:effectLst>
                  <a:outerShdw blurRad="38100" dist="19050" dir="2700000" algn="tl" rotWithShape="0">
                    <a:schemeClr val="dk1">
                      <a:alpha val="40000"/>
                    </a:schemeClr>
                  </a:outerShdw>
                </a:effectLst>
              </a:rPr>
              <a:t>Démence</a:t>
            </a:r>
            <a:r>
              <a:rPr lang="en-US" sz="1050" i="1" dirty="0">
                <a:ln w="0"/>
                <a:effectLst>
                  <a:outerShdw blurRad="38100" dist="19050" dir="2700000" algn="tl" rotWithShape="0">
                    <a:schemeClr val="dk1">
                      <a:alpha val="40000"/>
                    </a:schemeClr>
                  </a:outerShdw>
                </a:effectLst>
              </a:rPr>
              <a:t>, </a:t>
            </a:r>
            <a:r>
              <a:rPr lang="en-CA" sz="1050" i="1" dirty="0">
                <a:ln w="0"/>
                <a:effectLst>
                  <a:outerShdw blurRad="38100" dist="19050" dir="2700000" algn="tl" rotWithShape="0">
                    <a:schemeClr val="dk1">
                      <a:alpha val="40000"/>
                    </a:schemeClr>
                  </a:outerShdw>
                </a:effectLst>
              </a:rPr>
              <a:t>Marie-</a:t>
            </a:r>
            <a:r>
              <a:rPr lang="en-CA" sz="1050" i="1" dirty="0" err="1">
                <a:ln w="0"/>
                <a:effectLst>
                  <a:outerShdw blurRad="38100" dist="19050" dir="2700000" algn="tl" rotWithShape="0">
                    <a:schemeClr val="dk1">
                      <a:alpha val="40000"/>
                    </a:schemeClr>
                  </a:outerShdw>
                </a:effectLst>
              </a:rPr>
              <a:t>Andrée</a:t>
            </a:r>
            <a:r>
              <a:rPr lang="en-CA" sz="1050" i="1" dirty="0">
                <a:ln w="0"/>
                <a:effectLst>
                  <a:outerShdw blurRad="38100" dist="19050" dir="2700000" algn="tl" rotWithShape="0">
                    <a:schemeClr val="dk1">
                      <a:alpha val="40000"/>
                    </a:schemeClr>
                  </a:outerShdw>
                </a:effectLst>
              </a:rPr>
              <a:t> </a:t>
            </a:r>
            <a:r>
              <a:rPr lang="en-CA" sz="1050" i="1" dirty="0" err="1">
                <a:ln w="0"/>
                <a:effectLst>
                  <a:outerShdw blurRad="38100" dist="19050" dir="2700000" algn="tl" rotWithShape="0">
                    <a:schemeClr val="dk1">
                      <a:alpha val="40000"/>
                    </a:schemeClr>
                  </a:outerShdw>
                </a:effectLst>
              </a:rPr>
              <a:t>Bruneau</a:t>
            </a:r>
            <a:r>
              <a:rPr lang="en-CA" sz="1050" i="1" dirty="0">
                <a:ln w="0"/>
                <a:effectLst>
                  <a:outerShdw blurRad="38100" dist="19050" dir="2700000" algn="tl" rotWithShape="0">
                    <a:schemeClr val="dk1">
                      <a:alpha val="40000"/>
                    </a:schemeClr>
                  </a:outerShdw>
                </a:effectLst>
              </a:rPr>
              <a:t>, MD, MSc, FRCPC, IUGM</a:t>
            </a:r>
            <a:r>
              <a:rPr lang="fr-CA" sz="1050" i="1" dirty="0">
                <a:ln w="0"/>
                <a:effectLst>
                  <a:outerShdw blurRad="38100" dist="19050" dir="2700000" algn="tl" rotWithShape="0">
                    <a:schemeClr val="dk1">
                      <a:alpha val="40000"/>
                    </a:schemeClr>
                  </a:outerShdw>
                </a:effectLst>
              </a:rPr>
              <a:t>, 2017</a:t>
            </a:r>
            <a:r>
              <a:rPr lang="fr-CA" sz="1050" i="1" dirty="0" smtClean="0">
                <a:ln w="0"/>
                <a:effectLst>
                  <a:outerShdw blurRad="38100" dist="19050" dir="2700000" algn="tl" rotWithShape="0">
                    <a:schemeClr val="dk1">
                      <a:alpha val="40000"/>
                    </a:schemeClr>
                  </a:outerShdw>
                </a:effectLst>
              </a:rPr>
              <a:t>.</a:t>
            </a:r>
          </a:p>
          <a:p>
            <a:pPr algn="r"/>
            <a:r>
              <a:rPr lang="fr-CA" sz="1050" i="1" dirty="0" smtClean="0">
                <a:ln w="0"/>
                <a:effectLst>
                  <a:outerShdw blurRad="38100" dist="19050" dir="2700000" algn="tl" rotWithShape="0">
                    <a:schemeClr val="dk1">
                      <a:alpha val="40000"/>
                    </a:schemeClr>
                  </a:outerShdw>
                </a:effectLst>
              </a:rPr>
              <a:t>NE PAS REPRODUIRE SANS AUTORISATION DE L’AUTEURE. </a:t>
            </a:r>
            <a:endParaRPr lang="fr-CA" sz="1050" b="1" dirty="0"/>
          </a:p>
          <a:p>
            <a:endParaRPr lang="fr-CA" sz="3600" b="1" dirty="0"/>
          </a:p>
        </p:txBody>
      </p:sp>
    </p:spTree>
    <p:custDataLst>
      <p:tags r:id="rId1"/>
    </p:custDataLst>
    <p:extLst>
      <p:ext uri="{BB962C8B-B14F-4D97-AF65-F5344CB8AC3E}">
        <p14:creationId xmlns:p14="http://schemas.microsoft.com/office/powerpoint/2010/main" val="227701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custDataLst>
              <p:tags r:id="rId2"/>
            </p:custDataLst>
          </p:nvPr>
        </p:nvSpPr>
        <p:spPr>
          <a:xfrm>
            <a:off x="2438400" y="1735140"/>
            <a:ext cx="3566160" cy="4260839"/>
          </a:xfrm>
        </p:spPr>
        <p:txBody>
          <a:bodyPr>
            <a:normAutofit fontScale="32500" lnSpcReduction="20000"/>
          </a:bodyPr>
          <a:lstStyle/>
          <a:p>
            <a:pPr marL="4763" lvl="1" indent="-4763" algn="just" defTabSz="808038">
              <a:spcAft>
                <a:spcPts val="600"/>
              </a:spcAft>
              <a:buClr>
                <a:srgbClr val="932D25"/>
              </a:buClr>
              <a:buNone/>
              <a:defRPr/>
            </a:pPr>
            <a:r>
              <a:rPr lang="fr-CA" sz="8000" b="1" dirty="0">
                <a:latin typeface="Arial" pitchFamily="34" charset="0"/>
                <a:cs typeface="Arial" pitchFamily="34" charset="0"/>
              </a:rPr>
              <a:t>Effets </a:t>
            </a:r>
            <a:r>
              <a:rPr lang="fr-CA" sz="8000" b="1" dirty="0" smtClean="0">
                <a:latin typeface="Arial" pitchFamily="34" charset="0"/>
                <a:cs typeface="Arial" pitchFamily="34" charset="0"/>
              </a:rPr>
              <a:t>secondaires</a:t>
            </a:r>
          </a:p>
          <a:p>
            <a:pPr marL="4763" lvl="1" indent="-4763" algn="just" defTabSz="808038">
              <a:spcAft>
                <a:spcPts val="600"/>
              </a:spcAft>
              <a:buClr>
                <a:srgbClr val="932D25"/>
              </a:buClr>
              <a:buNone/>
              <a:defRPr/>
            </a:pPr>
            <a:endParaRPr lang="fr-CA" sz="8000" b="1" dirty="0">
              <a:latin typeface="Arial" pitchFamily="34" charset="0"/>
              <a:cs typeface="Arial" pitchFamily="34" charset="0"/>
            </a:endParaRPr>
          </a:p>
          <a:p>
            <a:pPr marL="0" lvl="1" indent="0" algn="just" defTabSz="808038">
              <a:spcAft>
                <a:spcPts val="600"/>
              </a:spcAft>
              <a:buClr>
                <a:srgbClr val="932D25"/>
              </a:buClr>
              <a:buNone/>
              <a:defRPr/>
            </a:pPr>
            <a:r>
              <a:rPr lang="fr-CA" sz="7200" dirty="0">
                <a:latin typeface="Arial" pitchFamily="34" charset="0"/>
                <a:cs typeface="Arial" pitchFamily="34" charset="0"/>
              </a:rPr>
              <a:t>Symptômes extrapyramidaux</a:t>
            </a:r>
          </a:p>
          <a:p>
            <a:pPr marL="342900" lvl="2" indent="-342900">
              <a:spcAft>
                <a:spcPts val="600"/>
              </a:spcAft>
              <a:buFont typeface="Arial" panose="020B0604020202020204" pitchFamily="34" charset="0"/>
              <a:buChar char="•"/>
              <a:defRPr/>
            </a:pPr>
            <a:r>
              <a:rPr lang="fr-CA" sz="7200" dirty="0">
                <a:latin typeface="Arial"/>
                <a:cs typeface="Arial"/>
              </a:rPr>
              <a:t>Parkinsonisme</a:t>
            </a:r>
          </a:p>
          <a:p>
            <a:pPr marL="342900" lvl="2" indent="-342900">
              <a:spcAft>
                <a:spcPts val="600"/>
              </a:spcAft>
              <a:buFont typeface="Arial" panose="020B0604020202020204" pitchFamily="34" charset="0"/>
              <a:buChar char="•"/>
              <a:defRPr/>
            </a:pPr>
            <a:r>
              <a:rPr lang="fr-CA" sz="7200" dirty="0" err="1" smtClean="0">
                <a:latin typeface="Arial"/>
                <a:cs typeface="Arial"/>
              </a:rPr>
              <a:t>Akathisie</a:t>
            </a:r>
            <a:endParaRPr lang="en-GB" sz="7200" dirty="0">
              <a:latin typeface="Arial"/>
              <a:cs typeface="Arial"/>
            </a:endParaRPr>
          </a:p>
          <a:p>
            <a:pPr marL="342900" lvl="2" indent="-342900">
              <a:spcAft>
                <a:spcPts val="600"/>
              </a:spcAft>
              <a:buFont typeface="Arial" panose="020B0604020202020204" pitchFamily="34" charset="0"/>
              <a:buChar char="•"/>
              <a:defRPr/>
            </a:pPr>
            <a:r>
              <a:rPr lang="fr-CA" sz="7200" dirty="0">
                <a:latin typeface="Arial"/>
                <a:cs typeface="Arial"/>
              </a:rPr>
              <a:t>Dyskinésie </a:t>
            </a:r>
            <a:r>
              <a:rPr lang="fr-CA" sz="7200" dirty="0" smtClean="0">
                <a:latin typeface="Arial"/>
                <a:cs typeface="Arial"/>
              </a:rPr>
              <a:t>tardive</a:t>
            </a:r>
            <a:endParaRPr lang="fr-CA" sz="7200" dirty="0">
              <a:latin typeface="Arial"/>
              <a:cs typeface="Arial"/>
            </a:endParaRPr>
          </a:p>
          <a:p>
            <a:endParaRPr lang="en-GB" sz="4800" dirty="0">
              <a:latin typeface="Arial"/>
              <a:cs typeface="Arial"/>
            </a:endParaRPr>
          </a:p>
          <a:p>
            <a:endParaRPr lang="fr-CA" sz="4800" dirty="0">
              <a:latin typeface="Arial"/>
              <a:cs typeface="Arial"/>
            </a:endParaRPr>
          </a:p>
        </p:txBody>
      </p:sp>
      <p:sp>
        <p:nvSpPr>
          <p:cNvPr id="4" name="Content Placeholder 3"/>
          <p:cNvSpPr>
            <a:spLocks noGrp="1"/>
          </p:cNvSpPr>
          <p:nvPr>
            <p:ph sz="half" idx="2"/>
            <p:custDataLst>
              <p:tags r:id="rId3"/>
            </p:custDataLst>
          </p:nvPr>
        </p:nvSpPr>
        <p:spPr>
          <a:xfrm>
            <a:off x="6326560" y="1735139"/>
            <a:ext cx="4038600" cy="4811046"/>
          </a:xfrm>
        </p:spPr>
        <p:txBody>
          <a:bodyPr>
            <a:normAutofit fontScale="32500" lnSpcReduction="20000"/>
          </a:bodyPr>
          <a:lstStyle/>
          <a:p>
            <a:pPr lvl="0"/>
            <a:r>
              <a:rPr lang="fr-CA" sz="7200" dirty="0" smtClean="0">
                <a:latin typeface="Arial"/>
                <a:cs typeface="Arial"/>
              </a:rPr>
              <a:t>Effets </a:t>
            </a:r>
            <a:r>
              <a:rPr lang="fr-CA" sz="7200" dirty="0" err="1" smtClean="0">
                <a:latin typeface="Arial"/>
                <a:cs typeface="Arial"/>
              </a:rPr>
              <a:t>anticholinergiques</a:t>
            </a:r>
            <a:r>
              <a:rPr lang="fr-CA" sz="7200" dirty="0" smtClean="0">
                <a:latin typeface="Arial"/>
                <a:cs typeface="Arial"/>
              </a:rPr>
              <a:t> </a:t>
            </a:r>
          </a:p>
          <a:p>
            <a:pPr lvl="0"/>
            <a:endParaRPr lang="fr-CA" sz="7200" dirty="0" smtClean="0">
              <a:latin typeface="Arial"/>
              <a:cs typeface="Arial"/>
            </a:endParaRPr>
          </a:p>
          <a:p>
            <a:pPr lvl="0"/>
            <a:r>
              <a:rPr lang="fr-CA" sz="7200" dirty="0" smtClean="0">
                <a:latin typeface="Arial"/>
                <a:cs typeface="Arial"/>
              </a:rPr>
              <a:t>Syndrome métabolique</a:t>
            </a:r>
          </a:p>
          <a:p>
            <a:pPr lvl="0"/>
            <a:endParaRPr lang="fr-CA" sz="7200" dirty="0" smtClean="0">
              <a:latin typeface="Arial"/>
              <a:cs typeface="Arial"/>
            </a:endParaRPr>
          </a:p>
          <a:p>
            <a:pPr lvl="0"/>
            <a:r>
              <a:rPr lang="fr-CA" sz="7200" dirty="0" smtClean="0">
                <a:latin typeface="Arial"/>
                <a:cs typeface="Arial"/>
              </a:rPr>
              <a:t>↑ mortalité et risque d’AVC</a:t>
            </a:r>
          </a:p>
          <a:p>
            <a:pPr lvl="0"/>
            <a:endParaRPr lang="fr-CA" sz="7200" dirty="0" smtClean="0">
              <a:latin typeface="Arial"/>
              <a:cs typeface="Arial"/>
            </a:endParaRPr>
          </a:p>
          <a:p>
            <a:pPr marL="342900" lvl="2" indent="-342900">
              <a:spcAft>
                <a:spcPts val="600"/>
              </a:spcAft>
              <a:buFont typeface="Arial" panose="020B0604020202020204" pitchFamily="34" charset="0"/>
              <a:buChar char="•"/>
              <a:defRPr/>
            </a:pPr>
            <a:r>
              <a:rPr lang="fr-CA" sz="7200" dirty="0" smtClean="0">
                <a:latin typeface="Arial"/>
                <a:cs typeface="Arial"/>
              </a:rPr>
              <a:t>Somnolence</a:t>
            </a:r>
          </a:p>
          <a:p>
            <a:pPr marL="342900" lvl="2" indent="-342900">
              <a:spcAft>
                <a:spcPts val="600"/>
              </a:spcAft>
              <a:buFont typeface="Arial" panose="020B0604020202020204" pitchFamily="34" charset="0"/>
              <a:buChar char="•"/>
              <a:defRPr/>
            </a:pPr>
            <a:endParaRPr lang="fr-CA" sz="7200" dirty="0" smtClean="0">
              <a:latin typeface="Arial"/>
              <a:cs typeface="Arial"/>
            </a:endParaRPr>
          </a:p>
          <a:p>
            <a:pPr marL="342900" lvl="2" indent="-342900">
              <a:spcAft>
                <a:spcPts val="600"/>
              </a:spcAft>
              <a:buFont typeface="Arial" panose="020B0604020202020204" pitchFamily="34" charset="0"/>
              <a:buChar char="•"/>
              <a:defRPr/>
            </a:pPr>
            <a:r>
              <a:rPr lang="fr-CA" sz="7200" dirty="0" smtClean="0">
                <a:latin typeface="Arial"/>
                <a:cs typeface="Arial"/>
              </a:rPr>
              <a:t>Hypotension</a:t>
            </a:r>
          </a:p>
          <a:p>
            <a:pPr marL="342900" lvl="2" indent="-342900">
              <a:spcAft>
                <a:spcPts val="600"/>
              </a:spcAft>
              <a:buFont typeface="Arial" panose="020B0604020202020204" pitchFamily="34" charset="0"/>
              <a:buChar char="•"/>
              <a:defRPr/>
            </a:pPr>
            <a:endParaRPr lang="fr-CA" sz="7200" dirty="0" smtClean="0">
              <a:latin typeface="Arial"/>
              <a:cs typeface="Arial"/>
            </a:endParaRPr>
          </a:p>
          <a:p>
            <a:pPr marL="342900" lvl="2" indent="-342900">
              <a:spcAft>
                <a:spcPts val="600"/>
              </a:spcAft>
              <a:buFont typeface="Arial" panose="020B0604020202020204" pitchFamily="34" charset="0"/>
              <a:buChar char="•"/>
              <a:defRPr/>
            </a:pPr>
            <a:r>
              <a:rPr lang="fr-CA" sz="7200" dirty="0" smtClean="0">
                <a:latin typeface="Arial"/>
                <a:cs typeface="Arial"/>
              </a:rPr>
              <a:t>Troubles de la marche, chutes  </a:t>
            </a:r>
            <a:endParaRPr lang="en-GB" sz="7200" dirty="0" smtClean="0">
              <a:latin typeface="Arial"/>
              <a:cs typeface="Arial"/>
            </a:endParaRPr>
          </a:p>
          <a:p>
            <a:pPr lvl="0"/>
            <a:endParaRPr lang="en-GB" sz="7200" dirty="0">
              <a:latin typeface="Arial"/>
              <a:cs typeface="Arial"/>
            </a:endParaRPr>
          </a:p>
          <a:p>
            <a:endParaRPr lang="en-US" dirty="0"/>
          </a:p>
        </p:txBody>
      </p:sp>
      <p:sp>
        <p:nvSpPr>
          <p:cNvPr id="7" name="Sous-titre 2"/>
          <p:cNvSpPr txBox="1">
            <a:spLocks/>
          </p:cNvSpPr>
          <p:nvPr>
            <p:custDataLst>
              <p:tags r:id="rId4"/>
            </p:custDataLst>
          </p:nvPr>
        </p:nvSpPr>
        <p:spPr>
          <a:xfrm>
            <a:off x="2063552" y="964500"/>
            <a:ext cx="4104456" cy="466176"/>
          </a:xfrm>
          <a:prstGeom prst="rect">
            <a:avLst/>
          </a:prstGeom>
        </p:spPr>
        <p:txBody>
          <a:bodyPr>
            <a:noAutofit/>
          </a:bodyPr>
          <a:lstStyle/>
          <a:p>
            <a:pPr>
              <a:spcBef>
                <a:spcPct val="20000"/>
              </a:spcBef>
              <a:defRPr/>
            </a:pPr>
            <a:r>
              <a:rPr lang="fr-CA" sz="2800" b="1" dirty="0">
                <a:solidFill>
                  <a:srgbClr val="8C1932"/>
                </a:solidFill>
                <a:latin typeface="Constantia" pitchFamily="18" charset="0"/>
              </a:rPr>
              <a:t>Les antipsychotiques</a:t>
            </a:r>
            <a:r>
              <a:rPr lang="fr-CA" sz="2000" b="1" dirty="0">
                <a:solidFill>
                  <a:srgbClr val="8C1932"/>
                </a:solidFill>
                <a:latin typeface="Constantia" pitchFamily="18" charset="0"/>
              </a:rPr>
              <a:t> </a:t>
            </a:r>
            <a:endParaRPr lang="fr-FR" sz="2000" b="1" dirty="0">
              <a:solidFill>
                <a:srgbClr val="8C1932"/>
              </a:solidFill>
              <a:latin typeface="Constantia" pitchFamily="18" charset="0"/>
            </a:endParaRPr>
          </a:p>
        </p:txBody>
      </p:sp>
      <p:sp>
        <p:nvSpPr>
          <p:cNvPr id="8" name="Titre 3"/>
          <p:cNvSpPr txBox="1">
            <a:spLocks/>
          </p:cNvSpPr>
          <p:nvPr>
            <p:custDataLst>
              <p:tags r:id="rId5"/>
            </p:custDataLst>
          </p:nvPr>
        </p:nvSpPr>
        <p:spPr>
          <a:xfrm>
            <a:off x="2063552" y="309618"/>
            <a:ext cx="7848872" cy="404340"/>
          </a:xfrm>
          <a:prstGeom prst="rect">
            <a:avLst/>
          </a:prstGeom>
        </p:spPr>
        <p:txBody>
          <a:bodyPr>
            <a:noAutofit/>
          </a:bodyPr>
          <a:lstStyle/>
          <a:p>
            <a:pPr marL="0" lvl="2">
              <a:spcBef>
                <a:spcPct val="0"/>
              </a:spcBef>
              <a:defRPr/>
            </a:pPr>
            <a:r>
              <a:rPr lang="fr-CA" sz="2800" b="1" kern="0" cap="all" dirty="0">
                <a:solidFill>
                  <a:srgbClr val="00B0F0"/>
                </a:solidFill>
                <a:latin typeface="Calibri" pitchFamily="34" charset="0"/>
                <a:cs typeface="Calibri" pitchFamily="34" charset="0"/>
              </a:rPr>
              <a:t>Approches pharmacologique</a:t>
            </a:r>
            <a:r>
              <a:rPr lang="fr-CA" sz="2800" kern="0" cap="all" dirty="0">
                <a:solidFill>
                  <a:srgbClr val="00B0F0"/>
                </a:solidFill>
                <a:latin typeface="Calibri" pitchFamily="34" charset="0"/>
                <a:cs typeface="Calibri" pitchFamily="34" charset="0"/>
              </a:rPr>
              <a:t>s </a:t>
            </a:r>
          </a:p>
        </p:txBody>
      </p:sp>
      <p:sp>
        <p:nvSpPr>
          <p:cNvPr id="6" name="Rectangle 5"/>
          <p:cNvSpPr/>
          <p:nvPr/>
        </p:nvSpPr>
        <p:spPr>
          <a:xfrm>
            <a:off x="0" y="5961884"/>
            <a:ext cx="9475723" cy="969496"/>
          </a:xfrm>
          <a:prstGeom prst="rect">
            <a:avLst/>
          </a:prstGeom>
        </p:spPr>
        <p:txBody>
          <a:bodyPr wrap="square">
            <a:spAutoFit/>
          </a:bodyPr>
          <a:lstStyle/>
          <a:p>
            <a:pPr algn="r"/>
            <a:r>
              <a:rPr lang="fr-CA" sz="1050" i="1" dirty="0" smtClean="0">
                <a:ln w="0"/>
                <a:effectLst>
                  <a:outerShdw blurRad="38100" dist="19050" dir="2700000" algn="tl" rotWithShape="0">
                    <a:schemeClr val="dk1">
                      <a:alpha val="40000"/>
                    </a:schemeClr>
                  </a:outerShdw>
                </a:effectLst>
              </a:rPr>
              <a:t>IN: </a:t>
            </a:r>
            <a:r>
              <a:rPr lang="en-US" sz="1050" i="1" dirty="0" err="1">
                <a:ln w="0"/>
                <a:effectLst>
                  <a:outerShdw blurRad="38100" dist="19050" dir="2700000" algn="tl" rotWithShape="0">
                    <a:schemeClr val="dk1">
                      <a:alpha val="40000"/>
                    </a:schemeClr>
                  </a:outerShdw>
                </a:effectLst>
              </a:rPr>
              <a:t>L’évaluation</a:t>
            </a:r>
            <a:r>
              <a:rPr lang="en-US" sz="1050" i="1" dirty="0">
                <a:ln w="0"/>
                <a:effectLst>
                  <a:outerShdw blurRad="38100" dist="19050" dir="2700000" algn="tl" rotWithShape="0">
                    <a:schemeClr val="dk1">
                      <a:alpha val="40000"/>
                    </a:schemeClr>
                  </a:outerShdw>
                </a:effectLst>
              </a:rPr>
              <a:t> et la </a:t>
            </a:r>
            <a:r>
              <a:rPr lang="en-US" sz="1050" i="1" dirty="0" err="1">
                <a:ln w="0"/>
                <a:effectLst>
                  <a:outerShdw blurRad="38100" dist="19050" dir="2700000" algn="tl" rotWithShape="0">
                    <a:schemeClr val="dk1">
                      <a:alpha val="40000"/>
                    </a:schemeClr>
                  </a:outerShdw>
                </a:effectLst>
              </a:rPr>
              <a:t>prise</a:t>
            </a:r>
            <a:r>
              <a:rPr lang="en-US" sz="1050" i="1" dirty="0">
                <a:ln w="0"/>
                <a:effectLst>
                  <a:outerShdw blurRad="38100" dist="19050" dir="2700000" algn="tl" rotWithShape="0">
                    <a:schemeClr val="dk1">
                      <a:alpha val="40000"/>
                    </a:schemeClr>
                  </a:outerShdw>
                </a:effectLst>
              </a:rPr>
              <a:t> </a:t>
            </a:r>
            <a:r>
              <a:rPr lang="en-US" sz="1050" i="1" dirty="0" err="1">
                <a:ln w="0"/>
                <a:effectLst>
                  <a:outerShdw blurRad="38100" dist="19050" dir="2700000" algn="tl" rotWithShape="0">
                    <a:schemeClr val="dk1">
                      <a:alpha val="40000"/>
                    </a:schemeClr>
                  </a:outerShdw>
                </a:effectLst>
              </a:rPr>
              <a:t>en</a:t>
            </a:r>
            <a:r>
              <a:rPr lang="en-US" sz="1050" i="1" dirty="0">
                <a:ln w="0"/>
                <a:effectLst>
                  <a:outerShdw blurRad="38100" dist="19050" dir="2700000" algn="tl" rotWithShape="0">
                    <a:schemeClr val="dk1">
                      <a:alpha val="40000"/>
                    </a:schemeClr>
                  </a:outerShdw>
                </a:effectLst>
              </a:rPr>
              <a:t> charge </a:t>
            </a:r>
            <a:r>
              <a:rPr lang="en-US" sz="1050" i="1" dirty="0" smtClean="0">
                <a:ln w="0"/>
                <a:effectLst>
                  <a:outerShdw blurRad="38100" dist="19050" dir="2700000" algn="tl" rotWithShape="0">
                    <a:schemeClr val="dk1">
                      <a:alpha val="40000"/>
                    </a:schemeClr>
                  </a:outerShdw>
                </a:effectLst>
              </a:rPr>
              <a:t>des </a:t>
            </a:r>
            <a:r>
              <a:rPr lang="en-US" sz="1050" i="1" dirty="0" err="1" smtClean="0">
                <a:ln w="0"/>
                <a:effectLst>
                  <a:outerShdw blurRad="38100" dist="19050" dir="2700000" algn="tl" rotWithShape="0">
                    <a:schemeClr val="dk1">
                      <a:alpha val="40000"/>
                    </a:schemeClr>
                  </a:outerShdw>
                </a:effectLst>
              </a:rPr>
              <a:t>Symptômes</a:t>
            </a:r>
            <a:r>
              <a:rPr lang="en-US" sz="1050" i="1" dirty="0" smtClean="0">
                <a:ln w="0"/>
                <a:effectLst>
                  <a:outerShdw blurRad="38100" dist="19050" dir="2700000" algn="tl" rotWithShape="0">
                    <a:schemeClr val="dk1">
                      <a:alpha val="40000"/>
                    </a:schemeClr>
                  </a:outerShdw>
                </a:effectLst>
              </a:rPr>
              <a:t> </a:t>
            </a:r>
            <a:r>
              <a:rPr lang="en-US" sz="1050" i="1" dirty="0" err="1" smtClean="0">
                <a:ln w="0"/>
                <a:effectLst>
                  <a:outerShdw blurRad="38100" dist="19050" dir="2700000" algn="tl" rotWithShape="0">
                    <a:schemeClr val="dk1">
                      <a:alpha val="40000"/>
                    </a:schemeClr>
                  </a:outerShdw>
                </a:effectLst>
              </a:rPr>
              <a:t>Comportementaux</a:t>
            </a:r>
            <a:r>
              <a:rPr lang="en-US" sz="1050" i="1" dirty="0" smtClean="0">
                <a:ln w="0"/>
                <a:effectLst>
                  <a:outerShdw blurRad="38100" dist="19050" dir="2700000" algn="tl" rotWithShape="0">
                    <a:schemeClr val="dk1">
                      <a:alpha val="40000"/>
                    </a:schemeClr>
                  </a:outerShdw>
                </a:effectLst>
              </a:rPr>
              <a:t> </a:t>
            </a:r>
            <a:r>
              <a:rPr lang="en-US" sz="1050" i="1" dirty="0">
                <a:ln w="0"/>
                <a:effectLst>
                  <a:outerShdw blurRad="38100" dist="19050" dir="2700000" algn="tl" rotWithShape="0">
                    <a:schemeClr val="dk1">
                      <a:alpha val="40000"/>
                    </a:schemeClr>
                  </a:outerShdw>
                </a:effectLst>
              </a:rPr>
              <a:t>et </a:t>
            </a:r>
            <a:r>
              <a:rPr lang="en-US" sz="1050" i="1" dirty="0" err="1">
                <a:ln w="0"/>
                <a:effectLst>
                  <a:outerShdw blurRad="38100" dist="19050" dir="2700000" algn="tl" rotWithShape="0">
                    <a:schemeClr val="dk1">
                      <a:alpha val="40000"/>
                    </a:schemeClr>
                  </a:outerShdw>
                </a:effectLst>
              </a:rPr>
              <a:t>Psychologiques</a:t>
            </a:r>
            <a:r>
              <a:rPr lang="en-US" sz="1050" i="1" dirty="0">
                <a:ln w="0"/>
                <a:effectLst>
                  <a:outerShdw blurRad="38100" dist="19050" dir="2700000" algn="tl" rotWithShape="0">
                    <a:schemeClr val="dk1">
                      <a:alpha val="40000"/>
                    </a:schemeClr>
                  </a:outerShdw>
                </a:effectLst>
              </a:rPr>
              <a:t> de la </a:t>
            </a:r>
            <a:r>
              <a:rPr lang="en-US" sz="1050" i="1" dirty="0" err="1">
                <a:ln w="0"/>
                <a:effectLst>
                  <a:outerShdw blurRad="38100" dist="19050" dir="2700000" algn="tl" rotWithShape="0">
                    <a:schemeClr val="dk1">
                      <a:alpha val="40000"/>
                    </a:schemeClr>
                  </a:outerShdw>
                </a:effectLst>
              </a:rPr>
              <a:t>Démence</a:t>
            </a:r>
            <a:r>
              <a:rPr lang="en-US" sz="1050" i="1" dirty="0">
                <a:ln w="0"/>
                <a:effectLst>
                  <a:outerShdw blurRad="38100" dist="19050" dir="2700000" algn="tl" rotWithShape="0">
                    <a:schemeClr val="dk1">
                      <a:alpha val="40000"/>
                    </a:schemeClr>
                  </a:outerShdw>
                </a:effectLst>
              </a:rPr>
              <a:t>, </a:t>
            </a:r>
            <a:r>
              <a:rPr lang="en-CA" sz="1050" i="1" dirty="0">
                <a:ln w="0"/>
                <a:effectLst>
                  <a:outerShdw blurRad="38100" dist="19050" dir="2700000" algn="tl" rotWithShape="0">
                    <a:schemeClr val="dk1">
                      <a:alpha val="40000"/>
                    </a:schemeClr>
                  </a:outerShdw>
                </a:effectLst>
              </a:rPr>
              <a:t>Marie-</a:t>
            </a:r>
            <a:r>
              <a:rPr lang="en-CA" sz="1050" i="1" dirty="0" err="1">
                <a:ln w="0"/>
                <a:effectLst>
                  <a:outerShdw blurRad="38100" dist="19050" dir="2700000" algn="tl" rotWithShape="0">
                    <a:schemeClr val="dk1">
                      <a:alpha val="40000"/>
                    </a:schemeClr>
                  </a:outerShdw>
                </a:effectLst>
              </a:rPr>
              <a:t>Andrée</a:t>
            </a:r>
            <a:r>
              <a:rPr lang="en-CA" sz="1050" i="1" dirty="0">
                <a:ln w="0"/>
                <a:effectLst>
                  <a:outerShdw blurRad="38100" dist="19050" dir="2700000" algn="tl" rotWithShape="0">
                    <a:schemeClr val="dk1">
                      <a:alpha val="40000"/>
                    </a:schemeClr>
                  </a:outerShdw>
                </a:effectLst>
              </a:rPr>
              <a:t> </a:t>
            </a:r>
            <a:r>
              <a:rPr lang="en-CA" sz="1050" i="1" dirty="0" err="1">
                <a:ln w="0"/>
                <a:effectLst>
                  <a:outerShdw blurRad="38100" dist="19050" dir="2700000" algn="tl" rotWithShape="0">
                    <a:schemeClr val="dk1">
                      <a:alpha val="40000"/>
                    </a:schemeClr>
                  </a:outerShdw>
                </a:effectLst>
              </a:rPr>
              <a:t>Bruneau</a:t>
            </a:r>
            <a:r>
              <a:rPr lang="en-CA" sz="1050" i="1" dirty="0">
                <a:ln w="0"/>
                <a:effectLst>
                  <a:outerShdw blurRad="38100" dist="19050" dir="2700000" algn="tl" rotWithShape="0">
                    <a:schemeClr val="dk1">
                      <a:alpha val="40000"/>
                    </a:schemeClr>
                  </a:outerShdw>
                </a:effectLst>
              </a:rPr>
              <a:t>, MD, MSc, FRCPC, IUGM</a:t>
            </a:r>
            <a:r>
              <a:rPr lang="fr-CA" sz="1050" i="1" dirty="0">
                <a:ln w="0"/>
                <a:effectLst>
                  <a:outerShdw blurRad="38100" dist="19050" dir="2700000" algn="tl" rotWithShape="0">
                    <a:schemeClr val="dk1">
                      <a:alpha val="40000"/>
                    </a:schemeClr>
                  </a:outerShdw>
                </a:effectLst>
              </a:rPr>
              <a:t>, 2017</a:t>
            </a:r>
            <a:r>
              <a:rPr lang="fr-CA" sz="1050" i="1" dirty="0" smtClean="0">
                <a:ln w="0"/>
                <a:effectLst>
                  <a:outerShdw blurRad="38100" dist="19050" dir="2700000" algn="tl" rotWithShape="0">
                    <a:schemeClr val="dk1">
                      <a:alpha val="40000"/>
                    </a:schemeClr>
                  </a:outerShdw>
                </a:effectLst>
              </a:rPr>
              <a:t>.</a:t>
            </a:r>
          </a:p>
          <a:p>
            <a:pPr algn="r"/>
            <a:r>
              <a:rPr lang="fr-CA" sz="1050" i="1" dirty="0" smtClean="0">
                <a:ln w="0"/>
                <a:effectLst>
                  <a:outerShdw blurRad="38100" dist="19050" dir="2700000" algn="tl" rotWithShape="0">
                    <a:schemeClr val="dk1">
                      <a:alpha val="40000"/>
                    </a:schemeClr>
                  </a:outerShdw>
                </a:effectLst>
              </a:rPr>
              <a:t>NE PAS REPRODUIRE SANS AUTORISATION DE L’AUTEURE. </a:t>
            </a:r>
            <a:endParaRPr lang="fr-CA" sz="1050" b="1" dirty="0"/>
          </a:p>
          <a:p>
            <a:endParaRPr lang="fr-CA" sz="3600" b="1" dirty="0"/>
          </a:p>
        </p:txBody>
      </p:sp>
    </p:spTree>
    <p:custDataLst>
      <p:tags r:id="rId1"/>
    </p:custDataLst>
    <p:extLst>
      <p:ext uri="{BB962C8B-B14F-4D97-AF65-F5344CB8AC3E}">
        <p14:creationId xmlns:p14="http://schemas.microsoft.com/office/powerpoint/2010/main" val="55292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769545"/>
          </a:xfrm>
        </p:spPr>
        <p:txBody>
          <a:bodyPr>
            <a:normAutofit/>
          </a:bodyPr>
          <a:lstStyle/>
          <a:p>
            <a:pPr algn="ctr"/>
            <a:r>
              <a:rPr lang="fr-CA" b="1" dirty="0" smtClean="0"/>
              <a:t>VRAI ou FAUX</a:t>
            </a:r>
            <a:endParaRPr lang="fr-CA" b="1" dirty="0"/>
          </a:p>
        </p:txBody>
      </p:sp>
      <p:sp>
        <p:nvSpPr>
          <p:cNvPr id="3" name="Espace réservé du contenu 2"/>
          <p:cNvSpPr>
            <a:spLocks noGrp="1"/>
          </p:cNvSpPr>
          <p:nvPr>
            <p:ph idx="1"/>
          </p:nvPr>
        </p:nvSpPr>
        <p:spPr>
          <a:xfrm>
            <a:off x="838200" y="769546"/>
            <a:ext cx="10515600" cy="5614162"/>
          </a:xfrm>
        </p:spPr>
        <p:txBody>
          <a:bodyPr>
            <a:noAutofit/>
          </a:bodyPr>
          <a:lstStyle/>
          <a:p>
            <a:r>
              <a:rPr lang="fr-CA" sz="1800" dirty="0" smtClean="0"/>
              <a:t>Les médicaments ayant des effets </a:t>
            </a:r>
            <a:r>
              <a:rPr lang="fr-CA" sz="1800" dirty="0"/>
              <a:t>a</a:t>
            </a:r>
            <a:r>
              <a:rPr lang="fr-CA" sz="1800" dirty="0" smtClean="0"/>
              <a:t>nticholinergiques sont à éviter chez les patients souffrant de TNCM. </a:t>
            </a:r>
            <a:r>
              <a:rPr lang="fr-CA" sz="1800" b="1" i="1" dirty="0" smtClean="0">
                <a:solidFill>
                  <a:srgbClr val="C00000"/>
                </a:solidFill>
              </a:rPr>
              <a:t>VRAI </a:t>
            </a:r>
          </a:p>
          <a:p>
            <a:pPr marL="0" indent="0">
              <a:buNone/>
            </a:pPr>
            <a:r>
              <a:rPr lang="fr-CA" sz="1800" b="1" i="1" dirty="0" smtClean="0">
                <a:solidFill>
                  <a:srgbClr val="C00000"/>
                </a:solidFill>
              </a:rPr>
              <a:t>Ils peuvent être la cause de délirium, de chute, de perte d’autonomie et de décès.</a:t>
            </a:r>
          </a:p>
          <a:p>
            <a:pPr marL="0" indent="0">
              <a:buNone/>
            </a:pPr>
            <a:endParaRPr lang="fr-CA" sz="1800" b="1" dirty="0" smtClean="0">
              <a:solidFill>
                <a:srgbClr val="C00000"/>
              </a:solidFill>
            </a:endParaRPr>
          </a:p>
          <a:p>
            <a:pPr marL="342900" lvl="1" indent="-342900">
              <a:buClr>
                <a:schemeClr val="accent4"/>
              </a:buClr>
              <a:buSzTx/>
            </a:pPr>
            <a:r>
              <a:rPr lang="fr-CA" sz="1800" dirty="0">
                <a:solidFill>
                  <a:prstClr val="black"/>
                </a:solidFill>
              </a:rPr>
              <a:t>Les </a:t>
            </a:r>
            <a:r>
              <a:rPr lang="fr-CA" altLang="fr-FR" sz="1800" dirty="0"/>
              <a:t>Inhibiteurs de l’acétylcholinestérase peuvent être prescrits à tous les stades de la maladie d’Alzheimer</a:t>
            </a:r>
            <a:r>
              <a:rPr lang="fr-CA" sz="1800" dirty="0">
                <a:solidFill>
                  <a:prstClr val="black"/>
                </a:solidFill>
              </a:rPr>
              <a:t>. </a:t>
            </a:r>
            <a:r>
              <a:rPr lang="fr-CA" sz="1800" b="1" i="1" dirty="0">
                <a:solidFill>
                  <a:srgbClr val="C00000"/>
                </a:solidFill>
              </a:rPr>
              <a:t>VRAI </a:t>
            </a:r>
            <a:endParaRPr lang="fr-CA" sz="1800" i="1" dirty="0">
              <a:solidFill>
                <a:prstClr val="black"/>
              </a:solidFill>
            </a:endParaRPr>
          </a:p>
          <a:p>
            <a:pPr marL="0" lvl="0" indent="0">
              <a:buNone/>
            </a:pPr>
            <a:r>
              <a:rPr lang="fr-CA" sz="1800" b="1" i="1" dirty="0">
                <a:solidFill>
                  <a:srgbClr val="C00000"/>
                </a:solidFill>
              </a:rPr>
              <a:t>Ils ne sont par contre pas remboursés par la RAMQ dans le stade sévère de la maladie</a:t>
            </a:r>
            <a:r>
              <a:rPr lang="fr-CA" sz="1800" b="1" i="1" dirty="0" smtClean="0">
                <a:solidFill>
                  <a:srgbClr val="C00000"/>
                </a:solidFill>
              </a:rPr>
              <a:t>.</a:t>
            </a:r>
            <a:endParaRPr lang="fr-CA" sz="1800" b="1" i="1" dirty="0">
              <a:solidFill>
                <a:srgbClr val="C00000"/>
              </a:solidFill>
            </a:endParaRPr>
          </a:p>
          <a:p>
            <a:pPr marL="0" indent="0">
              <a:buNone/>
            </a:pPr>
            <a:endParaRPr lang="fr-CA" sz="1800" b="1" dirty="0" smtClean="0">
              <a:solidFill>
                <a:srgbClr val="C00000"/>
              </a:solidFill>
            </a:endParaRPr>
          </a:p>
          <a:p>
            <a:r>
              <a:rPr lang="fr-CA" sz="1800" dirty="0"/>
              <a:t>La médication est le meilleur moyen de contrôler les symptômes comportementaux et psychologiques de la démence (SCPD). </a:t>
            </a:r>
            <a:r>
              <a:rPr lang="fr-CA" sz="1800" b="1" dirty="0">
                <a:solidFill>
                  <a:srgbClr val="C00000"/>
                </a:solidFill>
              </a:rPr>
              <a:t>FAUX </a:t>
            </a:r>
          </a:p>
          <a:p>
            <a:pPr marL="0" indent="0">
              <a:buNone/>
            </a:pPr>
            <a:r>
              <a:rPr lang="fr-CA" sz="1800" b="1" i="1" dirty="0">
                <a:solidFill>
                  <a:srgbClr val="C00000"/>
                </a:solidFill>
              </a:rPr>
              <a:t>Les approches non-pharmacologiques et </a:t>
            </a:r>
            <a:r>
              <a:rPr lang="fr-CA" sz="1800" b="1" i="1" dirty="0" smtClean="0">
                <a:solidFill>
                  <a:srgbClr val="C00000"/>
                </a:solidFill>
              </a:rPr>
              <a:t>environnementales </a:t>
            </a:r>
            <a:r>
              <a:rPr lang="fr-CA" sz="1800" b="1" i="1" dirty="0">
                <a:solidFill>
                  <a:srgbClr val="C00000"/>
                </a:solidFill>
              </a:rPr>
              <a:t>sont efficaces. La médication antipsychotique est prescrite en dernier recours lorsque le bien-être et la sécurité de la personne ou d’autrui sont mis en danger</a:t>
            </a:r>
            <a:r>
              <a:rPr lang="fr-CA" sz="1800" b="1" i="1" dirty="0" smtClean="0">
                <a:solidFill>
                  <a:srgbClr val="C00000"/>
                </a:solidFill>
              </a:rPr>
              <a:t>. Privilégier les doses d’entretien plutôt que les PRN.</a:t>
            </a:r>
            <a:endParaRPr lang="fr-CA" sz="1800" b="1" i="1" dirty="0">
              <a:solidFill>
                <a:srgbClr val="C00000"/>
              </a:solidFill>
            </a:endParaRPr>
          </a:p>
          <a:p>
            <a:pPr marL="0" indent="0">
              <a:buNone/>
            </a:pPr>
            <a:endParaRPr lang="fr-CA" sz="1800" b="1" dirty="0" smtClean="0">
              <a:solidFill>
                <a:srgbClr val="C00000"/>
              </a:solidFill>
            </a:endParaRPr>
          </a:p>
          <a:p>
            <a:pPr marL="342900" lvl="1" indent="-342900">
              <a:buClr>
                <a:schemeClr val="accent4"/>
              </a:buClr>
              <a:buSzTx/>
            </a:pPr>
            <a:r>
              <a:rPr lang="fr-CA" sz="1800" dirty="0" smtClean="0">
                <a:solidFill>
                  <a:prstClr val="black"/>
                </a:solidFill>
              </a:rPr>
              <a:t>La résistance au soins, les </a:t>
            </a:r>
            <a:r>
              <a:rPr lang="fr-CA" sz="1800" dirty="0" smtClean="0">
                <a:cs typeface="Arial" pitchFamily="34" charset="0"/>
              </a:rPr>
              <a:t>cris, les </a:t>
            </a:r>
            <a:r>
              <a:rPr lang="fr-CA" sz="1800" dirty="0">
                <a:cs typeface="Arial" pitchFamily="34" charset="0"/>
              </a:rPr>
              <a:t>mouvements répétitifs </a:t>
            </a:r>
            <a:r>
              <a:rPr lang="fr-CA" sz="1800" dirty="0" smtClean="0">
                <a:cs typeface="Arial" pitchFamily="34" charset="0"/>
              </a:rPr>
              <a:t>et l’errance sont des comportements qui répondent bien à la médication. </a:t>
            </a:r>
            <a:r>
              <a:rPr lang="fr-CA" sz="1800" b="1" dirty="0" smtClean="0">
                <a:solidFill>
                  <a:srgbClr val="C00000"/>
                </a:solidFill>
              </a:rPr>
              <a:t>FAUX</a:t>
            </a:r>
          </a:p>
          <a:p>
            <a:pPr marL="0" lvl="1" indent="0">
              <a:buClr>
                <a:schemeClr val="accent4"/>
              </a:buClr>
              <a:buSzTx/>
              <a:buNone/>
            </a:pPr>
            <a:r>
              <a:rPr lang="fr-CA" sz="1800" b="1" i="1" dirty="0" smtClean="0">
                <a:solidFill>
                  <a:srgbClr val="C00000"/>
                </a:solidFill>
              </a:rPr>
              <a:t>Les approches non-pharmacologiques et environnementales sont souvent plus efficaces.</a:t>
            </a:r>
            <a:endParaRPr lang="fr-CA" sz="1800" i="1" dirty="0">
              <a:solidFill>
                <a:prstClr val="black"/>
              </a:solidFill>
            </a:endParaRPr>
          </a:p>
          <a:p>
            <a:pPr marL="0" lvl="0" indent="0">
              <a:buNone/>
            </a:pPr>
            <a:endParaRPr lang="fr-CA" sz="2000" b="1" dirty="0">
              <a:solidFill>
                <a:srgbClr val="C00000"/>
              </a:solidFill>
            </a:endParaRPr>
          </a:p>
          <a:p>
            <a:pPr marL="0" lvl="0" indent="0">
              <a:buNone/>
            </a:pPr>
            <a:endParaRPr lang="fr-CA" sz="2000" b="1" dirty="0">
              <a:solidFill>
                <a:srgbClr val="C00000"/>
              </a:solidFill>
            </a:endParaRPr>
          </a:p>
          <a:p>
            <a:pPr marL="0" indent="0">
              <a:buNone/>
            </a:pPr>
            <a:endParaRPr lang="fr-CA" sz="2400" b="1" dirty="0"/>
          </a:p>
          <a:p>
            <a:pPr marL="0" indent="0" algn="ctr">
              <a:buNone/>
            </a:pPr>
            <a:endParaRPr lang="fr-CA" sz="2400" b="1" dirty="0" smtClean="0"/>
          </a:p>
          <a:p>
            <a:pPr marL="0" indent="0" algn="ctr">
              <a:buNone/>
            </a:pPr>
            <a:endParaRPr lang="fr-CA" sz="2400" b="1" dirty="0"/>
          </a:p>
          <a:p>
            <a:pPr marL="0" indent="0" algn="ctr">
              <a:buNone/>
            </a:pPr>
            <a:endParaRPr lang="fr-CA" sz="2000" dirty="0">
              <a:solidFill>
                <a:srgbClr val="C00000"/>
              </a:solidFill>
            </a:endParaRPr>
          </a:p>
          <a:p>
            <a:endParaRPr lang="fr-CA" sz="2000" dirty="0"/>
          </a:p>
        </p:txBody>
      </p:sp>
    </p:spTree>
    <p:extLst>
      <p:ext uri="{BB962C8B-B14F-4D97-AF65-F5344CB8AC3E}">
        <p14:creationId xmlns:p14="http://schemas.microsoft.com/office/powerpoint/2010/main" val="11551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471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Ressources</a:t>
            </a:r>
            <a:endParaRPr lang="fr-CA" dirty="0"/>
          </a:p>
        </p:txBody>
      </p:sp>
      <p:sp>
        <p:nvSpPr>
          <p:cNvPr id="3" name="Espace réservé du contenu 2"/>
          <p:cNvSpPr>
            <a:spLocks noGrp="1"/>
          </p:cNvSpPr>
          <p:nvPr>
            <p:ph idx="1"/>
          </p:nvPr>
        </p:nvSpPr>
        <p:spPr/>
        <p:txBody>
          <a:bodyPr>
            <a:normAutofit fontScale="85000" lnSpcReduction="20000"/>
          </a:bodyPr>
          <a:lstStyle/>
          <a:p>
            <a:endParaRPr lang="fr-CA" dirty="0" smtClean="0">
              <a:hlinkClick r:id="rId2"/>
            </a:endParaRPr>
          </a:p>
          <a:p>
            <a:pPr marL="114300" indent="0">
              <a:buNone/>
            </a:pPr>
            <a:r>
              <a:rPr lang="fr-CA" sz="3600" dirty="0"/>
              <a:t>Boîte à </a:t>
            </a:r>
            <a:r>
              <a:rPr lang="fr-CA" sz="3600" dirty="0" smtClean="0"/>
              <a:t>outils</a:t>
            </a:r>
          </a:p>
          <a:p>
            <a:pPr marL="114300" indent="0">
              <a:buNone/>
            </a:pPr>
            <a:endParaRPr lang="fr-CA" sz="3600" dirty="0" smtClean="0"/>
          </a:p>
          <a:p>
            <a:pPr marL="114300" indent="0">
              <a:buNone/>
            </a:pPr>
            <a:r>
              <a:rPr lang="fr-CA" sz="1900" b="1" dirty="0" smtClean="0"/>
              <a:t>INTRANET</a:t>
            </a:r>
            <a:endParaRPr lang="fr-CA" sz="1900" b="1" dirty="0">
              <a:hlinkClick r:id="rId2"/>
            </a:endParaRPr>
          </a:p>
          <a:p>
            <a:pPr marL="342900" lvl="2" indent="-342900">
              <a:buSzTx/>
            </a:pPr>
            <a:r>
              <a:rPr lang="fr-CA" sz="2400" i="1" dirty="0" smtClean="0">
                <a:solidFill>
                  <a:srgbClr val="0000FF"/>
                </a:solidFill>
                <a:hlinkClick r:id="rId3"/>
              </a:rPr>
              <a:t>https</a:t>
            </a:r>
            <a:r>
              <a:rPr lang="fr-CA" sz="2400" i="1" dirty="0">
                <a:solidFill>
                  <a:srgbClr val="0000FF"/>
                </a:solidFill>
                <a:hlinkClick r:id="rId3"/>
              </a:rPr>
              <a:t>://ccsmtlpro.ca/medecins-pharmaciens-et-professionnels/documentation-par-sujets/alzheimer/processus-clinique-en-premiere-ligne</a:t>
            </a:r>
            <a:r>
              <a:rPr lang="fr-CA" sz="2400" i="1" dirty="0" smtClean="0">
                <a:solidFill>
                  <a:srgbClr val="0000FF"/>
                </a:solidFill>
                <a:hlinkClick r:id="rId3"/>
              </a:rPr>
              <a:t>/</a:t>
            </a:r>
          </a:p>
          <a:p>
            <a:pPr marL="342900" lvl="2" indent="-342900">
              <a:buSzTx/>
            </a:pPr>
            <a:endParaRPr lang="fr-CA" sz="2400" i="1" dirty="0" smtClean="0">
              <a:solidFill>
                <a:srgbClr val="0000FF"/>
              </a:solidFill>
              <a:hlinkClick r:id="rId3"/>
            </a:endParaRPr>
          </a:p>
          <a:p>
            <a:pPr marL="114300" indent="0">
              <a:buNone/>
            </a:pPr>
            <a:r>
              <a:rPr lang="fr-CA" sz="1900" b="1" dirty="0"/>
              <a:t>AUTRES</a:t>
            </a:r>
            <a:endParaRPr lang="fr-CA" sz="1900" b="1" dirty="0">
              <a:hlinkClick r:id="rId2"/>
            </a:endParaRPr>
          </a:p>
          <a:p>
            <a:pPr marL="342900" lvl="2" indent="-342900">
              <a:buSzTx/>
            </a:pPr>
            <a:r>
              <a:rPr lang="fr-CA" sz="2400" i="1" dirty="0" smtClean="0">
                <a:solidFill>
                  <a:srgbClr val="0000FF"/>
                </a:solidFill>
                <a:hlinkClick r:id="rId3"/>
              </a:rPr>
              <a:t>www.ciusss-capitalenationale.gouv.qc.ca/expertise-et-partenariat/centre-dexcellence-sur-le-vieillissement-de-quebec-cevq/initiative-1</a:t>
            </a:r>
            <a:endParaRPr lang="fr-CA" sz="2400" dirty="0" smtClean="0">
              <a:hlinkClick r:id="rId2"/>
            </a:endParaRPr>
          </a:p>
          <a:p>
            <a:pPr>
              <a:buFont typeface="Wingdings" panose="05000000000000000000" pitchFamily="2" charset="2"/>
              <a:buChar char="§"/>
            </a:pPr>
            <a:r>
              <a:rPr lang="fr-CA" sz="2400" dirty="0" smtClean="0">
                <a:hlinkClick r:id="rId2"/>
              </a:rPr>
              <a:t>www.msss.gouv.qc.ca</a:t>
            </a:r>
            <a:endParaRPr lang="fr-CA" sz="2400" dirty="0" smtClean="0"/>
          </a:p>
          <a:p>
            <a:pPr>
              <a:buFont typeface="Wingdings" panose="05000000000000000000" pitchFamily="2" charset="2"/>
              <a:buChar char="§"/>
            </a:pPr>
            <a:r>
              <a:rPr lang="fr-CA" sz="2400" dirty="0" smtClean="0">
                <a:hlinkClick r:id="rId4"/>
              </a:rPr>
              <a:t>www.capsulesscpd.ca</a:t>
            </a:r>
            <a:endParaRPr lang="fr-CA" sz="2400" dirty="0" smtClean="0"/>
          </a:p>
          <a:p>
            <a:pPr>
              <a:buFont typeface="Wingdings" panose="05000000000000000000" pitchFamily="2" charset="2"/>
              <a:buChar char="§"/>
            </a:pPr>
            <a:r>
              <a:rPr lang="fr-CA" sz="2400" dirty="0" smtClean="0">
                <a:hlinkClick r:id="rId5"/>
              </a:rPr>
              <a:t>www.iugm.qc.ca/prof/outils.html</a:t>
            </a:r>
            <a:endParaRPr lang="fr-CA" sz="2400" dirty="0" smtClean="0"/>
          </a:p>
          <a:p>
            <a:pPr>
              <a:buFont typeface="Wingdings" panose="05000000000000000000" pitchFamily="2" charset="2"/>
              <a:buChar char="§"/>
            </a:pPr>
            <a:r>
              <a:rPr lang="fr-CA" sz="2400" dirty="0" smtClean="0">
                <a:hlinkClick r:id="rId6"/>
              </a:rPr>
              <a:t>www.teepasnow.com</a:t>
            </a:r>
            <a:endParaRPr lang="fr-CA" sz="2400" dirty="0" smtClean="0"/>
          </a:p>
          <a:p>
            <a:pPr>
              <a:buFont typeface="Wingdings" panose="05000000000000000000" pitchFamily="2" charset="2"/>
              <a:buChar char="§"/>
            </a:pPr>
            <a:r>
              <a:rPr lang="fr-CA" sz="2400" dirty="0" smtClean="0">
                <a:hlinkClick r:id="rId7"/>
              </a:rPr>
              <a:t>www.aidant.ca</a:t>
            </a:r>
            <a:endParaRPr lang="fr-CA" sz="2400" dirty="0" smtClean="0"/>
          </a:p>
          <a:p>
            <a:pPr>
              <a:buFont typeface="Wingdings" panose="05000000000000000000" pitchFamily="2" charset="2"/>
              <a:buChar char="§"/>
            </a:pPr>
            <a:r>
              <a:rPr lang="fr-CA" sz="2400" dirty="0" smtClean="0">
                <a:hlinkClick r:id="rId8"/>
              </a:rPr>
              <a:t>www.appui.org</a:t>
            </a:r>
            <a:endParaRPr lang="fr-CA" sz="2400" dirty="0" smtClean="0"/>
          </a:p>
          <a:p>
            <a:pPr>
              <a:buFont typeface="Wingdings" panose="05000000000000000000" pitchFamily="2" charset="2"/>
              <a:buChar char="§"/>
            </a:pPr>
            <a:r>
              <a:rPr lang="fr-CA" sz="2400" dirty="0" smtClean="0">
                <a:hlinkClick r:id="rId9"/>
              </a:rPr>
              <a:t>www.alzheimer.ca</a:t>
            </a:r>
            <a:endParaRPr lang="fr-CA" sz="2400" dirty="0" smtClean="0"/>
          </a:p>
          <a:p>
            <a:endParaRPr lang="fr-CA" dirty="0" smtClean="0"/>
          </a:p>
          <a:p>
            <a:endParaRPr lang="fr-CA" dirty="0"/>
          </a:p>
        </p:txBody>
      </p:sp>
    </p:spTree>
    <p:extLst>
      <p:ext uri="{BB962C8B-B14F-4D97-AF65-F5344CB8AC3E}">
        <p14:creationId xmlns:p14="http://schemas.microsoft.com/office/powerpoint/2010/main" val="375397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custDataLst>
              <p:tags r:id="rId1"/>
            </p:custDataLst>
          </p:nvPr>
        </p:nvSpPr>
        <p:spPr>
          <a:xfrm>
            <a:off x="1992313" y="115888"/>
            <a:ext cx="8229600" cy="360362"/>
          </a:xfrm>
        </p:spPr>
        <p:txBody>
          <a:bodyPr rtlCol="0">
            <a:noAutofit/>
          </a:bodyPr>
          <a:lstStyle/>
          <a:p>
            <a:pPr algn="ctr">
              <a:defRPr/>
            </a:pPr>
            <a:r>
              <a:rPr lang="fr-CA" altLang="fr-FR" sz="2400" dirty="0"/>
              <a:t>Références</a:t>
            </a:r>
          </a:p>
        </p:txBody>
      </p:sp>
      <p:sp>
        <p:nvSpPr>
          <p:cNvPr id="263171" name="Rectangle 3"/>
          <p:cNvSpPr>
            <a:spLocks noGrp="1" noChangeArrowheads="1"/>
          </p:cNvSpPr>
          <p:nvPr>
            <p:ph idx="1"/>
            <p:custDataLst>
              <p:tags r:id="rId2"/>
            </p:custDataLst>
          </p:nvPr>
        </p:nvSpPr>
        <p:spPr bwMode="auto">
          <a:xfrm>
            <a:off x="1026543" y="730250"/>
            <a:ext cx="9195370" cy="5071110"/>
          </a:xfrm>
        </p:spPr>
        <p:txBody>
          <a:bodyPr wrap="square" numCol="1" anchor="t" anchorCtr="0" compatLnSpc="1">
            <a:prstTxWarp prst="textNoShape">
              <a:avLst/>
            </a:prstTxWarp>
            <a:normAutofit fontScale="77500" lnSpcReduction="20000"/>
          </a:bodyPr>
          <a:lstStyle/>
          <a:p>
            <a:pPr>
              <a:lnSpc>
                <a:spcPct val="120000"/>
              </a:lnSpc>
              <a:spcBef>
                <a:spcPts val="600"/>
              </a:spcBef>
              <a:buClr>
                <a:srgbClr val="00AEC7"/>
              </a:buClr>
              <a:defRPr/>
            </a:pPr>
            <a:r>
              <a:rPr lang="fr-CA" sz="2000" dirty="0"/>
              <a:t>American </a:t>
            </a:r>
            <a:r>
              <a:rPr lang="fr-CA" sz="2000" dirty="0" err="1"/>
              <a:t>Geriatrics</a:t>
            </a:r>
            <a:r>
              <a:rPr lang="fr-CA" sz="2000" dirty="0"/>
              <a:t> Society 2015 </a:t>
            </a:r>
            <a:r>
              <a:rPr lang="fr-CA" sz="2000" dirty="0" err="1"/>
              <a:t>Updated</a:t>
            </a:r>
            <a:r>
              <a:rPr lang="fr-CA" sz="2000" dirty="0"/>
              <a:t> </a:t>
            </a:r>
            <a:r>
              <a:rPr lang="fr-CA" sz="2000" dirty="0" err="1"/>
              <a:t>Beers</a:t>
            </a:r>
            <a:r>
              <a:rPr lang="fr-CA" sz="2000" dirty="0"/>
              <a:t> </a:t>
            </a:r>
            <a:r>
              <a:rPr lang="fr-CA" sz="2000" dirty="0" err="1"/>
              <a:t>Criteria</a:t>
            </a:r>
            <a:r>
              <a:rPr lang="fr-CA" sz="2000" dirty="0"/>
              <a:t> for </a:t>
            </a:r>
            <a:r>
              <a:rPr lang="fr-CA" sz="2000" dirty="0" err="1"/>
              <a:t>Potentially</a:t>
            </a:r>
            <a:r>
              <a:rPr lang="fr-CA" sz="2000" dirty="0"/>
              <a:t> </a:t>
            </a:r>
            <a:r>
              <a:rPr lang="fr-CA" sz="2000" dirty="0" err="1"/>
              <a:t>Inappropriate</a:t>
            </a:r>
            <a:r>
              <a:rPr lang="fr-CA" sz="2000" dirty="0"/>
              <a:t> </a:t>
            </a:r>
            <a:r>
              <a:rPr lang="fr-CA" sz="2000" dirty="0" err="1"/>
              <a:t>Medication</a:t>
            </a:r>
            <a:r>
              <a:rPr lang="fr-CA" sz="2000" dirty="0"/>
              <a:t> Use in </a:t>
            </a:r>
            <a:r>
              <a:rPr lang="fr-CA" sz="2000" dirty="0" err="1"/>
              <a:t>Older</a:t>
            </a:r>
            <a:r>
              <a:rPr lang="fr-CA" sz="2000" dirty="0"/>
              <a:t> </a:t>
            </a:r>
            <a:r>
              <a:rPr lang="fr-CA" sz="2000" dirty="0" err="1"/>
              <a:t>Adults</a:t>
            </a:r>
            <a:r>
              <a:rPr lang="fr-CA" sz="2000" dirty="0"/>
              <a:t>, </a:t>
            </a:r>
            <a:r>
              <a:rPr lang="fr-CA" sz="2000" i="1" dirty="0"/>
              <a:t>Journal of the American </a:t>
            </a:r>
            <a:r>
              <a:rPr lang="fr-CA" sz="2000" i="1" dirty="0" err="1"/>
              <a:t>Geriatrics</a:t>
            </a:r>
            <a:r>
              <a:rPr lang="fr-CA" sz="2000" i="1" dirty="0"/>
              <a:t> Society</a:t>
            </a:r>
            <a:r>
              <a:rPr lang="fr-CA" sz="2000" dirty="0"/>
              <a:t>, 63(11), nov. 2015, 2227-2246</a:t>
            </a:r>
            <a:r>
              <a:rPr lang="fr-CA" sz="2000" dirty="0" smtClean="0"/>
              <a:t>.</a:t>
            </a:r>
            <a:endParaRPr lang="en-US" sz="2000" dirty="0" smtClean="0">
              <a:cs typeface="Arial" panose="020B0604020202020204" pitchFamily="34" charset="0"/>
            </a:endParaRPr>
          </a:p>
          <a:p>
            <a:pPr>
              <a:lnSpc>
                <a:spcPct val="120000"/>
              </a:lnSpc>
            </a:pPr>
            <a:r>
              <a:rPr lang="en-US" sz="2000" dirty="0" smtClean="0"/>
              <a:t>American </a:t>
            </a:r>
            <a:r>
              <a:rPr lang="en-US" sz="2000" dirty="0"/>
              <a:t>Psychiatric Association. (2013). </a:t>
            </a:r>
            <a:r>
              <a:rPr lang="en-US" sz="2000" i="1" dirty="0"/>
              <a:t>Diagnostic and statistical manual of mental disorders: DSM-5</a:t>
            </a:r>
            <a:r>
              <a:rPr lang="en-US" sz="2000" dirty="0"/>
              <a:t>. Washington, D.C: American Psychiatric </a:t>
            </a:r>
            <a:r>
              <a:rPr lang="en-US" sz="2000" dirty="0" err="1"/>
              <a:t>Association</a:t>
            </a:r>
            <a:r>
              <a:rPr lang="en-US" sz="2000" dirty="0" err="1">
                <a:cs typeface="Arial" panose="020B0604020202020204" pitchFamily="34" charset="0"/>
              </a:rPr>
              <a:t>Centre</a:t>
            </a:r>
            <a:r>
              <a:rPr lang="en-US" sz="2000" dirty="0">
                <a:cs typeface="Arial" panose="020B0604020202020204" pitchFamily="34" charset="0"/>
              </a:rPr>
              <a:t> </a:t>
            </a:r>
            <a:r>
              <a:rPr lang="en-US" sz="2000" dirty="0" err="1">
                <a:cs typeface="Arial" panose="020B0604020202020204" pitchFamily="34" charset="0"/>
              </a:rPr>
              <a:t>hospitalier</a:t>
            </a:r>
            <a:r>
              <a:rPr lang="en-US" sz="2000" dirty="0">
                <a:cs typeface="Arial" panose="020B0604020202020204" pitchFamily="34" charset="0"/>
              </a:rPr>
              <a:t> </a:t>
            </a:r>
            <a:r>
              <a:rPr lang="en-US" sz="2000" dirty="0" err="1">
                <a:cs typeface="Arial" panose="020B0604020202020204" pitchFamily="34" charset="0"/>
              </a:rPr>
              <a:t>universitaire</a:t>
            </a:r>
            <a:r>
              <a:rPr lang="en-US" sz="2000" dirty="0">
                <a:cs typeface="Arial" panose="020B0604020202020204" pitchFamily="34" charset="0"/>
              </a:rPr>
              <a:t> de </a:t>
            </a:r>
            <a:r>
              <a:rPr lang="en-US" sz="2000" dirty="0" err="1">
                <a:cs typeface="Arial" panose="020B0604020202020204" pitchFamily="34" charset="0"/>
              </a:rPr>
              <a:t>Sherbrooke</a:t>
            </a:r>
            <a:r>
              <a:rPr lang="en-US" sz="2000" dirty="0">
                <a:cs typeface="Arial" panose="020B0604020202020204" pitchFamily="34" charset="0"/>
              </a:rPr>
              <a:t> (CHUS).(2016). </a:t>
            </a:r>
            <a:r>
              <a:rPr lang="en-US" sz="2000" i="1" dirty="0" err="1">
                <a:cs typeface="Arial" panose="020B0604020202020204" pitchFamily="34" charset="0"/>
              </a:rPr>
              <a:t>L’évaluation</a:t>
            </a:r>
            <a:r>
              <a:rPr lang="en-US" sz="2000" i="1" dirty="0">
                <a:cs typeface="Arial" panose="020B0604020202020204" pitchFamily="34" charset="0"/>
              </a:rPr>
              <a:t> cognitive </a:t>
            </a:r>
            <a:r>
              <a:rPr lang="en-US" sz="2000" i="1" dirty="0" err="1">
                <a:cs typeface="Arial" panose="020B0604020202020204" pitchFamily="34" charset="0"/>
              </a:rPr>
              <a:t>dans</a:t>
            </a:r>
            <a:r>
              <a:rPr lang="en-US" sz="2000" i="1" dirty="0">
                <a:cs typeface="Arial" panose="020B0604020202020204" pitchFamily="34" charset="0"/>
              </a:rPr>
              <a:t> un </a:t>
            </a:r>
            <a:r>
              <a:rPr lang="en-US" sz="2000" i="1" dirty="0" err="1">
                <a:cs typeface="Arial" panose="020B0604020202020204" pitchFamily="34" charset="0"/>
              </a:rPr>
              <a:t>contexte</a:t>
            </a:r>
            <a:r>
              <a:rPr lang="en-US" sz="2000" i="1" dirty="0">
                <a:cs typeface="Arial" panose="020B0604020202020204" pitchFamily="34" charset="0"/>
              </a:rPr>
              <a:t> de </a:t>
            </a:r>
            <a:r>
              <a:rPr lang="en-US" sz="2000" i="1" dirty="0" err="1">
                <a:cs typeface="Arial" panose="020B0604020202020204" pitchFamily="34" charset="0"/>
              </a:rPr>
              <a:t>repérage</a:t>
            </a:r>
            <a:r>
              <a:rPr lang="en-US" sz="2000" i="1" dirty="0">
                <a:cs typeface="Arial" panose="020B0604020202020204" pitchFamily="34" charset="0"/>
              </a:rPr>
              <a:t> </a:t>
            </a:r>
            <a:r>
              <a:rPr lang="en-US" sz="2000" i="1" dirty="0" err="1">
                <a:cs typeface="Arial" panose="020B0604020202020204" pitchFamily="34" charset="0"/>
              </a:rPr>
              <a:t>en</a:t>
            </a:r>
            <a:r>
              <a:rPr lang="en-US" sz="2000" i="1" dirty="0">
                <a:cs typeface="Arial" panose="020B0604020202020204" pitchFamily="34" charset="0"/>
              </a:rPr>
              <a:t> première </a:t>
            </a:r>
            <a:r>
              <a:rPr lang="en-US" sz="2000" i="1" dirty="0" err="1">
                <a:cs typeface="Arial" panose="020B0604020202020204" pitchFamily="34" charset="0"/>
              </a:rPr>
              <a:t>ligne</a:t>
            </a:r>
            <a:r>
              <a:rPr lang="en-US" sz="2000" i="1" dirty="0">
                <a:cs typeface="Arial" panose="020B0604020202020204" pitchFamily="34" charset="0"/>
              </a:rPr>
              <a:t>. </a:t>
            </a:r>
            <a:r>
              <a:rPr lang="en-US" sz="2000" dirty="0">
                <a:cs typeface="Arial" panose="020B0604020202020204" pitchFamily="34" charset="0"/>
              </a:rPr>
              <a:t>Formation </a:t>
            </a:r>
            <a:r>
              <a:rPr lang="en-US" sz="2000" dirty="0" err="1">
                <a:cs typeface="Arial" panose="020B0604020202020204" pitchFamily="34" charset="0"/>
              </a:rPr>
              <a:t>en</a:t>
            </a:r>
            <a:r>
              <a:rPr lang="en-US" sz="2000" dirty="0">
                <a:cs typeface="Arial" panose="020B0604020202020204" pitchFamily="34" charset="0"/>
              </a:rPr>
              <a:t> </a:t>
            </a:r>
            <a:r>
              <a:rPr lang="en-US" sz="2000" dirty="0" err="1">
                <a:cs typeface="Arial" panose="020B0604020202020204" pitchFamily="34" charset="0"/>
              </a:rPr>
              <a:t>ligne</a:t>
            </a:r>
            <a:r>
              <a:rPr lang="en-US" sz="2000" dirty="0" smtClean="0">
                <a:cs typeface="Arial" panose="020B0604020202020204" pitchFamily="34" charset="0"/>
              </a:rPr>
              <a:t>.</a:t>
            </a:r>
            <a:endParaRPr lang="fr-CA" sz="2000" dirty="0"/>
          </a:p>
          <a:p>
            <a:pPr>
              <a:lnSpc>
                <a:spcPct val="120000"/>
              </a:lnSpc>
              <a:spcBef>
                <a:spcPts val="600"/>
              </a:spcBef>
              <a:buClr>
                <a:srgbClr val="00AEC7"/>
              </a:buClr>
              <a:defRPr/>
            </a:pPr>
            <a:r>
              <a:rPr lang="fr-CA" sz="2000" dirty="0" err="1"/>
              <a:t>Camicioli</a:t>
            </a:r>
            <a:r>
              <a:rPr lang="fr-CA" sz="2000" dirty="0"/>
              <a:t>, R. (2006). Distinguer les différents types de démences. </a:t>
            </a:r>
            <a:r>
              <a:rPr lang="fr-CA" sz="2000" i="1" dirty="0"/>
              <a:t>Revue canadienne de la maladie d'Alzheimer et autres démences</a:t>
            </a:r>
            <a:r>
              <a:rPr lang="fr-CA" sz="2000" dirty="0"/>
              <a:t>, vol. 8 (4): 4-11.</a:t>
            </a:r>
            <a:endParaRPr lang="fr-CA" altLang="fr-FR" sz="2000" dirty="0"/>
          </a:p>
          <a:p>
            <a:pPr>
              <a:lnSpc>
                <a:spcPct val="120000"/>
              </a:lnSpc>
              <a:spcBef>
                <a:spcPts val="600"/>
              </a:spcBef>
              <a:buClr>
                <a:srgbClr val="00AEC7"/>
              </a:buClr>
              <a:defRPr/>
            </a:pPr>
            <a:r>
              <a:rPr lang="fr-CA" altLang="fr-FR" sz="2000" dirty="0"/>
              <a:t>Canadian </a:t>
            </a:r>
            <a:r>
              <a:rPr lang="fr-CA" altLang="fr-FR" sz="2000" dirty="0" err="1"/>
              <a:t>Censensus</a:t>
            </a:r>
            <a:r>
              <a:rPr lang="fr-CA" altLang="fr-FR" sz="2000" dirty="0"/>
              <a:t> </a:t>
            </a:r>
            <a:r>
              <a:rPr lang="fr-CA" altLang="fr-FR" sz="2000" dirty="0" err="1"/>
              <a:t>Conference</a:t>
            </a:r>
            <a:r>
              <a:rPr lang="fr-CA" altLang="fr-FR" sz="2000" dirty="0"/>
              <a:t> on the </a:t>
            </a:r>
            <a:r>
              <a:rPr lang="fr-CA" altLang="fr-FR" sz="2000" dirty="0" err="1"/>
              <a:t>Diagnosis</a:t>
            </a:r>
            <a:r>
              <a:rPr lang="fr-CA" altLang="fr-FR" sz="2000" dirty="0"/>
              <a:t> and </a:t>
            </a:r>
            <a:r>
              <a:rPr lang="fr-CA" altLang="fr-FR" sz="2000" dirty="0" err="1"/>
              <a:t>Treatment</a:t>
            </a:r>
            <a:r>
              <a:rPr lang="fr-CA" altLang="fr-FR" sz="2000" dirty="0"/>
              <a:t> of </a:t>
            </a:r>
            <a:r>
              <a:rPr lang="fr-CA" altLang="fr-FR" sz="2000" dirty="0" err="1"/>
              <a:t>Dementia</a:t>
            </a:r>
            <a:r>
              <a:rPr lang="fr-CA" altLang="fr-FR" sz="2000" dirty="0"/>
              <a:t>, 2012.</a:t>
            </a:r>
          </a:p>
          <a:p>
            <a:pPr>
              <a:lnSpc>
                <a:spcPct val="120000"/>
              </a:lnSpc>
              <a:spcBef>
                <a:spcPts val="600"/>
              </a:spcBef>
              <a:buClr>
                <a:srgbClr val="00AEC7"/>
              </a:buClr>
              <a:defRPr/>
            </a:pPr>
            <a:r>
              <a:rPr lang="fr-CA" altLang="fr-FR" sz="2000" dirty="0" err="1"/>
              <a:t>Careau</a:t>
            </a:r>
            <a:r>
              <a:rPr lang="fr-CA" altLang="fr-FR" sz="2000" dirty="0"/>
              <a:t>, E., N., Houle, N., Dumont, S., </a:t>
            </a:r>
            <a:r>
              <a:rPr lang="fr-CA" altLang="fr-FR" sz="2000" dirty="0" err="1"/>
              <a:t>Maziade</a:t>
            </a:r>
            <a:r>
              <a:rPr lang="fr-CA" altLang="fr-FR" sz="2000" dirty="0"/>
              <a:t>, J., Paré, L., </a:t>
            </a:r>
            <a:r>
              <a:rPr lang="fr-CA" altLang="fr-FR" sz="2000" dirty="0" err="1"/>
              <a:t>Desaulniers</a:t>
            </a:r>
            <a:r>
              <a:rPr lang="fr-CA" altLang="fr-FR" sz="2000" dirty="0"/>
              <a:t>, M., </a:t>
            </a:r>
            <a:r>
              <a:rPr lang="fr-CA" altLang="fr-FR" sz="2000" dirty="0" err="1"/>
              <a:t>Museux</a:t>
            </a:r>
            <a:r>
              <a:rPr lang="fr-CA" altLang="fr-FR" sz="2000" dirty="0"/>
              <a:t>, A.-C. (2014). </a:t>
            </a:r>
            <a:r>
              <a:rPr lang="fr-CA" altLang="fr-FR" sz="2000" i="1" dirty="0"/>
              <a:t>Continuum des pratiques de collaboration interprofessionnelle en santé et services sociaux- Guide explicatif</a:t>
            </a:r>
            <a:r>
              <a:rPr lang="fr-CA" altLang="fr-FR" sz="2000" dirty="0"/>
              <a:t>. Réseau de collaboration sur les pratiques interprofessionnelles en santé et services sociaux (RCPI).</a:t>
            </a:r>
          </a:p>
          <a:p>
            <a:pPr>
              <a:lnSpc>
                <a:spcPct val="120000"/>
              </a:lnSpc>
              <a:spcBef>
                <a:spcPts val="600"/>
              </a:spcBef>
              <a:buClr>
                <a:srgbClr val="00AEC7"/>
              </a:buClr>
              <a:defRPr/>
            </a:pPr>
            <a:r>
              <a:rPr lang="fr-CA" altLang="fr-FR" sz="2000" dirty="0" err="1"/>
              <a:t>Chertkow</a:t>
            </a:r>
            <a:r>
              <a:rPr lang="fr-CA" altLang="fr-FR" sz="2000" dirty="0"/>
              <a:t>, H. (2006). Le traitement de l’atteinte cognitive légère. </a:t>
            </a:r>
            <a:r>
              <a:rPr lang="fr-CA" altLang="fr-FR" sz="2000" i="1" dirty="0"/>
              <a:t>La Revue canadienne de la maladie d’Alzheimer et autre démence.</a:t>
            </a:r>
            <a:r>
              <a:rPr lang="fr-CA" altLang="fr-FR" sz="2000" dirty="0"/>
              <a:t> </a:t>
            </a:r>
          </a:p>
          <a:p>
            <a:pPr>
              <a:lnSpc>
                <a:spcPct val="120000"/>
              </a:lnSpc>
              <a:spcBef>
                <a:spcPts val="600"/>
              </a:spcBef>
              <a:defRPr/>
            </a:pPr>
            <a:r>
              <a:rPr lang="fr-CA" altLang="fr-FR" sz="2000" dirty="0" err="1"/>
              <a:t>Duchesneau</a:t>
            </a:r>
            <a:r>
              <a:rPr lang="fr-CA" altLang="fr-FR" sz="2000" dirty="0"/>
              <a:t> A. A., et </a:t>
            </a:r>
            <a:r>
              <a:rPr lang="fr-CA" altLang="fr-FR" sz="2000" dirty="0" err="1"/>
              <a:t>Dostie</a:t>
            </a:r>
            <a:r>
              <a:rPr lang="fr-CA" altLang="fr-FR" sz="2000" dirty="0"/>
              <a:t> C., (2010). Règle d’or pour prescrire des médicaments aux aînés. </a:t>
            </a:r>
            <a:r>
              <a:rPr lang="fr-CA" altLang="fr-FR" sz="2000" i="1" dirty="0"/>
              <a:t>Le Médecin du Québec</a:t>
            </a:r>
            <a:r>
              <a:rPr lang="fr-CA" altLang="fr-FR" sz="2000" dirty="0"/>
              <a:t>. 45(</a:t>
            </a:r>
            <a:r>
              <a:rPr lang="fr-CA" altLang="fr-FR" sz="2000" i="1" dirty="0"/>
              <a:t>12</a:t>
            </a:r>
            <a:r>
              <a:rPr lang="fr-CA" altLang="fr-FR" sz="2000" dirty="0"/>
              <a:t>). p. 63-66.</a:t>
            </a:r>
          </a:p>
          <a:p>
            <a:pPr>
              <a:lnSpc>
                <a:spcPct val="120000"/>
              </a:lnSpc>
              <a:spcBef>
                <a:spcPts val="600"/>
              </a:spcBef>
              <a:defRPr/>
            </a:pPr>
            <a:r>
              <a:rPr lang="fr-CA" altLang="fr-FR" sz="2000" dirty="0"/>
              <a:t>E-CPS: </a:t>
            </a:r>
            <a:r>
              <a:rPr lang="fr-CA" altLang="fr-FR" sz="2000" dirty="0" err="1"/>
              <a:t>Monagraphies</a:t>
            </a:r>
            <a:r>
              <a:rPr lang="fr-CA" altLang="fr-FR" sz="2000" dirty="0"/>
              <a:t> de médicaments</a:t>
            </a:r>
          </a:p>
          <a:p>
            <a:pPr marL="0" indent="0">
              <a:lnSpc>
                <a:spcPct val="120000"/>
              </a:lnSpc>
              <a:spcBef>
                <a:spcPts val="0"/>
              </a:spcBef>
              <a:buNone/>
              <a:defRPr/>
            </a:pPr>
            <a:endParaRPr lang="fr-CA" altLang="fr-FR" sz="2000" dirty="0"/>
          </a:p>
          <a:p>
            <a:pPr marL="0" indent="0">
              <a:lnSpc>
                <a:spcPct val="120000"/>
              </a:lnSpc>
              <a:buClr>
                <a:srgbClr val="00AEC7"/>
              </a:buClr>
              <a:buNone/>
              <a:defRPr/>
            </a:pPr>
            <a:endParaRPr lang="fr-CA" altLang="fr-FR" sz="2000" dirty="0"/>
          </a:p>
        </p:txBody>
      </p:sp>
    </p:spTree>
    <p:extLst>
      <p:ext uri="{BB962C8B-B14F-4D97-AF65-F5344CB8AC3E}">
        <p14:creationId xmlns:p14="http://schemas.microsoft.com/office/powerpoint/2010/main" val="391057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custDataLst>
              <p:tags r:id="rId1"/>
            </p:custDataLst>
          </p:nvPr>
        </p:nvSpPr>
        <p:spPr>
          <a:xfrm>
            <a:off x="1919288" y="-77964"/>
            <a:ext cx="8229600" cy="484364"/>
          </a:xfrm>
        </p:spPr>
        <p:txBody>
          <a:bodyPr rtlCol="0">
            <a:noAutofit/>
          </a:bodyPr>
          <a:lstStyle/>
          <a:p>
            <a:pPr algn="ctr">
              <a:defRPr/>
            </a:pPr>
            <a:r>
              <a:rPr lang="fr-CA" altLang="fr-FR" sz="2400" dirty="0">
                <a:solidFill>
                  <a:srgbClr val="2D2926"/>
                </a:solidFill>
              </a:rPr>
              <a:t>Références</a:t>
            </a:r>
            <a:endParaRPr lang="fr-CA" altLang="fr-FR" sz="2400" dirty="0"/>
          </a:p>
        </p:txBody>
      </p:sp>
      <p:sp>
        <p:nvSpPr>
          <p:cNvPr id="102403" name="Rectangle 3"/>
          <p:cNvSpPr>
            <a:spLocks noGrp="1" noChangeArrowheads="1"/>
          </p:cNvSpPr>
          <p:nvPr>
            <p:ph idx="1"/>
            <p:custDataLst>
              <p:tags r:id="rId2"/>
            </p:custDataLst>
          </p:nvPr>
        </p:nvSpPr>
        <p:spPr>
          <a:xfrm>
            <a:off x="905774" y="406400"/>
            <a:ext cx="9243114" cy="5543550"/>
          </a:xfrm>
        </p:spPr>
        <p:txBody>
          <a:bodyPr>
            <a:normAutofit fontScale="32500" lnSpcReduction="20000"/>
          </a:bodyPr>
          <a:lstStyle/>
          <a:p>
            <a:pPr>
              <a:lnSpc>
                <a:spcPct val="120000"/>
              </a:lnSpc>
              <a:spcBef>
                <a:spcPts val="600"/>
              </a:spcBef>
              <a:defRPr/>
            </a:pPr>
            <a:r>
              <a:rPr lang="fr-CA" altLang="fr-FR" sz="4300" dirty="0" err="1"/>
              <a:t>Folstein</a:t>
            </a:r>
            <a:r>
              <a:rPr lang="fr-CA" altLang="fr-FR" sz="4300" dirty="0"/>
              <a:t>, M. F., </a:t>
            </a:r>
            <a:r>
              <a:rPr lang="fr-CA" altLang="fr-FR" sz="4300" dirty="0" err="1"/>
              <a:t>Folstein</a:t>
            </a:r>
            <a:r>
              <a:rPr lang="fr-CA" altLang="fr-FR" sz="4300" dirty="0"/>
              <a:t>, S. E., &amp; </a:t>
            </a:r>
            <a:r>
              <a:rPr lang="fr-CA" altLang="fr-FR" sz="4300" dirty="0" err="1"/>
              <a:t>McHugh</a:t>
            </a:r>
            <a:r>
              <a:rPr lang="fr-CA" altLang="fr-FR" sz="4300" dirty="0"/>
              <a:t>, P. R. (1975). Mini-Mental State A </a:t>
            </a:r>
            <a:r>
              <a:rPr lang="fr-CA" altLang="fr-FR" sz="4300" dirty="0" err="1"/>
              <a:t>Pratical</a:t>
            </a:r>
            <a:r>
              <a:rPr lang="fr-CA" altLang="fr-FR" sz="4300" dirty="0"/>
              <a:t> </a:t>
            </a:r>
            <a:r>
              <a:rPr lang="fr-CA" altLang="fr-FR" sz="4300" dirty="0" err="1"/>
              <a:t>method</a:t>
            </a:r>
            <a:r>
              <a:rPr lang="fr-CA" altLang="fr-FR" sz="4300" dirty="0"/>
              <a:t> for </a:t>
            </a:r>
            <a:r>
              <a:rPr lang="fr-CA" altLang="fr-FR" sz="4300" dirty="0" err="1"/>
              <a:t>Grading</a:t>
            </a:r>
            <a:r>
              <a:rPr lang="fr-CA" altLang="fr-FR" sz="4300" dirty="0"/>
              <a:t> the Cognitive State of Patients for </a:t>
            </a:r>
            <a:r>
              <a:rPr lang="fr-CA" altLang="fr-FR" sz="4300" dirty="0" err="1"/>
              <a:t>Clinician</a:t>
            </a:r>
            <a:r>
              <a:rPr lang="fr-CA" altLang="fr-FR" sz="4300" dirty="0"/>
              <a:t>. </a:t>
            </a:r>
            <a:r>
              <a:rPr lang="fr-CA" altLang="fr-FR" sz="4300" i="1" dirty="0"/>
              <a:t>Journal of </a:t>
            </a:r>
            <a:r>
              <a:rPr lang="fr-CA" altLang="fr-FR" sz="4300" i="1" dirty="0" err="1"/>
              <a:t>psychiatric</a:t>
            </a:r>
            <a:r>
              <a:rPr lang="fr-CA" altLang="fr-FR" sz="4300" i="1" dirty="0"/>
              <a:t> </a:t>
            </a:r>
            <a:r>
              <a:rPr lang="fr-CA" altLang="fr-FR" sz="4300" i="1" dirty="0" err="1"/>
              <a:t>research</a:t>
            </a:r>
            <a:r>
              <a:rPr lang="fr-CA" altLang="fr-FR" sz="4300" i="1" dirty="0"/>
              <a:t>,</a:t>
            </a:r>
            <a:r>
              <a:rPr lang="fr-CA" altLang="fr-FR" sz="4300" dirty="0"/>
              <a:t> 12,189-198.</a:t>
            </a:r>
          </a:p>
          <a:p>
            <a:pPr>
              <a:lnSpc>
                <a:spcPct val="120000"/>
              </a:lnSpc>
              <a:spcBef>
                <a:spcPts val="600"/>
              </a:spcBef>
              <a:buClr>
                <a:srgbClr val="00AEC7"/>
              </a:buClr>
              <a:defRPr/>
            </a:pPr>
            <a:r>
              <a:rPr lang="fr-CA" altLang="fr-FR" sz="4300" dirty="0">
                <a:solidFill>
                  <a:srgbClr val="2D2926"/>
                </a:solidFill>
              </a:rPr>
              <a:t>Hansen, R.A. &amp; al., (2008). </a:t>
            </a:r>
            <a:r>
              <a:rPr lang="fr-CA" altLang="fr-FR" sz="4300" dirty="0" err="1">
                <a:solidFill>
                  <a:srgbClr val="2D2926"/>
                </a:solidFill>
              </a:rPr>
              <a:t>Efficacy</a:t>
            </a:r>
            <a:r>
              <a:rPr lang="fr-CA" altLang="fr-FR" sz="4300" dirty="0">
                <a:solidFill>
                  <a:srgbClr val="2D2926"/>
                </a:solidFill>
              </a:rPr>
              <a:t> and </a:t>
            </a:r>
            <a:r>
              <a:rPr lang="fr-CA" altLang="fr-FR" sz="4300" dirty="0" err="1">
                <a:solidFill>
                  <a:srgbClr val="2D2926"/>
                </a:solidFill>
              </a:rPr>
              <a:t>safety</a:t>
            </a:r>
            <a:r>
              <a:rPr lang="fr-CA" altLang="fr-FR" sz="4300" dirty="0">
                <a:solidFill>
                  <a:srgbClr val="2D2926"/>
                </a:solidFill>
              </a:rPr>
              <a:t> of </a:t>
            </a:r>
            <a:r>
              <a:rPr lang="fr-CA" altLang="fr-FR" sz="4300" dirty="0" err="1">
                <a:solidFill>
                  <a:srgbClr val="2D2926"/>
                </a:solidFill>
              </a:rPr>
              <a:t>donepezil</a:t>
            </a:r>
            <a:r>
              <a:rPr lang="fr-CA" altLang="fr-FR" sz="4300" dirty="0">
                <a:solidFill>
                  <a:srgbClr val="2D2926"/>
                </a:solidFill>
              </a:rPr>
              <a:t>, </a:t>
            </a:r>
            <a:r>
              <a:rPr lang="fr-CA" altLang="fr-FR" sz="4300" dirty="0" err="1">
                <a:solidFill>
                  <a:srgbClr val="2D2926"/>
                </a:solidFill>
              </a:rPr>
              <a:t>galantamine</a:t>
            </a:r>
            <a:r>
              <a:rPr lang="fr-CA" altLang="fr-FR" sz="4300" dirty="0">
                <a:solidFill>
                  <a:srgbClr val="2D2926"/>
                </a:solidFill>
              </a:rPr>
              <a:t> and </a:t>
            </a:r>
            <a:r>
              <a:rPr lang="fr-CA" altLang="fr-FR" sz="4300" dirty="0" err="1">
                <a:solidFill>
                  <a:srgbClr val="2D2926"/>
                </a:solidFill>
              </a:rPr>
              <a:t>rivastigmine</a:t>
            </a:r>
            <a:r>
              <a:rPr lang="fr-CA" altLang="fr-FR" sz="4300" dirty="0">
                <a:solidFill>
                  <a:srgbClr val="2D2926"/>
                </a:solidFill>
              </a:rPr>
              <a:t> for </a:t>
            </a:r>
            <a:r>
              <a:rPr lang="fr-CA" altLang="fr-FR" sz="4300" dirty="0" err="1">
                <a:solidFill>
                  <a:srgbClr val="2D2926"/>
                </a:solidFill>
              </a:rPr>
              <a:t>treatment</a:t>
            </a:r>
            <a:r>
              <a:rPr lang="fr-CA" altLang="fr-FR" sz="4300" dirty="0">
                <a:solidFill>
                  <a:srgbClr val="2D2926"/>
                </a:solidFill>
              </a:rPr>
              <a:t> of </a:t>
            </a:r>
            <a:r>
              <a:rPr lang="fr-CA" altLang="fr-FR" sz="4300" dirty="0" err="1">
                <a:solidFill>
                  <a:srgbClr val="2D2926"/>
                </a:solidFill>
              </a:rPr>
              <a:t>Alzheimer’s</a:t>
            </a:r>
            <a:r>
              <a:rPr lang="fr-CA" altLang="fr-FR" sz="4300" dirty="0">
                <a:solidFill>
                  <a:srgbClr val="2D2926"/>
                </a:solidFill>
              </a:rPr>
              <a:t> </a:t>
            </a:r>
            <a:r>
              <a:rPr lang="fr-CA" altLang="fr-FR" sz="4300" dirty="0" err="1">
                <a:solidFill>
                  <a:srgbClr val="2D2926"/>
                </a:solidFill>
              </a:rPr>
              <a:t>disease</a:t>
            </a:r>
            <a:r>
              <a:rPr lang="fr-CA" altLang="fr-FR" sz="4300" dirty="0">
                <a:solidFill>
                  <a:srgbClr val="2D2926"/>
                </a:solidFill>
              </a:rPr>
              <a:t>: A </a:t>
            </a:r>
            <a:r>
              <a:rPr lang="fr-CA" altLang="fr-FR" sz="4300" dirty="0" err="1">
                <a:solidFill>
                  <a:srgbClr val="2D2926"/>
                </a:solidFill>
              </a:rPr>
              <a:t>systematic</a:t>
            </a:r>
            <a:r>
              <a:rPr lang="fr-CA" altLang="fr-FR" sz="4300" dirty="0">
                <a:solidFill>
                  <a:srgbClr val="2D2926"/>
                </a:solidFill>
              </a:rPr>
              <a:t> </a:t>
            </a:r>
            <a:r>
              <a:rPr lang="fr-CA" altLang="fr-FR" sz="4300" dirty="0" err="1">
                <a:solidFill>
                  <a:srgbClr val="2D2926"/>
                </a:solidFill>
              </a:rPr>
              <a:t>review</a:t>
            </a:r>
            <a:r>
              <a:rPr lang="fr-CA" altLang="fr-FR" sz="4300" dirty="0">
                <a:solidFill>
                  <a:srgbClr val="2D2926"/>
                </a:solidFill>
              </a:rPr>
              <a:t> and </a:t>
            </a:r>
            <a:r>
              <a:rPr lang="fr-CA" altLang="fr-FR" sz="4300" dirty="0" err="1">
                <a:solidFill>
                  <a:srgbClr val="2D2926"/>
                </a:solidFill>
              </a:rPr>
              <a:t>meta-analysis</a:t>
            </a:r>
            <a:r>
              <a:rPr lang="fr-CA" altLang="fr-FR" sz="4300" dirty="0">
                <a:solidFill>
                  <a:srgbClr val="2D2926"/>
                </a:solidFill>
              </a:rPr>
              <a:t>. </a:t>
            </a:r>
            <a:r>
              <a:rPr lang="fr-CA" altLang="fr-FR" sz="4300" i="1" dirty="0" err="1">
                <a:solidFill>
                  <a:srgbClr val="2D2926"/>
                </a:solidFill>
              </a:rPr>
              <a:t>Clinical</a:t>
            </a:r>
            <a:r>
              <a:rPr lang="fr-CA" altLang="fr-FR" sz="4300" i="1" dirty="0">
                <a:solidFill>
                  <a:srgbClr val="2D2926"/>
                </a:solidFill>
              </a:rPr>
              <a:t> Interventions in </a:t>
            </a:r>
            <a:r>
              <a:rPr lang="fr-CA" altLang="fr-FR" sz="4300" i="1" dirty="0" err="1">
                <a:solidFill>
                  <a:srgbClr val="2D2926"/>
                </a:solidFill>
              </a:rPr>
              <a:t>Aging</a:t>
            </a:r>
            <a:r>
              <a:rPr lang="fr-CA" altLang="fr-FR" sz="4300" dirty="0">
                <a:solidFill>
                  <a:srgbClr val="2D2926"/>
                </a:solidFill>
              </a:rPr>
              <a:t>, 3(2), 211-225.</a:t>
            </a:r>
          </a:p>
          <a:p>
            <a:pPr>
              <a:lnSpc>
                <a:spcPct val="120000"/>
              </a:lnSpc>
              <a:spcBef>
                <a:spcPts val="600"/>
              </a:spcBef>
              <a:buClr>
                <a:srgbClr val="00AEC7"/>
              </a:buClr>
              <a:defRPr/>
            </a:pPr>
            <a:r>
              <a:rPr lang="fr-CA" altLang="fr-FR" sz="4300" dirty="0">
                <a:solidFill>
                  <a:srgbClr val="2D2926"/>
                </a:solidFill>
              </a:rPr>
              <a:t>Institut national d’excellence en santé et en services sociaux (INESSS). </a:t>
            </a:r>
            <a:r>
              <a:rPr lang="fr-CA" altLang="fr-FR" sz="4300" i="1" dirty="0">
                <a:solidFill>
                  <a:srgbClr val="2D2926"/>
                </a:solidFill>
              </a:rPr>
              <a:t>Repérage et processus menant au diagnostic de la maladie d’Alzheimer et d’autres troubles neurocognitifs</a:t>
            </a:r>
            <a:r>
              <a:rPr lang="fr-CA" altLang="fr-FR" sz="4300" dirty="0">
                <a:solidFill>
                  <a:srgbClr val="2D2926"/>
                </a:solidFill>
              </a:rPr>
              <a:t>. Rapport rédigé par Caroline Colette et Geneviève Robitaille. Québec, </a:t>
            </a:r>
            <a:r>
              <a:rPr lang="fr-CA" altLang="fr-FR" sz="4300" dirty="0" err="1">
                <a:solidFill>
                  <a:srgbClr val="2D2926"/>
                </a:solidFill>
              </a:rPr>
              <a:t>Qc</a:t>
            </a:r>
            <a:r>
              <a:rPr lang="fr-CA" altLang="fr-FR" sz="4300" dirty="0">
                <a:solidFill>
                  <a:srgbClr val="2D2926"/>
                </a:solidFill>
              </a:rPr>
              <a:t> : INESSS; 101p. </a:t>
            </a:r>
          </a:p>
          <a:p>
            <a:pPr>
              <a:lnSpc>
                <a:spcPct val="120000"/>
              </a:lnSpc>
              <a:spcBef>
                <a:spcPts val="600"/>
              </a:spcBef>
              <a:buClr>
                <a:srgbClr val="00AEC7"/>
              </a:buClr>
              <a:defRPr/>
            </a:pPr>
            <a:r>
              <a:rPr lang="fr-CA" altLang="fr-FR" sz="4300" dirty="0">
                <a:solidFill>
                  <a:srgbClr val="2D2926"/>
                </a:solidFill>
              </a:rPr>
              <a:t>Jack CR, </a:t>
            </a:r>
            <a:r>
              <a:rPr lang="fr-CA" altLang="fr-FR" sz="4300" dirty="0" err="1">
                <a:solidFill>
                  <a:srgbClr val="2D2926"/>
                </a:solidFill>
              </a:rPr>
              <a:t>Knopman</a:t>
            </a:r>
            <a:r>
              <a:rPr lang="fr-CA" altLang="fr-FR" sz="4300" dirty="0">
                <a:solidFill>
                  <a:srgbClr val="2D2926"/>
                </a:solidFill>
              </a:rPr>
              <a:t> DS, </a:t>
            </a:r>
            <a:r>
              <a:rPr lang="fr-CA" altLang="fr-FR" sz="4300" dirty="0" err="1">
                <a:solidFill>
                  <a:srgbClr val="2D2926"/>
                </a:solidFill>
              </a:rPr>
              <a:t>Jagust</a:t>
            </a:r>
            <a:r>
              <a:rPr lang="fr-CA" altLang="fr-FR" sz="4300" dirty="0">
                <a:solidFill>
                  <a:srgbClr val="2D2926"/>
                </a:solidFill>
              </a:rPr>
              <a:t> WJ, et al. Update on </a:t>
            </a:r>
            <a:r>
              <a:rPr lang="fr-CA" altLang="fr-FR" sz="4300" dirty="0" err="1">
                <a:solidFill>
                  <a:srgbClr val="2D2926"/>
                </a:solidFill>
              </a:rPr>
              <a:t>hypothetical</a:t>
            </a:r>
            <a:r>
              <a:rPr lang="fr-CA" altLang="fr-FR" sz="4300" dirty="0">
                <a:solidFill>
                  <a:srgbClr val="2D2926"/>
                </a:solidFill>
              </a:rPr>
              <a:t> model of </a:t>
            </a:r>
            <a:r>
              <a:rPr lang="fr-CA" altLang="fr-FR" sz="4300" dirty="0" err="1">
                <a:solidFill>
                  <a:srgbClr val="2D2926"/>
                </a:solidFill>
              </a:rPr>
              <a:t>Alzheimer’s</a:t>
            </a:r>
            <a:r>
              <a:rPr lang="fr-CA" altLang="fr-FR" sz="4300" dirty="0">
                <a:solidFill>
                  <a:srgbClr val="2D2926"/>
                </a:solidFill>
              </a:rPr>
              <a:t> </a:t>
            </a:r>
            <a:r>
              <a:rPr lang="fr-CA" altLang="fr-FR" sz="4300" dirty="0" err="1">
                <a:solidFill>
                  <a:srgbClr val="2D2926"/>
                </a:solidFill>
              </a:rPr>
              <a:t>disease</a:t>
            </a:r>
            <a:r>
              <a:rPr lang="fr-CA" altLang="fr-FR" sz="4300" dirty="0">
                <a:solidFill>
                  <a:srgbClr val="2D2926"/>
                </a:solidFill>
              </a:rPr>
              <a:t> </a:t>
            </a:r>
            <a:r>
              <a:rPr lang="fr-CA" altLang="fr-FR" sz="4300" dirty="0" err="1">
                <a:solidFill>
                  <a:srgbClr val="2D2926"/>
                </a:solidFill>
              </a:rPr>
              <a:t>biomarkers</a:t>
            </a:r>
            <a:r>
              <a:rPr lang="fr-CA" altLang="fr-FR" sz="4300" dirty="0">
                <a:solidFill>
                  <a:srgbClr val="2D2926"/>
                </a:solidFill>
              </a:rPr>
              <a:t>. </a:t>
            </a:r>
            <a:r>
              <a:rPr lang="fr-CA" altLang="fr-FR" sz="4300" i="1" dirty="0">
                <a:solidFill>
                  <a:srgbClr val="2D2926"/>
                </a:solidFill>
              </a:rPr>
              <a:t>Lancet </a:t>
            </a:r>
            <a:r>
              <a:rPr lang="fr-CA" altLang="fr-FR" sz="4300" i="1" dirty="0" err="1">
                <a:solidFill>
                  <a:srgbClr val="2D2926"/>
                </a:solidFill>
              </a:rPr>
              <a:t>neurology</a:t>
            </a:r>
            <a:r>
              <a:rPr lang="fr-CA" altLang="fr-FR" sz="4300" dirty="0">
                <a:solidFill>
                  <a:srgbClr val="2D2926"/>
                </a:solidFill>
              </a:rPr>
              <a:t>. 2013;12(2):207-216. </a:t>
            </a:r>
            <a:endParaRPr lang="fr-CA" altLang="fr-FR" sz="4300" dirty="0" smtClean="0">
              <a:solidFill>
                <a:srgbClr val="2D2926"/>
              </a:solidFill>
            </a:endParaRPr>
          </a:p>
          <a:p>
            <a:pPr>
              <a:lnSpc>
                <a:spcPct val="120000"/>
              </a:lnSpc>
              <a:spcBef>
                <a:spcPts val="600"/>
              </a:spcBef>
              <a:buClr>
                <a:srgbClr val="00AEC7"/>
              </a:buClr>
              <a:defRPr/>
            </a:pPr>
            <a:r>
              <a:rPr lang="en-US" sz="4300" dirty="0" err="1">
                <a:cs typeface="Arial" panose="020B0604020202020204" pitchFamily="34" charset="0"/>
              </a:rPr>
              <a:t>Klimova</a:t>
            </a:r>
            <a:r>
              <a:rPr lang="en-US" sz="4300" dirty="0">
                <a:cs typeface="Arial" panose="020B0604020202020204" pitchFamily="34" charset="0"/>
              </a:rPr>
              <a:t>, B., </a:t>
            </a:r>
            <a:r>
              <a:rPr lang="en-US" sz="4300" dirty="0" err="1">
                <a:cs typeface="Arial" panose="020B0604020202020204" pitchFamily="34" charset="0"/>
              </a:rPr>
              <a:t>Valis</a:t>
            </a:r>
            <a:r>
              <a:rPr lang="en-US" sz="4300" dirty="0">
                <a:cs typeface="Arial" panose="020B0604020202020204" pitchFamily="34" charset="0"/>
              </a:rPr>
              <a:t>, M., &amp; </a:t>
            </a:r>
            <a:r>
              <a:rPr lang="en-US" sz="4300" dirty="0" err="1">
                <a:cs typeface="Arial" panose="020B0604020202020204" pitchFamily="34" charset="0"/>
              </a:rPr>
              <a:t>Kuca</a:t>
            </a:r>
            <a:r>
              <a:rPr lang="en-US" sz="4300" dirty="0">
                <a:cs typeface="Arial" panose="020B0604020202020204" pitchFamily="34" charset="0"/>
              </a:rPr>
              <a:t>, K. (2017). Cognitive decline in normal aging and its prevention: a review on non-pharmacological lifestyle strategies. </a:t>
            </a:r>
            <a:r>
              <a:rPr lang="en-US" sz="4300" i="1" dirty="0">
                <a:cs typeface="Arial" panose="020B0604020202020204" pitchFamily="34" charset="0"/>
              </a:rPr>
              <a:t>Clinical interventions in aging</a:t>
            </a:r>
            <a:r>
              <a:rPr lang="en-US" sz="4300" dirty="0">
                <a:cs typeface="Arial" panose="020B0604020202020204" pitchFamily="34" charset="0"/>
              </a:rPr>
              <a:t>, </a:t>
            </a:r>
            <a:r>
              <a:rPr lang="en-US" sz="4300" i="1" dirty="0">
                <a:cs typeface="Arial" panose="020B0604020202020204" pitchFamily="34" charset="0"/>
              </a:rPr>
              <a:t>12</a:t>
            </a:r>
            <a:r>
              <a:rPr lang="en-US" sz="4300" dirty="0">
                <a:cs typeface="Arial" panose="020B0604020202020204" pitchFamily="34" charset="0"/>
              </a:rPr>
              <a:t>, 903</a:t>
            </a:r>
            <a:r>
              <a:rPr lang="en-US" sz="4300" dirty="0" smtClean="0">
                <a:cs typeface="Arial" panose="020B0604020202020204" pitchFamily="34" charset="0"/>
              </a:rPr>
              <a:t>.</a:t>
            </a:r>
          </a:p>
          <a:p>
            <a:pPr>
              <a:lnSpc>
                <a:spcPct val="120000"/>
              </a:lnSpc>
              <a:spcBef>
                <a:spcPts val="600"/>
              </a:spcBef>
              <a:buClr>
                <a:srgbClr val="00AEC7"/>
              </a:buClr>
              <a:defRPr/>
            </a:pPr>
            <a:r>
              <a:rPr lang="fr-CA" sz="4300" i="1" dirty="0"/>
              <a:t>La maladie d’Alzheimer et les autres troubles neurocognitifs (TNC). Document synthèse: repérage, diagnostic, annonce et suivi. </a:t>
            </a:r>
            <a:r>
              <a:rPr lang="fr-CA" sz="4300" dirty="0"/>
              <a:t>INESSS, octobre </a:t>
            </a:r>
            <a:r>
              <a:rPr lang="fr-CA" sz="4300" dirty="0" smtClean="0"/>
              <a:t>2015</a:t>
            </a:r>
            <a:endParaRPr lang="fr-CA" altLang="fr-FR" sz="4300" dirty="0">
              <a:solidFill>
                <a:srgbClr val="2D2926"/>
              </a:solidFill>
            </a:endParaRPr>
          </a:p>
          <a:p>
            <a:pPr>
              <a:lnSpc>
                <a:spcPct val="120000"/>
              </a:lnSpc>
              <a:spcBef>
                <a:spcPts val="600"/>
              </a:spcBef>
              <a:buClr>
                <a:srgbClr val="00AEC7"/>
              </a:buClr>
              <a:defRPr/>
            </a:pPr>
            <a:r>
              <a:rPr lang="fr-CA" altLang="fr-FR" sz="4300" dirty="0" err="1">
                <a:solidFill>
                  <a:srgbClr val="2D2926"/>
                </a:solidFill>
              </a:rPr>
              <a:t>Lockhart</a:t>
            </a:r>
            <a:r>
              <a:rPr lang="fr-CA" altLang="fr-FR" sz="4300" dirty="0">
                <a:solidFill>
                  <a:srgbClr val="2D2926"/>
                </a:solidFill>
              </a:rPr>
              <a:t>, I.A., Mitchell, S.A. &amp; Kelly, S., (2009). </a:t>
            </a:r>
            <a:r>
              <a:rPr lang="fr-CA" altLang="fr-FR" sz="4300" dirty="0" err="1">
                <a:solidFill>
                  <a:srgbClr val="2D2926"/>
                </a:solidFill>
              </a:rPr>
              <a:t>Safety</a:t>
            </a:r>
            <a:r>
              <a:rPr lang="fr-CA" altLang="fr-FR" sz="4300" dirty="0">
                <a:solidFill>
                  <a:srgbClr val="2D2926"/>
                </a:solidFill>
              </a:rPr>
              <a:t> and </a:t>
            </a:r>
            <a:r>
              <a:rPr lang="fr-CA" altLang="fr-FR" sz="4300" dirty="0" err="1">
                <a:solidFill>
                  <a:srgbClr val="2D2926"/>
                </a:solidFill>
              </a:rPr>
              <a:t>tolerability</a:t>
            </a:r>
            <a:r>
              <a:rPr lang="fr-CA" altLang="fr-FR" sz="4300" dirty="0">
                <a:solidFill>
                  <a:srgbClr val="2D2926"/>
                </a:solidFill>
              </a:rPr>
              <a:t> of </a:t>
            </a:r>
            <a:r>
              <a:rPr lang="fr-CA" altLang="fr-FR" sz="4300" dirty="0" err="1">
                <a:solidFill>
                  <a:srgbClr val="2D2926"/>
                </a:solidFill>
              </a:rPr>
              <a:t>Donepezil</a:t>
            </a:r>
            <a:r>
              <a:rPr lang="fr-CA" altLang="fr-FR" sz="4300" dirty="0">
                <a:solidFill>
                  <a:srgbClr val="2D2926"/>
                </a:solidFill>
              </a:rPr>
              <a:t>, </a:t>
            </a:r>
            <a:r>
              <a:rPr lang="fr-CA" altLang="fr-FR" sz="4300" dirty="0" err="1">
                <a:solidFill>
                  <a:srgbClr val="2D2926"/>
                </a:solidFill>
              </a:rPr>
              <a:t>Rivastigmine</a:t>
            </a:r>
            <a:r>
              <a:rPr lang="fr-CA" altLang="fr-FR" sz="4300" dirty="0">
                <a:solidFill>
                  <a:srgbClr val="2D2926"/>
                </a:solidFill>
              </a:rPr>
              <a:t> and </a:t>
            </a:r>
            <a:r>
              <a:rPr lang="fr-CA" altLang="fr-FR" sz="4300" dirty="0" err="1">
                <a:solidFill>
                  <a:srgbClr val="2D2926"/>
                </a:solidFill>
              </a:rPr>
              <a:t>Galantamine</a:t>
            </a:r>
            <a:r>
              <a:rPr lang="fr-CA" altLang="fr-FR" sz="4300" dirty="0">
                <a:solidFill>
                  <a:srgbClr val="2D2926"/>
                </a:solidFill>
              </a:rPr>
              <a:t> for patients </a:t>
            </a:r>
            <a:r>
              <a:rPr lang="fr-CA" altLang="fr-FR" sz="4300" dirty="0" err="1">
                <a:solidFill>
                  <a:srgbClr val="2D2926"/>
                </a:solidFill>
              </a:rPr>
              <a:t>with</a:t>
            </a:r>
            <a:r>
              <a:rPr lang="fr-CA" altLang="fr-FR" sz="4300" dirty="0">
                <a:solidFill>
                  <a:srgbClr val="2D2926"/>
                </a:solidFill>
              </a:rPr>
              <a:t> </a:t>
            </a:r>
            <a:r>
              <a:rPr lang="fr-CA" altLang="fr-FR" sz="4300" dirty="0" err="1">
                <a:solidFill>
                  <a:srgbClr val="2D2926"/>
                </a:solidFill>
              </a:rPr>
              <a:t>Alzheimer’s</a:t>
            </a:r>
            <a:r>
              <a:rPr lang="fr-CA" altLang="fr-FR" sz="4300" dirty="0">
                <a:solidFill>
                  <a:srgbClr val="2D2926"/>
                </a:solidFill>
              </a:rPr>
              <a:t> </a:t>
            </a:r>
            <a:r>
              <a:rPr lang="fr-CA" altLang="fr-FR" sz="4300" dirty="0" err="1">
                <a:solidFill>
                  <a:srgbClr val="2D2926"/>
                </a:solidFill>
              </a:rPr>
              <a:t>disease</a:t>
            </a:r>
            <a:r>
              <a:rPr lang="fr-CA" altLang="fr-FR" sz="4300" dirty="0">
                <a:solidFill>
                  <a:srgbClr val="2D2926"/>
                </a:solidFill>
              </a:rPr>
              <a:t>: </a:t>
            </a:r>
            <a:r>
              <a:rPr lang="fr-CA" altLang="fr-FR" sz="4300" dirty="0" err="1">
                <a:solidFill>
                  <a:srgbClr val="2D2926"/>
                </a:solidFill>
              </a:rPr>
              <a:t>systematic</a:t>
            </a:r>
            <a:r>
              <a:rPr lang="fr-CA" altLang="fr-FR" sz="4300" dirty="0">
                <a:solidFill>
                  <a:srgbClr val="2D2926"/>
                </a:solidFill>
              </a:rPr>
              <a:t> </a:t>
            </a:r>
            <a:r>
              <a:rPr lang="fr-CA" altLang="fr-FR" sz="4300" dirty="0" err="1">
                <a:solidFill>
                  <a:srgbClr val="2D2926"/>
                </a:solidFill>
              </a:rPr>
              <a:t>review</a:t>
            </a:r>
            <a:r>
              <a:rPr lang="fr-CA" altLang="fr-FR" sz="4300" dirty="0">
                <a:solidFill>
                  <a:srgbClr val="2D2926"/>
                </a:solidFill>
              </a:rPr>
              <a:t>. </a:t>
            </a:r>
            <a:r>
              <a:rPr lang="fr-CA" altLang="fr-FR" sz="4300" i="1" dirty="0" err="1">
                <a:solidFill>
                  <a:srgbClr val="2D2926"/>
                </a:solidFill>
              </a:rPr>
              <a:t>Dementia</a:t>
            </a:r>
            <a:r>
              <a:rPr lang="fr-CA" altLang="fr-FR" sz="4300" i="1" dirty="0">
                <a:solidFill>
                  <a:srgbClr val="2D2926"/>
                </a:solidFill>
              </a:rPr>
              <a:t> and </a:t>
            </a:r>
            <a:r>
              <a:rPr lang="fr-CA" altLang="fr-FR" sz="4300" i="1" dirty="0" err="1">
                <a:solidFill>
                  <a:srgbClr val="2D2926"/>
                </a:solidFill>
              </a:rPr>
              <a:t>geriatric</a:t>
            </a:r>
            <a:r>
              <a:rPr lang="fr-CA" altLang="fr-FR" sz="4300" i="1" dirty="0">
                <a:solidFill>
                  <a:srgbClr val="2D2926"/>
                </a:solidFill>
              </a:rPr>
              <a:t> cognitive </a:t>
            </a:r>
            <a:r>
              <a:rPr lang="fr-CA" altLang="fr-FR" sz="4300" i="1" dirty="0" err="1">
                <a:solidFill>
                  <a:srgbClr val="2D2926"/>
                </a:solidFill>
              </a:rPr>
              <a:t>disorders</a:t>
            </a:r>
            <a:r>
              <a:rPr lang="fr-CA" altLang="fr-FR" sz="4300" dirty="0">
                <a:solidFill>
                  <a:srgbClr val="2D2926"/>
                </a:solidFill>
              </a:rPr>
              <a:t>. 28, 389-403</a:t>
            </a:r>
          </a:p>
          <a:p>
            <a:pPr>
              <a:lnSpc>
                <a:spcPct val="120000"/>
              </a:lnSpc>
              <a:spcBef>
                <a:spcPts val="600"/>
              </a:spcBef>
              <a:buClr>
                <a:srgbClr val="00AEC7"/>
              </a:buClr>
              <a:defRPr/>
            </a:pPr>
            <a:r>
              <a:rPr lang="fr-CA" altLang="fr-FR" sz="4300" dirty="0">
                <a:solidFill>
                  <a:srgbClr val="2D2926"/>
                </a:solidFill>
              </a:rPr>
              <a:t>Ministère de la Santé et des Services sociaux. </a:t>
            </a:r>
            <a:r>
              <a:rPr lang="fr-CA" altLang="fr-FR" sz="4300" i="1" dirty="0">
                <a:solidFill>
                  <a:srgbClr val="2D2926"/>
                </a:solidFill>
              </a:rPr>
              <a:t>Approche non pharmacologique visant le traitement des symptômes comportementaux et psychologiques de la démence</a:t>
            </a:r>
            <a:r>
              <a:rPr lang="fr-CA" altLang="fr-FR" sz="4300" dirty="0">
                <a:solidFill>
                  <a:srgbClr val="2D2926"/>
                </a:solidFill>
              </a:rPr>
              <a:t>, Ministère de la Santé et des Services sociaux, 2014, 31 p</a:t>
            </a:r>
            <a:r>
              <a:rPr lang="fr-CA" altLang="fr-FR" sz="4300" dirty="0" smtClean="0">
                <a:solidFill>
                  <a:srgbClr val="2D2926"/>
                </a:solidFill>
              </a:rPr>
              <a:t>.</a:t>
            </a:r>
          </a:p>
          <a:p>
            <a:pPr lvl="0">
              <a:lnSpc>
                <a:spcPct val="120000"/>
              </a:lnSpc>
              <a:buClr>
                <a:srgbClr val="00AEC7"/>
              </a:buClr>
              <a:buFont typeface="Wingdings" panose="05000000000000000000" pitchFamily="2" charset="2"/>
              <a:buChar char="§"/>
            </a:pPr>
            <a:endParaRPr lang="fr-CA" altLang="fr-FR" sz="4300" dirty="0">
              <a:solidFill>
                <a:srgbClr val="2D2926"/>
              </a:solidFill>
            </a:endParaRPr>
          </a:p>
          <a:p>
            <a:pPr lvl="0">
              <a:lnSpc>
                <a:spcPct val="120000"/>
              </a:lnSpc>
              <a:spcBef>
                <a:spcPts val="600"/>
              </a:spcBef>
              <a:buClr>
                <a:srgbClr val="00AEC7"/>
              </a:buClr>
            </a:pPr>
            <a:r>
              <a:rPr lang="fr-CA" sz="4300" dirty="0">
                <a:solidFill>
                  <a:srgbClr val="2D2926"/>
                </a:solidFill>
                <a:cs typeface="Arial" panose="020B0604020202020204" pitchFamily="34" charset="0"/>
              </a:rPr>
              <a:t>Ministère de la Santé et des Services sociaux (MSSS). (2014). Approche non pharmacologique visant le traitement des symptômes comportementaux et psychologiques de la démence, ministère de la Santé et des Services sociaux, 31 p.</a:t>
            </a:r>
            <a:endParaRPr lang="fr-CA" altLang="fr-FR" sz="4300" dirty="0">
              <a:solidFill>
                <a:srgbClr val="2D2926"/>
              </a:solidFill>
            </a:endParaRPr>
          </a:p>
          <a:p>
            <a:pPr>
              <a:lnSpc>
                <a:spcPct val="120000"/>
              </a:lnSpc>
              <a:spcBef>
                <a:spcPts val="0"/>
              </a:spcBef>
              <a:buFont typeface="Wingdings" panose="05000000000000000000" pitchFamily="2" charset="2"/>
              <a:buChar char="§"/>
              <a:defRPr/>
            </a:pPr>
            <a:endParaRPr lang="fr-CA" altLang="fr-FR" sz="2300" dirty="0" smtClean="0"/>
          </a:p>
          <a:p>
            <a:pPr marL="0" indent="0">
              <a:lnSpc>
                <a:spcPct val="80000"/>
              </a:lnSpc>
              <a:spcBef>
                <a:spcPts val="0"/>
              </a:spcBef>
              <a:buNone/>
              <a:defRPr/>
            </a:pPr>
            <a:endParaRPr lang="fr-CA" altLang="fr-FR" sz="2100" dirty="0"/>
          </a:p>
          <a:p>
            <a:pPr>
              <a:lnSpc>
                <a:spcPct val="80000"/>
              </a:lnSpc>
              <a:spcBef>
                <a:spcPts val="0"/>
              </a:spcBef>
              <a:defRPr/>
            </a:pPr>
            <a:endParaRPr lang="fr-CA" altLang="fr-FR" sz="2100" dirty="0"/>
          </a:p>
        </p:txBody>
      </p:sp>
    </p:spTree>
    <p:extLst>
      <p:ext uri="{BB962C8B-B14F-4D97-AF65-F5344CB8AC3E}">
        <p14:creationId xmlns:p14="http://schemas.microsoft.com/office/powerpoint/2010/main" val="320384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custDataLst>
              <p:tags r:id="rId1"/>
            </p:custDataLst>
          </p:nvPr>
        </p:nvSpPr>
        <p:spPr>
          <a:xfrm>
            <a:off x="1992313" y="20638"/>
            <a:ext cx="8229600" cy="455612"/>
          </a:xfrm>
        </p:spPr>
        <p:txBody>
          <a:bodyPr rtlCol="0">
            <a:noAutofit/>
          </a:bodyPr>
          <a:lstStyle/>
          <a:p>
            <a:pPr algn="ctr">
              <a:defRPr/>
            </a:pPr>
            <a:r>
              <a:rPr lang="fr-CA" altLang="fr-FR" sz="2400" dirty="0">
                <a:solidFill>
                  <a:srgbClr val="2D2926"/>
                </a:solidFill>
              </a:rPr>
              <a:t>Références</a:t>
            </a:r>
            <a:endParaRPr lang="fr-CA" altLang="fr-FR" sz="2400" dirty="0"/>
          </a:p>
        </p:txBody>
      </p:sp>
      <p:sp>
        <p:nvSpPr>
          <p:cNvPr id="325635" name="Rectangle 3"/>
          <p:cNvSpPr>
            <a:spLocks noGrp="1" noChangeArrowheads="1"/>
          </p:cNvSpPr>
          <p:nvPr>
            <p:ph idx="1"/>
            <p:custDataLst>
              <p:tags r:id="rId2"/>
            </p:custDataLst>
          </p:nvPr>
        </p:nvSpPr>
        <p:spPr bwMode="auto">
          <a:xfrm>
            <a:off x="1112807" y="476251"/>
            <a:ext cx="9109105" cy="5400675"/>
          </a:xfrm>
        </p:spPr>
        <p:txBody>
          <a:bodyPr wrap="square" numCol="1" anchor="t" anchorCtr="0" compatLnSpc="1">
            <a:prstTxWarp prst="textNoShape">
              <a:avLst/>
            </a:prstTxWarp>
            <a:normAutofit/>
          </a:bodyPr>
          <a:lstStyle/>
          <a:p>
            <a:pPr>
              <a:spcBef>
                <a:spcPts val="600"/>
              </a:spcBef>
              <a:buClr>
                <a:srgbClr val="00AEC7"/>
              </a:buClr>
            </a:pPr>
            <a:r>
              <a:rPr lang="fr-CA" altLang="fr-FR" sz="1500" dirty="0" smtClean="0"/>
              <a:t>Nadeau</a:t>
            </a:r>
            <a:r>
              <a:rPr lang="fr-CA" altLang="fr-FR" sz="1500" dirty="0"/>
              <a:t>, Y. </a:t>
            </a:r>
            <a:r>
              <a:rPr lang="fr-CA" altLang="fr-FR" sz="1500" dirty="0">
                <a:solidFill>
                  <a:srgbClr val="2D2926"/>
                </a:solidFill>
              </a:rPr>
              <a:t>&amp; </a:t>
            </a:r>
            <a:r>
              <a:rPr lang="fr-CA" altLang="fr-FR" sz="1500" dirty="0" err="1">
                <a:solidFill>
                  <a:srgbClr val="2D2926"/>
                </a:solidFill>
              </a:rPr>
              <a:t>Verreault</a:t>
            </a:r>
            <a:r>
              <a:rPr lang="fr-CA" altLang="fr-FR" sz="1500" dirty="0">
                <a:solidFill>
                  <a:srgbClr val="2D2926"/>
                </a:solidFill>
              </a:rPr>
              <a:t>, S. (2010). La </a:t>
            </a:r>
            <a:r>
              <a:rPr lang="fr-CA" altLang="fr-FR" sz="1500" dirty="0" err="1">
                <a:solidFill>
                  <a:srgbClr val="2D2926"/>
                </a:solidFill>
              </a:rPr>
              <a:t>leucoaraïose</a:t>
            </a:r>
            <a:r>
              <a:rPr lang="fr-CA" altLang="fr-FR" sz="1500" dirty="0">
                <a:solidFill>
                  <a:srgbClr val="2D2926"/>
                </a:solidFill>
              </a:rPr>
              <a:t>: plus qu’une découverte fortuite. Le clinicien. Janvier/février.</a:t>
            </a:r>
            <a:endParaRPr lang="fr-CA" altLang="fr-FR" sz="1500" dirty="0"/>
          </a:p>
          <a:p>
            <a:pPr>
              <a:spcBef>
                <a:spcPts val="600"/>
              </a:spcBef>
              <a:buClr>
                <a:srgbClr val="00AEC7"/>
              </a:buClr>
            </a:pPr>
            <a:r>
              <a:rPr lang="fr-CA" altLang="fr-FR" sz="1500" dirty="0" err="1"/>
              <a:t>Nygaard</a:t>
            </a:r>
            <a:r>
              <a:rPr lang="fr-CA" altLang="fr-FR" sz="1500" dirty="0"/>
              <a:t>, H.B., (2013). </a:t>
            </a:r>
            <a:r>
              <a:rPr lang="fr-CA" altLang="fr-FR" sz="1500" dirty="0" err="1"/>
              <a:t>Current</a:t>
            </a:r>
            <a:r>
              <a:rPr lang="fr-CA" altLang="fr-FR" sz="1500" dirty="0"/>
              <a:t> and </a:t>
            </a:r>
            <a:r>
              <a:rPr lang="fr-CA" altLang="fr-FR" sz="1500" dirty="0" err="1"/>
              <a:t>emerging</a:t>
            </a:r>
            <a:r>
              <a:rPr lang="fr-CA" altLang="fr-FR" sz="1500" dirty="0"/>
              <a:t> </a:t>
            </a:r>
            <a:r>
              <a:rPr lang="fr-CA" altLang="fr-FR" sz="1500" dirty="0" err="1"/>
              <a:t>therapies</a:t>
            </a:r>
            <a:r>
              <a:rPr lang="fr-CA" altLang="fr-FR" sz="1500" dirty="0"/>
              <a:t> for </a:t>
            </a:r>
            <a:r>
              <a:rPr lang="fr-CA" altLang="fr-FR" sz="1500" dirty="0" err="1"/>
              <a:t>Alzheimer’s</a:t>
            </a:r>
            <a:r>
              <a:rPr lang="fr-CA" altLang="fr-FR" sz="1500" dirty="0"/>
              <a:t> </a:t>
            </a:r>
            <a:r>
              <a:rPr lang="fr-CA" altLang="fr-FR" sz="1500" dirty="0" err="1"/>
              <a:t>disease</a:t>
            </a:r>
            <a:r>
              <a:rPr lang="fr-CA" altLang="fr-FR" sz="1500" dirty="0"/>
              <a:t>. </a:t>
            </a:r>
            <a:r>
              <a:rPr lang="fr-CA" altLang="fr-FR" sz="1500" dirty="0" err="1"/>
              <a:t>Clinical</a:t>
            </a:r>
            <a:r>
              <a:rPr lang="fr-CA" altLang="fr-FR" sz="1500" dirty="0"/>
              <a:t> </a:t>
            </a:r>
            <a:r>
              <a:rPr lang="fr-CA" altLang="fr-FR" sz="1500" dirty="0" err="1"/>
              <a:t>Therapeutics</a:t>
            </a:r>
            <a:r>
              <a:rPr lang="fr-CA" altLang="fr-FR" sz="1500" dirty="0"/>
              <a:t>. Vol. 35(10), 1480-1488.</a:t>
            </a:r>
          </a:p>
          <a:p>
            <a:pPr>
              <a:spcBef>
                <a:spcPts val="600"/>
              </a:spcBef>
              <a:buClr>
                <a:srgbClr val="00AEC7"/>
              </a:buClr>
            </a:pPr>
            <a:r>
              <a:rPr lang="fr-CA" altLang="fr-FR" sz="1500" dirty="0" err="1"/>
              <a:t>Nasreddine</a:t>
            </a:r>
            <a:r>
              <a:rPr lang="fr-CA" altLang="fr-FR" sz="1500" dirty="0"/>
              <a:t>, Z. (2010). Instructions pour le </a:t>
            </a:r>
            <a:r>
              <a:rPr lang="fr-CA" altLang="fr-FR" sz="1500" dirty="0" err="1"/>
              <a:t>MoCA</a:t>
            </a:r>
            <a:r>
              <a:rPr lang="fr-CA" altLang="fr-FR" sz="1500" dirty="0"/>
              <a:t>. Consulté le 2013-07-22 de : </a:t>
            </a:r>
            <a:r>
              <a:rPr lang="fr-CA" altLang="fr-FR" sz="1500" dirty="0">
                <a:hlinkClick r:id="rId5"/>
              </a:rPr>
              <a:t>http://www.mocatest.org/pdf_files/instructions/MoCA-Instructions-French_version_7.2.pdf</a:t>
            </a:r>
            <a:r>
              <a:rPr lang="fr-CA" altLang="fr-FR" sz="1500" dirty="0" smtClean="0"/>
              <a:t>.</a:t>
            </a:r>
          </a:p>
          <a:p>
            <a:pPr>
              <a:spcBef>
                <a:spcPts val="600"/>
              </a:spcBef>
              <a:buClr>
                <a:srgbClr val="00AEC7"/>
              </a:buClr>
            </a:pPr>
            <a:r>
              <a:rPr lang="fr-CA" sz="1500" dirty="0">
                <a:cs typeface="Arial" panose="020B0604020202020204" pitchFamily="34" charset="0"/>
              </a:rPr>
              <a:t>Philippe Voyer, Faculté des sciences infirmières, Université Laval. Document préparé par Guylaine </a:t>
            </a:r>
            <a:r>
              <a:rPr lang="fr-CA" sz="1500" dirty="0" err="1">
                <a:cs typeface="Arial" panose="020B0604020202020204" pitchFamily="34" charset="0"/>
              </a:rPr>
              <a:t>Belzil</a:t>
            </a:r>
            <a:r>
              <a:rPr lang="fr-CA" sz="1500" dirty="0">
                <a:cs typeface="Arial" panose="020B0604020202020204" pitchFamily="34" charset="0"/>
              </a:rPr>
              <a:t> </a:t>
            </a:r>
            <a:r>
              <a:rPr lang="fr-CA" sz="1500" dirty="0" err="1">
                <a:cs typeface="Arial" panose="020B0604020202020204" pitchFamily="34" charset="0"/>
              </a:rPr>
              <a:t>etNadia</a:t>
            </a:r>
            <a:r>
              <a:rPr lang="fr-CA" sz="1500" dirty="0">
                <a:cs typeface="Arial" panose="020B0604020202020204" pitchFamily="34" charset="0"/>
              </a:rPr>
              <a:t> </a:t>
            </a:r>
            <a:r>
              <a:rPr lang="fr-CA" sz="1500" dirty="0" err="1">
                <a:cs typeface="Arial" panose="020B0604020202020204" pitchFamily="34" charset="0"/>
              </a:rPr>
              <a:t>Duchaine</a:t>
            </a:r>
            <a:r>
              <a:rPr lang="fr-CA" sz="1500" dirty="0">
                <a:cs typeface="Arial" panose="020B0604020202020204" pitchFamily="34" charset="0"/>
              </a:rPr>
              <a:t>, CSSS Alphonse‐Desjardins. La présente version a été légèrement adaptée</a:t>
            </a:r>
            <a:r>
              <a:rPr lang="fr-CA" sz="1500" dirty="0" smtClean="0">
                <a:cs typeface="Arial" panose="020B0604020202020204" pitchFamily="34" charset="0"/>
              </a:rPr>
              <a:t>.</a:t>
            </a:r>
          </a:p>
          <a:p>
            <a:pPr>
              <a:spcBef>
                <a:spcPts val="600"/>
              </a:spcBef>
              <a:buClr>
                <a:srgbClr val="00AEC7"/>
              </a:buClr>
            </a:pPr>
            <a:r>
              <a:rPr lang="fr-CA" sz="1500" dirty="0"/>
              <a:t>Protocole de soins Processus clinique interdisciplinaire en première ligne. Maladie Alzheimer et les maladies apparentées. Comité d’experts du MSSS, novembre 2014</a:t>
            </a:r>
            <a:r>
              <a:rPr lang="fr-CA" sz="1500" dirty="0" smtClean="0"/>
              <a:t>.</a:t>
            </a:r>
            <a:endParaRPr lang="fr-CA" altLang="fr-FR" sz="1500" dirty="0"/>
          </a:p>
          <a:p>
            <a:pPr>
              <a:spcBef>
                <a:spcPts val="600"/>
              </a:spcBef>
              <a:buClr>
                <a:srgbClr val="00AEC7"/>
              </a:buClr>
            </a:pPr>
            <a:r>
              <a:rPr lang="fr-CA" altLang="fr-FR" sz="1500" dirty="0"/>
              <a:t>Rioux, S. (2002). Les inhibiteurs de l’</a:t>
            </a:r>
            <a:r>
              <a:rPr lang="fr-CA" altLang="fr-FR" sz="1500" dirty="0" err="1"/>
              <a:t>acéthylcholinestérase</a:t>
            </a:r>
            <a:r>
              <a:rPr lang="fr-CA" altLang="fr-FR" sz="1500" dirty="0"/>
              <a:t>. Le médecin du Québec. 37 (4) 89-94</a:t>
            </a:r>
          </a:p>
          <a:p>
            <a:pPr>
              <a:spcBef>
                <a:spcPts val="600"/>
              </a:spcBef>
              <a:buClr>
                <a:srgbClr val="00AEC7"/>
              </a:buClr>
            </a:pPr>
            <a:r>
              <a:rPr lang="fr-CA" altLang="fr-FR" sz="1500" dirty="0"/>
              <a:t>Régie de l’assurance maladie du Québec, Liste des médicaments d’exception et des indications reconnues pour leur paiement, non daté, consultée le 2014/03/07 de : </a:t>
            </a:r>
            <a:r>
              <a:rPr lang="fr-CA" altLang="fr-FR" sz="1500" dirty="0">
                <a:hlinkClick r:id="rId6"/>
              </a:rPr>
              <a:t>http://</a:t>
            </a:r>
            <a:r>
              <a:rPr lang="fr-CA" altLang="fr-FR" sz="1500" dirty="0" smtClean="0">
                <a:hlinkClick r:id="rId6"/>
              </a:rPr>
              <a:t>www.ramq.gouv.qc.ca/SiteCollectionDocuments/professionnels/medicaments/Annexe-9.pdf</a:t>
            </a:r>
            <a:endParaRPr lang="fr-CA" altLang="fr-FR" sz="1500" dirty="0" smtClean="0"/>
          </a:p>
          <a:p>
            <a:pPr>
              <a:spcBef>
                <a:spcPts val="600"/>
              </a:spcBef>
              <a:buClr>
                <a:srgbClr val="00AEC7"/>
              </a:buClr>
            </a:pPr>
            <a:r>
              <a:rPr lang="fr-CA" sz="1500" dirty="0"/>
              <a:t>Repérage et processus menant au diagnostic de la maladie d’Alzheimer et d’autres troubles cognitifs. Rapport d’évaluation des technologies en santé. INESS, octobre </a:t>
            </a:r>
            <a:r>
              <a:rPr lang="fr-CA" sz="1500" dirty="0" smtClean="0"/>
              <a:t>2015</a:t>
            </a:r>
            <a:endParaRPr lang="fr-CA" altLang="fr-FR" sz="1500" dirty="0"/>
          </a:p>
          <a:p>
            <a:pPr>
              <a:spcBef>
                <a:spcPts val="600"/>
              </a:spcBef>
              <a:buClr>
                <a:srgbClr val="00AEC7"/>
              </a:buClr>
            </a:pPr>
            <a:r>
              <a:rPr lang="fr-CA" altLang="fr-FR" sz="1500" dirty="0"/>
              <a:t>Société Alzheimer Canada, À propos du cerveau, consultée le 2017/04/19 de : http://www.alzheimer.ca/fr/About-dementia/Alzheimer-s-disease/About-the-brain</a:t>
            </a:r>
          </a:p>
          <a:p>
            <a:pPr>
              <a:spcBef>
                <a:spcPts val="600"/>
              </a:spcBef>
              <a:buClr>
                <a:srgbClr val="00AEC7"/>
              </a:buClr>
            </a:pPr>
            <a:r>
              <a:rPr lang="fr-CA" altLang="fr-FR" sz="1500" dirty="0"/>
              <a:t>Thibodeau, M.-P. &amp; Massoud, F., (2010). Le point sur une décennie de pharmacothérapie. La Revue canadienne de la maladie d’Alzheimer et autre démence</a:t>
            </a:r>
            <a:r>
              <a:rPr lang="fr-CA" altLang="fr-FR" sz="1500" dirty="0" smtClean="0"/>
              <a:t>.</a:t>
            </a:r>
            <a:endParaRPr lang="fr-CA" altLang="fr-FR" sz="1500" dirty="0"/>
          </a:p>
        </p:txBody>
      </p:sp>
    </p:spTree>
    <p:extLst>
      <p:ext uri="{BB962C8B-B14F-4D97-AF65-F5344CB8AC3E}">
        <p14:creationId xmlns:p14="http://schemas.microsoft.com/office/powerpoint/2010/main" val="346786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2855913" y="2420939"/>
            <a:ext cx="7269162" cy="1470025"/>
          </a:xfrm>
        </p:spPr>
        <p:txBody>
          <a:bodyPr/>
          <a:lstStyle/>
          <a:p>
            <a:pPr algn="ctr">
              <a:defRPr/>
            </a:pPr>
            <a:r>
              <a:rPr lang="fr-CA" b="0" dirty="0"/>
              <a:t>BLOC 3: DURÉE 3 HEURES</a:t>
            </a:r>
            <a:br>
              <a:rPr lang="fr-CA" b="0" dirty="0"/>
            </a:br>
            <a:endParaRPr lang="fr-CA" b="0" dirty="0"/>
          </a:p>
        </p:txBody>
      </p:sp>
    </p:spTree>
    <p:extLst>
      <p:ext uri="{BB962C8B-B14F-4D97-AF65-F5344CB8AC3E}">
        <p14:creationId xmlns:p14="http://schemas.microsoft.com/office/powerpoint/2010/main" val="398107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noProof="0" dirty="0" err="1" smtClean="0"/>
              <a:t>Références</a:t>
            </a:r>
            <a:endParaRPr lang="en-CA" noProof="0" dirty="0"/>
          </a:p>
        </p:txBody>
      </p:sp>
      <p:sp>
        <p:nvSpPr>
          <p:cNvPr id="3" name="Espace réservé du contenu 2"/>
          <p:cNvSpPr>
            <a:spLocks noGrp="1"/>
          </p:cNvSpPr>
          <p:nvPr>
            <p:ph idx="1"/>
          </p:nvPr>
        </p:nvSpPr>
        <p:spPr>
          <a:xfrm>
            <a:off x="802482" y="901604"/>
            <a:ext cx="10670116" cy="4964711"/>
          </a:xfrm>
        </p:spPr>
        <p:txBody>
          <a:bodyPr>
            <a:normAutofit fontScale="47500" lnSpcReduction="20000"/>
          </a:bodyPr>
          <a:lstStyle/>
          <a:p>
            <a:r>
              <a:rPr lang="fr-CA" sz="2900" dirty="0" smtClean="0">
                <a:hlinkClick r:id="rId2"/>
              </a:rPr>
              <a:t>www.aidant.ca</a:t>
            </a:r>
            <a:endParaRPr lang="fr-CA" sz="2900" dirty="0" smtClean="0"/>
          </a:p>
          <a:p>
            <a:pPr marL="342900" lvl="1" indent="-342900">
              <a:buClr>
                <a:schemeClr val="accent4"/>
              </a:buClr>
              <a:buSzTx/>
            </a:pPr>
            <a:r>
              <a:rPr lang="fr-CA" sz="2900" dirty="0" smtClean="0">
                <a:hlinkClick r:id="rId3"/>
              </a:rPr>
              <a:t>www.agiteam.org</a:t>
            </a:r>
            <a:endParaRPr lang="fr-CA" sz="2900" dirty="0" smtClean="0"/>
          </a:p>
          <a:p>
            <a:pPr marL="342900" lvl="1" indent="-342900">
              <a:buClr>
                <a:schemeClr val="accent4"/>
              </a:buClr>
              <a:buSzTx/>
            </a:pPr>
            <a:r>
              <a:rPr lang="fr-CA" sz="2900" u="sng" dirty="0" smtClean="0">
                <a:solidFill>
                  <a:srgbClr val="003399"/>
                </a:solidFill>
              </a:rPr>
              <a:t>www.allodocteurs.fr</a:t>
            </a:r>
            <a:endParaRPr lang="fr-CA" sz="2900" dirty="0"/>
          </a:p>
          <a:p>
            <a:r>
              <a:rPr lang="fr-CA" sz="2900" dirty="0" smtClean="0">
                <a:hlinkClick r:id="rId4"/>
              </a:rPr>
              <a:t>www.alzheimer.ca</a:t>
            </a:r>
            <a:endParaRPr lang="fr-CA" sz="2900" dirty="0" smtClean="0"/>
          </a:p>
          <a:p>
            <a:pPr marL="342900" lvl="1" indent="-342900">
              <a:buClr>
                <a:schemeClr val="accent4"/>
              </a:buClr>
              <a:buSzTx/>
            </a:pPr>
            <a:r>
              <a:rPr lang="fr-CA" sz="2900" u="sng" dirty="0" smtClean="0">
                <a:solidFill>
                  <a:srgbClr val="003399"/>
                </a:solidFill>
              </a:rPr>
              <a:t>www.baluchonalzheimer.com</a:t>
            </a:r>
            <a:endParaRPr lang="fr-CA" sz="2900" dirty="0" smtClean="0"/>
          </a:p>
          <a:p>
            <a:r>
              <a:rPr lang="fr-CA" sz="2900" dirty="0" smtClean="0">
                <a:hlinkClick r:id="rId5"/>
              </a:rPr>
              <a:t>www.biblioaidants.ca</a:t>
            </a:r>
            <a:endParaRPr lang="fr-CA" sz="2900" dirty="0" smtClean="0"/>
          </a:p>
          <a:p>
            <a:r>
              <a:rPr lang="en-CA" sz="2900" dirty="0">
                <a:hlinkClick r:id="rId6"/>
              </a:rPr>
              <a:t>www.brightfocus.org/alzheimers/infographic/brain-alzheimers-disease</a:t>
            </a:r>
            <a:endParaRPr lang="en-CA" sz="2900" dirty="0"/>
          </a:p>
          <a:p>
            <a:r>
              <a:rPr lang="fr-CA" sz="2900" u="sng" dirty="0" smtClean="0">
                <a:solidFill>
                  <a:srgbClr val="003399"/>
                </a:solidFill>
                <a:hlinkClick r:id="rId7"/>
              </a:rPr>
              <a:t>www.curateur.gouv.qc.ca</a:t>
            </a:r>
            <a:endParaRPr lang="fr-CA" sz="2900" u="sng" dirty="0" smtClean="0">
              <a:solidFill>
                <a:srgbClr val="003399"/>
              </a:solidFill>
            </a:endParaRPr>
          </a:p>
          <a:p>
            <a:r>
              <a:rPr lang="en-CA" sz="2900" dirty="0">
                <a:hlinkClick r:id="rId6"/>
              </a:rPr>
              <a:t>www.francealzheimer.org</a:t>
            </a:r>
          </a:p>
          <a:p>
            <a:r>
              <a:rPr lang="fr-CA" sz="2900" u="sng" dirty="0" smtClean="0">
                <a:solidFill>
                  <a:srgbClr val="003399"/>
                </a:solidFill>
              </a:rPr>
              <a:t>www.hug-ge.ch</a:t>
            </a:r>
          </a:p>
          <a:p>
            <a:r>
              <a:rPr lang="fr-CA" sz="2900" dirty="0" smtClean="0">
                <a:hlinkClick r:id="rId8"/>
              </a:rPr>
              <a:t>www.lappui.org</a:t>
            </a:r>
            <a:endParaRPr lang="fr-CA" sz="2900" u="sng" dirty="0" smtClean="0">
              <a:solidFill>
                <a:srgbClr val="003399"/>
              </a:solidFill>
            </a:endParaRPr>
          </a:p>
          <a:p>
            <a:r>
              <a:rPr lang="fr-CA" sz="2900" dirty="0" smtClean="0">
                <a:hlinkClick r:id="rId9"/>
              </a:rPr>
              <a:t>www.lereseauaidant.ca</a:t>
            </a:r>
            <a:endParaRPr lang="fr-CA" sz="2900" dirty="0"/>
          </a:p>
          <a:p>
            <a:r>
              <a:rPr lang="fr-CA" sz="2900" dirty="0" smtClean="0">
                <a:hlinkClick r:id="rId10"/>
              </a:rPr>
              <a:t>www.ranq.qc.ca</a:t>
            </a:r>
            <a:endParaRPr lang="fr-CA" sz="2900" dirty="0" smtClean="0"/>
          </a:p>
          <a:p>
            <a:r>
              <a:rPr lang="fr-CA" sz="2900" dirty="0" smtClean="0">
                <a:hlinkClick r:id="rId11"/>
              </a:rPr>
              <a:t>www.teepasnow.com</a:t>
            </a:r>
            <a:endParaRPr lang="fr-CA" sz="2900" dirty="0"/>
          </a:p>
          <a:p>
            <a:r>
              <a:rPr lang="en-CA" sz="2900" dirty="0" smtClean="0">
                <a:hlinkClick r:id="rId12"/>
              </a:rPr>
              <a:t>http</a:t>
            </a:r>
            <a:r>
              <a:rPr lang="en-CA" sz="2900" dirty="0">
                <a:hlinkClick r:id="rId12"/>
              </a:rPr>
              <a:t>://www.alzheimer.ca/fr/About-dementia/What-is-dementia/Dementia-numbers</a:t>
            </a:r>
            <a:endParaRPr lang="en-CA" sz="2900" dirty="0"/>
          </a:p>
          <a:p>
            <a:r>
              <a:rPr lang="en-CA" sz="2900" dirty="0">
                <a:hlinkClick r:id="rId13"/>
              </a:rPr>
              <a:t>http://alzheimer.tv/fr/2017/08/09/un-cas-de-demence-sur-trois-evitable/</a:t>
            </a:r>
            <a:endParaRPr lang="en-CA" sz="2900" dirty="0"/>
          </a:p>
          <a:p>
            <a:r>
              <a:rPr lang="en-CA" sz="2900" dirty="0" smtClean="0">
                <a:hlinkClick r:id="rId14"/>
              </a:rPr>
              <a:t>http</a:t>
            </a:r>
            <a:r>
              <a:rPr lang="en-CA" sz="2900" dirty="0">
                <a:hlinkClick r:id="rId14"/>
              </a:rPr>
              <a:t>://www.dementia.com/symptoms.html</a:t>
            </a:r>
            <a:r>
              <a:rPr lang="en-CA" sz="2900" dirty="0"/>
              <a:t> </a:t>
            </a:r>
          </a:p>
          <a:p>
            <a:r>
              <a:rPr lang="en-CA" sz="2900" dirty="0">
                <a:hlinkClick r:id="rId15"/>
              </a:rPr>
              <a:t>http://</a:t>
            </a:r>
            <a:r>
              <a:rPr lang="en-CA" sz="2900" dirty="0" smtClean="0">
                <a:hlinkClick r:id="rId15"/>
              </a:rPr>
              <a:t>www.docteurclic.com/maladie/signes-de-la-maladie-d-alzheimer.aspx</a:t>
            </a:r>
            <a:endParaRPr lang="en-CA" sz="2900" dirty="0" smtClean="0"/>
          </a:p>
          <a:p>
            <a:pPr marL="342900" lvl="1" indent="-342900">
              <a:buClr>
                <a:schemeClr val="accent4"/>
              </a:buClr>
              <a:buSzTx/>
            </a:pPr>
            <a:r>
              <a:rPr lang="en-CA" sz="2900" i="1" dirty="0"/>
              <a:t>https://www.slideshare.net/marina761/dementia-from-prevention-to-cureMassoud, 2015: </a:t>
            </a:r>
            <a:r>
              <a:rPr lang="en-CA" sz="2900" dirty="0">
                <a:hlinkClick r:id="rId16"/>
              </a:rPr>
              <a:t>http://www.csss-iugs.ca/c3s/data/files/Publications/9TraitementPharmacologique.pdf</a:t>
            </a:r>
            <a:endParaRPr lang="en-CA" sz="2900" dirty="0"/>
          </a:p>
          <a:p>
            <a:pPr marL="342900" lvl="1" indent="-342900">
              <a:buClr>
                <a:schemeClr val="accent4"/>
              </a:buClr>
              <a:buSzTx/>
            </a:pPr>
            <a:r>
              <a:rPr lang="en-CA" sz="2900" i="1" dirty="0"/>
              <a:t>MSSS, 2014</a:t>
            </a:r>
            <a:r>
              <a:rPr lang="en-CA" sz="2900" dirty="0"/>
              <a:t>: http://publications.msss.gouv.qc.ca/msss/fichiers/2014/14-829-06W.pdf</a:t>
            </a:r>
          </a:p>
          <a:p>
            <a:pPr marL="342900" lvl="1" indent="-342900">
              <a:buClr>
                <a:schemeClr val="accent4"/>
              </a:buClr>
              <a:buSzTx/>
            </a:pPr>
            <a:r>
              <a:rPr lang="en-CA" sz="2900" dirty="0">
                <a:hlinkClick r:id="rId17"/>
              </a:rPr>
              <a:t>https://</a:t>
            </a:r>
            <a:r>
              <a:rPr lang="en-CA" sz="2900" dirty="0" smtClean="0">
                <a:hlinkClick r:id="rId17"/>
              </a:rPr>
              <a:t>stanfordhealthcare.org/medical-conditions/brain-and-nerves/alzheimers-disease.html</a:t>
            </a:r>
            <a:endParaRPr lang="en-CA" sz="2900" dirty="0" smtClean="0"/>
          </a:p>
          <a:p>
            <a:pPr marL="342900" lvl="1" indent="-342900">
              <a:buClr>
                <a:schemeClr val="accent4"/>
              </a:buClr>
              <a:buSzTx/>
            </a:pPr>
            <a:r>
              <a:rPr lang="en-US" sz="2900" u="sng" dirty="0">
                <a:solidFill>
                  <a:srgbClr val="003399"/>
                </a:solidFill>
                <a:cs typeface="Arial" panose="020B0604020202020204" pitchFamily="34" charset="0"/>
                <a:hlinkClick r:id="rId18"/>
              </a:rPr>
              <a:t>www.</a:t>
            </a:r>
            <a:r>
              <a:rPr lang="en-US" sz="2900" u="sng" dirty="0">
                <a:solidFill>
                  <a:srgbClr val="003399"/>
                </a:solidFill>
                <a:cs typeface="Arial" panose="020B0604020202020204" pitchFamily="34" charset="0"/>
              </a:rPr>
              <a:t> alzheimer.ca/</a:t>
            </a:r>
            <a:r>
              <a:rPr lang="en-US" sz="2900" u="sng" dirty="0" err="1">
                <a:solidFill>
                  <a:srgbClr val="003399"/>
                </a:solidFill>
                <a:cs typeface="Arial" panose="020B0604020202020204" pitchFamily="34" charset="0"/>
              </a:rPr>
              <a:t>fr</a:t>
            </a:r>
            <a:r>
              <a:rPr lang="en-US" sz="2900" u="sng" dirty="0">
                <a:solidFill>
                  <a:srgbClr val="003399"/>
                </a:solidFill>
                <a:cs typeface="Arial" panose="020B0604020202020204" pitchFamily="34" charset="0"/>
              </a:rPr>
              <a:t>/Home/About-dementia/Alzheimer-s-disease/10-warning-signs</a:t>
            </a:r>
            <a:r>
              <a:rPr lang="en-US" sz="2900" dirty="0">
                <a:cs typeface="Arial" panose="020B0604020202020204" pitchFamily="34" charset="0"/>
              </a:rPr>
              <a:t>,  </a:t>
            </a:r>
            <a:r>
              <a:rPr lang="en-US" sz="2900" dirty="0" err="1">
                <a:cs typeface="Arial" panose="020B0604020202020204" pitchFamily="34" charset="0"/>
              </a:rPr>
              <a:t>Société</a:t>
            </a:r>
            <a:r>
              <a:rPr lang="en-US" sz="2900" dirty="0">
                <a:cs typeface="Arial" panose="020B0604020202020204" pitchFamily="34" charset="0"/>
              </a:rPr>
              <a:t> Alzheimer du Canada. (2019). </a:t>
            </a:r>
            <a:r>
              <a:rPr lang="en-US" sz="2900" dirty="0" smtClean="0">
                <a:cs typeface="Arial" panose="020B0604020202020204" pitchFamily="34" charset="0"/>
              </a:rPr>
              <a:t>Dix </a:t>
            </a:r>
            <a:r>
              <a:rPr lang="en-US" sz="2900" dirty="0" err="1" smtClean="0">
                <a:cs typeface="Arial" panose="020B0604020202020204" pitchFamily="34" charset="0"/>
              </a:rPr>
              <a:t>signes</a:t>
            </a:r>
            <a:r>
              <a:rPr lang="en-US" sz="2900" dirty="0" smtClean="0">
                <a:cs typeface="Arial" panose="020B0604020202020204" pitchFamily="34" charset="0"/>
              </a:rPr>
              <a:t> </a:t>
            </a:r>
            <a:r>
              <a:rPr lang="en-US" sz="2900" dirty="0" err="1">
                <a:cs typeface="Arial" panose="020B0604020202020204" pitchFamily="34" charset="0"/>
              </a:rPr>
              <a:t>précurseurs</a:t>
            </a:r>
            <a:r>
              <a:rPr lang="en-US" sz="2900" dirty="0">
                <a:cs typeface="Arial" panose="020B0604020202020204" pitchFamily="34" charset="0"/>
              </a:rPr>
              <a:t> de la </a:t>
            </a:r>
            <a:r>
              <a:rPr lang="en-US" sz="2900" dirty="0" err="1">
                <a:cs typeface="Arial" panose="020B0604020202020204" pitchFamily="34" charset="0"/>
              </a:rPr>
              <a:t>maladie</a:t>
            </a:r>
            <a:r>
              <a:rPr lang="en-US" sz="2900" dirty="0">
                <a:cs typeface="Arial" panose="020B0604020202020204" pitchFamily="34" charset="0"/>
              </a:rPr>
              <a:t> </a:t>
            </a:r>
            <a:r>
              <a:rPr lang="en-US" sz="2900" dirty="0" err="1">
                <a:cs typeface="Arial" panose="020B0604020202020204" pitchFamily="34" charset="0"/>
              </a:rPr>
              <a:t>d’Alzheimer</a:t>
            </a:r>
            <a:r>
              <a:rPr lang="en-US" sz="2900" dirty="0">
                <a:cs typeface="Arial" panose="020B0604020202020204" pitchFamily="34" charset="0"/>
              </a:rPr>
              <a:t>.  </a:t>
            </a:r>
            <a:endParaRPr lang="en-US" sz="2900" dirty="0" smtClean="0">
              <a:cs typeface="Arial" panose="020B0604020202020204" pitchFamily="34" charset="0"/>
            </a:endParaRPr>
          </a:p>
          <a:p>
            <a:pPr marL="342900" lvl="1" indent="-342900">
              <a:buClr>
                <a:schemeClr val="accent4"/>
              </a:buClr>
              <a:buSzTx/>
            </a:pPr>
            <a:r>
              <a:rPr lang="fr-CA" sz="2900" dirty="0"/>
              <a:t>Images: </a:t>
            </a:r>
            <a:r>
              <a:rPr lang="fr-CA" sz="2900" i="1" dirty="0" smtClean="0"/>
              <a:t>Clipart</a:t>
            </a:r>
          </a:p>
          <a:p>
            <a:r>
              <a:rPr lang="fr-CA" sz="2900" dirty="0">
                <a:hlinkClick r:id="rId19"/>
              </a:rPr>
              <a:t>http://www.msss.gouv.qc.ca/professionnels/maladies-chroniques/alzheimer-et-autres-troubles-neurocognitifs-majeurs/</a:t>
            </a:r>
            <a:endParaRPr lang="fr-CA" sz="2900" dirty="0"/>
          </a:p>
          <a:p>
            <a:r>
              <a:rPr lang="fr-CA" sz="2900" dirty="0"/>
              <a:t>http://centreavantage.ca/ressources/scpd/http://www.iugm.qc.ca/prof/outils.html</a:t>
            </a:r>
          </a:p>
          <a:p>
            <a:pPr marL="342900" lvl="1" indent="-342900">
              <a:buClr>
                <a:schemeClr val="accent4"/>
              </a:buClr>
              <a:buSzTx/>
            </a:pPr>
            <a:endParaRPr lang="fr-CA" sz="2200" dirty="0">
              <a:cs typeface="Arial" panose="020B0604020202020204" pitchFamily="34" charset="0"/>
            </a:endParaRPr>
          </a:p>
          <a:p>
            <a:pPr marL="342900" lvl="1" indent="-342900">
              <a:buClr>
                <a:schemeClr val="accent4"/>
              </a:buClr>
              <a:buSzTx/>
            </a:pPr>
            <a:endParaRPr lang="en-CA" sz="2300" dirty="0"/>
          </a:p>
          <a:p>
            <a:endParaRPr lang="en-CA" sz="2300" dirty="0"/>
          </a:p>
          <a:p>
            <a:endParaRPr lang="en-CA" sz="2300" dirty="0" smtClean="0"/>
          </a:p>
          <a:p>
            <a:endParaRPr lang="en-CA" sz="2300" dirty="0"/>
          </a:p>
          <a:p>
            <a:endParaRPr lang="en-CA" sz="2300" dirty="0" smtClean="0"/>
          </a:p>
          <a:p>
            <a:endParaRPr lang="en-CA" sz="2300" dirty="0"/>
          </a:p>
          <a:p>
            <a:pPr marL="342900" lvl="1">
              <a:buClr>
                <a:schemeClr val="accent1"/>
              </a:buClr>
            </a:pPr>
            <a:endParaRPr lang="en-CA" sz="2300" dirty="0"/>
          </a:p>
          <a:p>
            <a:pPr marL="0" indent="0">
              <a:buNone/>
            </a:pPr>
            <a:endParaRPr lang="en-CA" noProof="0" dirty="0" smtClean="0"/>
          </a:p>
          <a:p>
            <a:endParaRPr lang="en-CA" noProof="0" dirty="0"/>
          </a:p>
        </p:txBody>
      </p:sp>
    </p:spTree>
    <p:extLst>
      <p:ext uri="{BB962C8B-B14F-4D97-AF65-F5344CB8AC3E}">
        <p14:creationId xmlns:p14="http://schemas.microsoft.com/office/powerpoint/2010/main" val="62816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1"/>
            </p:custDataLst>
          </p:nvPr>
        </p:nvSpPr>
        <p:spPr>
          <a:xfrm>
            <a:off x="1992313" y="225779"/>
            <a:ext cx="8229600" cy="576263"/>
          </a:xfrm>
        </p:spPr>
        <p:txBody>
          <a:bodyPr rtlCol="0">
            <a:noAutofit/>
          </a:bodyPr>
          <a:lstStyle/>
          <a:p>
            <a:pPr algn="ctr">
              <a:defRPr/>
            </a:pPr>
            <a:r>
              <a:rPr lang="fr-CA" altLang="fr-FR" sz="3000" dirty="0"/>
              <a:t>Plan de formation</a:t>
            </a:r>
          </a:p>
        </p:txBody>
      </p:sp>
      <p:sp>
        <p:nvSpPr>
          <p:cNvPr id="48131" name="Rectangle 3"/>
          <p:cNvSpPr>
            <a:spLocks noGrp="1" noChangeArrowheads="1"/>
          </p:cNvSpPr>
          <p:nvPr>
            <p:ph idx="1"/>
            <p:custDataLst>
              <p:tags r:id="rId2"/>
            </p:custDataLst>
          </p:nvPr>
        </p:nvSpPr>
        <p:spPr bwMode="auto">
          <a:xfrm>
            <a:off x="1992313" y="1783645"/>
            <a:ext cx="8229600" cy="3085219"/>
          </a:xfrm>
        </p:spPr>
        <p:txBody>
          <a:bodyPr wrap="square" numCol="1" anchor="t" anchorCtr="0" compatLnSpc="1">
            <a:prstTxWarp prst="textNoShape">
              <a:avLst/>
            </a:prstTxWarp>
            <a:normAutofit/>
          </a:bodyPr>
          <a:lstStyle/>
          <a:p>
            <a:pPr>
              <a:lnSpc>
                <a:spcPct val="107000"/>
              </a:lnSpc>
              <a:spcBef>
                <a:spcPts val="1200"/>
              </a:spcBef>
              <a:buFont typeface="Wingdings" panose="05000000000000000000" pitchFamily="2" charset="2"/>
              <a:buChar char="Ø"/>
              <a:defRPr/>
            </a:pPr>
            <a:r>
              <a:rPr lang="fr-CA" sz="2400" dirty="0" smtClean="0">
                <a:ea typeface="Calibri" panose="020F0502020204030204" pitchFamily="34" charset="0"/>
                <a:cs typeface="Times New Roman" panose="02020603050405020304" pitchFamily="18" charset="0"/>
              </a:rPr>
              <a:t>TNC et pharmacovigilance</a:t>
            </a:r>
            <a:endParaRPr lang="fr-CA" sz="2400" dirty="0">
              <a:ea typeface="Calibri" panose="020F0502020204030204" pitchFamily="34" charset="0"/>
              <a:cs typeface="Times New Roman" panose="02020603050405020304" pitchFamily="18" charset="0"/>
            </a:endParaRPr>
          </a:p>
          <a:p>
            <a:pPr>
              <a:lnSpc>
                <a:spcPct val="107000"/>
              </a:lnSpc>
              <a:spcBef>
                <a:spcPts val="1200"/>
              </a:spcBef>
              <a:buFont typeface="Wingdings" panose="05000000000000000000" pitchFamily="2" charset="2"/>
              <a:buChar char="Ø"/>
              <a:defRPr/>
            </a:pPr>
            <a:r>
              <a:rPr lang="fr-CA" sz="2400" dirty="0">
                <a:ea typeface="Calibri" panose="020F0502020204030204" pitchFamily="34" charset="0"/>
                <a:cs typeface="Times New Roman" panose="02020603050405020304" pitchFamily="18" charset="0"/>
              </a:rPr>
              <a:t>Traitements pharmacologiques des troubles neurocognitifs et critères de remboursement de la </a:t>
            </a:r>
            <a:r>
              <a:rPr lang="fr-CA" sz="2400" dirty="0" smtClean="0">
                <a:ea typeface="Calibri" panose="020F0502020204030204" pitchFamily="34" charset="0"/>
                <a:cs typeface="Times New Roman" panose="02020603050405020304" pitchFamily="18" charset="0"/>
              </a:rPr>
              <a:t>RAMQ</a:t>
            </a:r>
          </a:p>
          <a:p>
            <a:pPr marL="342900" lvl="1" indent="-342900">
              <a:lnSpc>
                <a:spcPct val="107000"/>
              </a:lnSpc>
              <a:spcBef>
                <a:spcPts val="1200"/>
              </a:spcBef>
              <a:buClr>
                <a:schemeClr val="accent4"/>
              </a:buClr>
              <a:buSzTx/>
              <a:buFont typeface="Wingdings" panose="05000000000000000000" pitchFamily="2" charset="2"/>
              <a:buChar char="Ø"/>
              <a:defRPr/>
            </a:pPr>
            <a:r>
              <a:rPr lang="fr-CA" dirty="0">
                <a:ea typeface="Calibri" panose="020F0502020204030204" pitchFamily="34" charset="0"/>
                <a:cs typeface="Times New Roman" panose="02020603050405020304" pitchFamily="18" charset="0"/>
              </a:rPr>
              <a:t>Interventions et approches non-pharmacologiques des TNC et </a:t>
            </a:r>
            <a:r>
              <a:rPr lang="fr-CA" dirty="0" smtClean="0">
                <a:ea typeface="Calibri" panose="020F0502020204030204" pitchFamily="34" charset="0"/>
                <a:cs typeface="Times New Roman" panose="02020603050405020304" pitchFamily="18" charset="0"/>
              </a:rPr>
              <a:t>SCPD</a:t>
            </a:r>
            <a:endParaRPr lang="fr-CA" sz="2400" dirty="0" smtClean="0">
              <a:ea typeface="Calibri" panose="020F0502020204030204" pitchFamily="34" charset="0"/>
              <a:cs typeface="Times New Roman" panose="02020603050405020304" pitchFamily="18" charset="0"/>
            </a:endParaRPr>
          </a:p>
          <a:p>
            <a:pPr>
              <a:lnSpc>
                <a:spcPct val="107000"/>
              </a:lnSpc>
              <a:spcBef>
                <a:spcPts val="1200"/>
              </a:spcBef>
              <a:buFont typeface="Wingdings" panose="05000000000000000000" pitchFamily="2" charset="2"/>
              <a:buChar char="Ø"/>
              <a:defRPr/>
            </a:pPr>
            <a:r>
              <a:rPr lang="fr-CA" sz="2400" dirty="0" smtClean="0">
                <a:ea typeface="Calibri" panose="020F0502020204030204" pitchFamily="34" charset="0"/>
                <a:cs typeface="Times New Roman" panose="02020603050405020304" pitchFamily="18" charset="0"/>
              </a:rPr>
              <a:t>Approches </a:t>
            </a:r>
            <a:r>
              <a:rPr lang="fr-CA" sz="2400" dirty="0">
                <a:ea typeface="Calibri" panose="020F0502020204030204" pitchFamily="34" charset="0"/>
                <a:cs typeface="Times New Roman" panose="02020603050405020304" pitchFamily="18" charset="0"/>
              </a:rPr>
              <a:t>pharmacologiques des SCPD</a:t>
            </a:r>
            <a:endParaRPr lang="fr-CA" sz="2400" dirty="0" smtClean="0">
              <a:ea typeface="Calibri" panose="020F0502020204030204" pitchFamily="34" charset="0"/>
              <a:cs typeface="Times New Roman" panose="02020603050405020304" pitchFamily="18" charset="0"/>
            </a:endParaRPr>
          </a:p>
          <a:p>
            <a:pPr>
              <a:lnSpc>
                <a:spcPct val="107000"/>
              </a:lnSpc>
              <a:spcBef>
                <a:spcPts val="1200"/>
              </a:spcBef>
              <a:buFont typeface="Wingdings" panose="05000000000000000000" pitchFamily="2" charset="2"/>
              <a:buChar char="Ø"/>
              <a:defRPr/>
            </a:pPr>
            <a:endParaRPr lang="fr-CA" sz="2000" dirty="0">
              <a:ea typeface="Calibri" panose="020F0502020204030204" pitchFamily="34" charset="0"/>
              <a:cs typeface="Times New Roman" panose="02020603050405020304" pitchFamily="18" charset="0"/>
            </a:endParaRPr>
          </a:p>
          <a:p>
            <a:pPr marL="0" indent="0">
              <a:buNone/>
              <a:defRPr/>
            </a:pPr>
            <a:endParaRPr lang="fr-CA"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697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0397" y="448574"/>
            <a:ext cx="10515600" cy="769545"/>
          </a:xfrm>
        </p:spPr>
        <p:txBody>
          <a:bodyPr>
            <a:normAutofit/>
          </a:bodyPr>
          <a:lstStyle/>
          <a:p>
            <a:pPr algn="ctr"/>
            <a:r>
              <a:rPr lang="fr-CA" b="1" dirty="0" smtClean="0"/>
              <a:t>VRAI ou FAUX</a:t>
            </a:r>
            <a:endParaRPr lang="fr-CA" b="1" dirty="0"/>
          </a:p>
        </p:txBody>
      </p:sp>
      <p:sp>
        <p:nvSpPr>
          <p:cNvPr id="3" name="Espace réservé du contenu 2"/>
          <p:cNvSpPr>
            <a:spLocks noGrp="1"/>
          </p:cNvSpPr>
          <p:nvPr>
            <p:ph idx="1"/>
          </p:nvPr>
        </p:nvSpPr>
        <p:spPr>
          <a:xfrm>
            <a:off x="777815" y="1412216"/>
            <a:ext cx="10515600" cy="5614162"/>
          </a:xfrm>
        </p:spPr>
        <p:txBody>
          <a:bodyPr>
            <a:noAutofit/>
          </a:bodyPr>
          <a:lstStyle/>
          <a:p>
            <a:r>
              <a:rPr lang="fr-CA" sz="2400" dirty="0" smtClean="0"/>
              <a:t>Les médicaments ayant des effets </a:t>
            </a:r>
            <a:r>
              <a:rPr lang="fr-CA" sz="2400" dirty="0"/>
              <a:t>a</a:t>
            </a:r>
            <a:r>
              <a:rPr lang="fr-CA" sz="2400" dirty="0" smtClean="0"/>
              <a:t>nticholinergiques sont à éviter chez les patients souffrant de TNCM.</a:t>
            </a:r>
          </a:p>
          <a:p>
            <a:endParaRPr lang="fr-CA" sz="2400" b="1" dirty="0" smtClean="0">
              <a:solidFill>
                <a:srgbClr val="C00000"/>
              </a:solidFill>
            </a:endParaRPr>
          </a:p>
          <a:p>
            <a:pPr marL="342900" lvl="1" indent="-342900">
              <a:buClr>
                <a:schemeClr val="accent4"/>
              </a:buClr>
              <a:buSzTx/>
            </a:pPr>
            <a:r>
              <a:rPr lang="fr-CA" dirty="0">
                <a:solidFill>
                  <a:prstClr val="black"/>
                </a:solidFill>
              </a:rPr>
              <a:t>Les </a:t>
            </a:r>
            <a:r>
              <a:rPr lang="fr-CA" altLang="fr-FR" dirty="0"/>
              <a:t>Inhibiteurs de l’acétylcholinestérase peuvent être prescrits à tous les stades de la maladie d’Alzheimer</a:t>
            </a:r>
            <a:r>
              <a:rPr lang="fr-CA" dirty="0">
                <a:solidFill>
                  <a:prstClr val="black"/>
                </a:solidFill>
              </a:rPr>
              <a:t>. </a:t>
            </a:r>
            <a:endParaRPr lang="fr-CA" dirty="0" smtClean="0">
              <a:solidFill>
                <a:prstClr val="black"/>
              </a:solidFill>
            </a:endParaRPr>
          </a:p>
          <a:p>
            <a:pPr marL="342900" lvl="1" indent="-342900">
              <a:buClr>
                <a:schemeClr val="accent4"/>
              </a:buClr>
              <a:buSzTx/>
            </a:pPr>
            <a:endParaRPr lang="fr-CA" b="1" dirty="0" smtClean="0">
              <a:solidFill>
                <a:srgbClr val="C00000"/>
              </a:solidFill>
            </a:endParaRPr>
          </a:p>
          <a:p>
            <a:r>
              <a:rPr lang="fr-CA" sz="2400" dirty="0"/>
              <a:t>La médication est le meilleur moyen de contrôler les symptômes comportementaux et psychologiques de la démence (SCPD</a:t>
            </a:r>
            <a:r>
              <a:rPr lang="fr-CA" sz="2400" dirty="0" smtClean="0"/>
              <a:t>).</a:t>
            </a:r>
          </a:p>
          <a:p>
            <a:endParaRPr lang="fr-CA" sz="2400" b="1" dirty="0" smtClean="0">
              <a:solidFill>
                <a:srgbClr val="C00000"/>
              </a:solidFill>
            </a:endParaRPr>
          </a:p>
          <a:p>
            <a:pPr marL="342900" lvl="1" indent="-342900">
              <a:buClr>
                <a:schemeClr val="accent4"/>
              </a:buClr>
              <a:buSzTx/>
            </a:pPr>
            <a:r>
              <a:rPr lang="fr-CA" dirty="0" smtClean="0">
                <a:solidFill>
                  <a:prstClr val="black"/>
                </a:solidFill>
              </a:rPr>
              <a:t>La résistance au soins, les </a:t>
            </a:r>
            <a:r>
              <a:rPr lang="fr-CA" dirty="0" smtClean="0">
                <a:cs typeface="Arial" pitchFamily="34" charset="0"/>
              </a:rPr>
              <a:t>cris, les </a:t>
            </a:r>
            <a:r>
              <a:rPr lang="fr-CA" dirty="0">
                <a:cs typeface="Arial" pitchFamily="34" charset="0"/>
              </a:rPr>
              <a:t>mouvements répétitifs </a:t>
            </a:r>
            <a:r>
              <a:rPr lang="fr-CA" dirty="0" smtClean="0">
                <a:cs typeface="Arial" pitchFamily="34" charset="0"/>
              </a:rPr>
              <a:t>et l’errance sont des comportements qui répondent bien à la médication. </a:t>
            </a:r>
            <a:endParaRPr lang="fr-CA" b="1" dirty="0">
              <a:solidFill>
                <a:srgbClr val="C00000"/>
              </a:solidFill>
            </a:endParaRPr>
          </a:p>
          <a:p>
            <a:pPr marL="0" lvl="0" indent="0">
              <a:buNone/>
            </a:pPr>
            <a:endParaRPr lang="fr-CA" sz="2000" b="1" dirty="0">
              <a:solidFill>
                <a:srgbClr val="C00000"/>
              </a:solidFill>
            </a:endParaRPr>
          </a:p>
          <a:p>
            <a:pPr marL="0" indent="0">
              <a:buNone/>
            </a:pPr>
            <a:endParaRPr lang="fr-CA" sz="2400" b="1" dirty="0"/>
          </a:p>
          <a:p>
            <a:pPr marL="0" indent="0" algn="ctr">
              <a:buNone/>
            </a:pPr>
            <a:endParaRPr lang="fr-CA" sz="2400" b="1" dirty="0" smtClean="0"/>
          </a:p>
          <a:p>
            <a:pPr marL="0" indent="0" algn="ctr">
              <a:buNone/>
            </a:pPr>
            <a:endParaRPr lang="fr-CA" sz="2400" b="1" dirty="0"/>
          </a:p>
          <a:p>
            <a:pPr marL="0" indent="0" algn="ctr">
              <a:buNone/>
            </a:pPr>
            <a:endParaRPr lang="fr-CA" sz="2000" dirty="0">
              <a:solidFill>
                <a:srgbClr val="C00000"/>
              </a:solidFill>
            </a:endParaRPr>
          </a:p>
          <a:p>
            <a:endParaRPr lang="fr-CA" sz="2000" dirty="0"/>
          </a:p>
        </p:txBody>
      </p:sp>
      <p:pic>
        <p:nvPicPr>
          <p:cNvPr id="4" name="Image 3" descr="&lt;strong&gt;Question mark&lt;/strong&gt;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8547" y="127238"/>
            <a:ext cx="2376419" cy="1412216"/>
          </a:xfrm>
          <a:prstGeom prst="rect">
            <a:avLst/>
          </a:prstGeom>
        </p:spPr>
      </p:pic>
    </p:spTree>
    <p:extLst>
      <p:ext uri="{BB962C8B-B14F-4D97-AF65-F5344CB8AC3E}">
        <p14:creationId xmlns:p14="http://schemas.microsoft.com/office/powerpoint/2010/main" val="396696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ARTICULATE_TITLE_TAG" val="Approche pharmacologique"/>
  <p:tag name="ARTICULATE_SLIDE_GUID" val="a32515c2-88fc-46bf-922e-17b429009a54"/>
  <p:tag name="ARTICULATE_SLIDE_PAUSE" val="1"/>
  <p:tag name="ARTICULATE_NAV_LEVEL" val="2"/>
  <p:tag name="ARTICULATE_PLAYLIST_ID" val="-1"/>
  <p:tag name="ARTICULATE_LOCK_SLIDE" val="0"/>
  <p:tag name="ARTICULATE_SLIDE_NAV" val="26"/>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ARTICULATE_TITLE_TAG" val="Classes de médicaments"/>
  <p:tag name="ARTICULATE_SLIDE_GUID" val="7eb58f15-12da-45ea-a672-3950b45b0509"/>
  <p:tag name="ARTICULATE_SLIDE_PAUSE" val="1"/>
  <p:tag name="ARTICULATE_NAV_LEVEL" val="3"/>
  <p:tag name="ARTICULATE_HIDE_SLIDE" val="1"/>
  <p:tag name="ARTICULATE_PLAYLIST_ID" val="-1"/>
  <p:tag name="ARTICULATE_LOCK_SLIDE" val="0"/>
  <p:tag name="ARTICULATE_SLIDE_NAV" val="30"/>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ARTICULATE_TITLE_TAG" val="Symtômes qui ne répondent pas"/>
  <p:tag name="ARTICULATE_SLIDE_GUID" val="81d4203c-1ef4-4578-aefe-026a2d3b0486"/>
  <p:tag name="ARTICULATE_SLIDE_PAUSE" val="1"/>
  <p:tag name="ARTICULATE_NAV_LEVEL" val="3"/>
  <p:tag name="ARTICULATE_HIDE_SLIDE" val="1"/>
  <p:tag name="ARTICULATE_PLAYLIST_ID" val="-1"/>
  <p:tag name="ARTICULATE_LOCK_SLIDE" val="0"/>
  <p:tag name="ARTICULATE_SLIDE_NAV" val="36"/>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ARTICULATE_TITLE_TAG" val="Les neuroleptiques"/>
  <p:tag name="ARTICULATE_SLIDE_GUID" val="fa19ffd3-4d34-46b4-8b32-9f6421d00555"/>
  <p:tag name="ARTICULATE_SLIDE_PAUSE" val="1"/>
  <p:tag name="ARTICULATE_NAV_LEVEL" val="3"/>
  <p:tag name="ARTICULATE_HIDE_SLIDE" val="1"/>
  <p:tag name="ARTICULATE_PLAYLIST_ID" val="-1"/>
  <p:tag name="ARTICULATE_LOCK_SLIDE" val="0"/>
  <p:tag name="ARTICULATE_SLIDE_NAV" val="3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1">
  <a:themeElements>
    <a:clrScheme name="couleurs CIUSSS Centre-Sud">
      <a:dk1>
        <a:srgbClr val="2D2926"/>
      </a:dk1>
      <a:lt1>
        <a:sysClr val="window" lastClr="FFFFFF"/>
      </a:lt1>
      <a:dk2>
        <a:srgbClr val="919D9D"/>
      </a:dk2>
      <a:lt2>
        <a:srgbClr val="FFFFFF"/>
      </a:lt2>
      <a:accent1>
        <a:srgbClr val="FF5C39"/>
      </a:accent1>
      <a:accent2>
        <a:srgbClr val="F8951D"/>
      </a:accent2>
      <a:accent3>
        <a:srgbClr val="FFBF3F"/>
      </a:accent3>
      <a:accent4>
        <a:srgbClr val="00AEC7"/>
      </a:accent4>
      <a:accent5>
        <a:srgbClr val="6BBBAE"/>
      </a:accent5>
      <a:accent6>
        <a:srgbClr val="6CC24A"/>
      </a:accent6>
      <a:hlink>
        <a:srgbClr val="003399"/>
      </a:hlink>
      <a:folHlink>
        <a:srgbClr val="3B3B3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ème1" id="{4BC78F91-B1A2-4875-A8EA-3865C9F5B3C8}" vid="{200CB3F2-2215-4B98-AE27-DA7CDC4B482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10282</TotalTime>
  <Words>3848</Words>
  <Application>Microsoft Office PowerPoint</Application>
  <PresentationFormat>Grand écran</PresentationFormat>
  <Paragraphs>865</Paragraphs>
  <Slides>70</Slides>
  <Notes>27</Notes>
  <HiddenSlides>0</HiddenSlides>
  <MMClips>1</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70</vt:i4>
      </vt:variant>
    </vt:vector>
  </HeadingPairs>
  <TitlesOfParts>
    <vt:vector size="81" baseType="lpstr">
      <vt:lpstr>Arial</vt:lpstr>
      <vt:lpstr>Calibri</vt:lpstr>
      <vt:lpstr>Calibri Light</vt:lpstr>
      <vt:lpstr>Constantia</vt:lpstr>
      <vt:lpstr>Courier New</vt:lpstr>
      <vt:lpstr>Symbol</vt:lpstr>
      <vt:lpstr>Times New Roman</vt:lpstr>
      <vt:lpstr>Tw Cen MT</vt:lpstr>
      <vt:lpstr>Wingdings</vt:lpstr>
      <vt:lpstr>Wingdings 2</vt:lpstr>
      <vt:lpstr>Thème1</vt:lpstr>
      <vt:lpstr>  Initiative ministérielle sur la maladie d’Alzheimer et autres troubles neurocognitifs (TNC)   Repérage, évaluation et prise en charge en 1ère ligne  Formation s’adressant AUX INFIRMIÈRES ET AUTRES PROFESSIONNELS EN GMF</vt:lpstr>
      <vt:lpstr>NOUS N’AVONS aucun conflit d’intérêts</vt:lpstr>
      <vt:lpstr>Présentation PowerPoint</vt:lpstr>
      <vt:lpstr>Présentation PowerPoint</vt:lpstr>
      <vt:lpstr>Présentation PowerPoint</vt:lpstr>
      <vt:lpstr>Présentation PowerPoint</vt:lpstr>
      <vt:lpstr>BLOC 3: DURÉE 3 HEURES </vt:lpstr>
      <vt:lpstr>Plan de formation</vt:lpstr>
      <vt:lpstr>VRAI ou FAUX</vt:lpstr>
      <vt:lpstr>TNCM et Pharmacovigilance</vt:lpstr>
      <vt:lpstr>Facteurs influençant la cognition</vt:lpstr>
      <vt:lpstr>Vieillissement et pharmacocinétique</vt:lpstr>
      <vt:lpstr>Psychotropes</vt:lpstr>
      <vt:lpstr>Hypnotiques en Z</vt:lpstr>
      <vt:lpstr>Anticholinergiques</vt:lpstr>
      <vt:lpstr>Présentation PowerPoint</vt:lpstr>
      <vt:lpstr>Traitements PHARMACOLOGIQUES DES tncm </vt:lpstr>
      <vt:lpstr>Appliquer les tx non-pharmacologiques et ajouter la médication PRN (Msss, 2014)</vt:lpstr>
      <vt:lpstr>Traitements pharmacologiques (outil guide d’usage optimal INESSS)</vt:lpstr>
      <vt:lpstr>Objectifs thérapeutiques </vt:lpstr>
      <vt:lpstr>Options pharmacologiques </vt:lpstr>
      <vt:lpstr>Indications acceptées  </vt:lpstr>
      <vt:lpstr>Présentation PowerPoint</vt:lpstr>
      <vt:lpstr>RAMQ</vt:lpstr>
      <vt:lpstr>Choix de la molécule </vt:lpstr>
      <vt:lpstr>Doses et titration </vt:lpstr>
      <vt:lpstr>Effets indésirables </vt:lpstr>
      <vt:lpstr>Présentation PowerPoint</vt:lpstr>
      <vt:lpstr>Suivi </vt:lpstr>
      <vt:lpstr>Présentation PowerPoint</vt:lpstr>
      <vt:lpstr>Cas clinique </vt:lpstr>
      <vt:lpstr>Approche NON pharmacologique SCPD</vt:lpstr>
      <vt:lpstr>Association France Alzheimer:https://www.youtube.com/watch?v=fDMwbv0nwis</vt:lpstr>
      <vt:lpstr>Prévalence de SNP dans TNCM dû à la MA (In: Dr Vasil, IUGM, 8 nov. 2019) </vt:lpstr>
      <vt:lpstr>Prévalence des SNP dans MA (In: Dr Vasil, IUGM, 8 nov. 2019) </vt:lpstr>
      <vt:lpstr>Présentation PowerPoint</vt:lpstr>
      <vt:lpstr>Présentation PowerPoint</vt:lpstr>
      <vt:lpstr>Élaboration du plan de traitement des SNP: Modèle DICE (In: Dr Vasil, IUGM, 8 nov. 2019) </vt:lpstr>
      <vt:lpstr> Symptômes comportementaux et psychologiques de la démence? (SCPD) </vt:lpstr>
      <vt:lpstr>Syndrome d’agitation vespérale/ crépusculaire</vt:lpstr>
      <vt:lpstr>Repérage et appréciation des SCPD (outil NPI-R INESSS)</vt:lpstr>
      <vt:lpstr>Présentation PowerPoint</vt:lpstr>
      <vt:lpstr>Présentation PowerPoint</vt:lpstr>
      <vt:lpstr>Que faire en présence de SCPD? </vt:lpstr>
      <vt:lpstr>Présentation PowerPoint</vt:lpstr>
      <vt:lpstr>Faciliter la collaboration de la personne atteinte de TNC</vt:lpstr>
      <vt:lpstr>Désamorcer le comportement     vs </vt:lpstr>
      <vt:lpstr>Approche non-pharmacologique visant le traitement des SCPD  (MSSS, 2014)</vt:lpstr>
      <vt:lpstr>Approches environnementales</vt:lpstr>
      <vt:lpstr> Mme C </vt:lpstr>
      <vt:lpstr>Capsules IUGM: http://centreavantage.ca/ressources/scpd/</vt:lpstr>
      <vt:lpstr>www.capsulesscpd.ca</vt:lpstr>
      <vt:lpstr>Présentation PowerPoint</vt:lpstr>
      <vt:lpstr>Organismes communautaires</vt:lpstr>
      <vt:lpstr>Approche pharmacologique SCPD</vt:lpstr>
      <vt:lpstr> Symptômes comportementaux et psychologiques de la démence? (SCPD) </vt:lpstr>
      <vt:lpstr>Présentation PowerPoint</vt:lpstr>
      <vt:lpstr>ÉLABORATION D’UN PLAN D’INTERVENTION : APPROCHE GLOBALE</vt:lpstr>
      <vt:lpstr>Présentation PowerPoint</vt:lpstr>
      <vt:lpstr>Présentation PowerPoint</vt:lpstr>
      <vt:lpstr>Présentation PowerPoint</vt:lpstr>
      <vt:lpstr>Présentation PowerPoint</vt:lpstr>
      <vt:lpstr>Présentation PowerPoint</vt:lpstr>
      <vt:lpstr>VRAI ou FAUX</vt:lpstr>
      <vt:lpstr>Présentation PowerPoint</vt:lpstr>
      <vt:lpstr>Ressources</vt:lpstr>
      <vt:lpstr>Références</vt:lpstr>
      <vt:lpstr>Références</vt:lpstr>
      <vt:lpstr>Références</vt:lpstr>
      <vt:lpstr>Références</vt:lpstr>
    </vt:vector>
  </TitlesOfParts>
  <Company>CIUSSS Centre-Sud-de-l'Ile-de-Montreal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 Sigouin</dc:creator>
  <cp:lastModifiedBy>Julie Sigouin (CCSMTL DSP)</cp:lastModifiedBy>
  <cp:revision>190</cp:revision>
  <cp:lastPrinted>2022-05-04T19:10:32Z</cp:lastPrinted>
  <dcterms:created xsi:type="dcterms:W3CDTF">2019-05-27T17:06:06Z</dcterms:created>
  <dcterms:modified xsi:type="dcterms:W3CDTF">2022-05-04T19:11:40Z</dcterms:modified>
</cp:coreProperties>
</file>