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1"/>
  </p:notesMasterIdLst>
  <p:handoutMasterIdLst>
    <p:handoutMasterId r:id="rId72"/>
  </p:handoutMasterIdLst>
  <p:sldIdLst>
    <p:sldId id="467" r:id="rId2"/>
    <p:sldId id="468" r:id="rId3"/>
    <p:sldId id="470" r:id="rId4"/>
    <p:sldId id="471" r:id="rId5"/>
    <p:sldId id="472" r:id="rId6"/>
    <p:sldId id="473" r:id="rId7"/>
    <p:sldId id="474" r:id="rId8"/>
    <p:sldId id="264" r:id="rId9"/>
    <p:sldId id="358" r:id="rId10"/>
    <p:sldId id="265" r:id="rId11"/>
    <p:sldId id="384" r:id="rId12"/>
    <p:sldId id="385" r:id="rId13"/>
    <p:sldId id="466" r:id="rId14"/>
    <p:sldId id="273" r:id="rId15"/>
    <p:sldId id="395" r:id="rId16"/>
    <p:sldId id="274" r:id="rId17"/>
    <p:sldId id="275" r:id="rId18"/>
    <p:sldId id="276" r:id="rId19"/>
    <p:sldId id="278" r:id="rId20"/>
    <p:sldId id="280" r:id="rId21"/>
    <p:sldId id="393" r:id="rId22"/>
    <p:sldId id="464" r:id="rId23"/>
    <p:sldId id="387" r:id="rId24"/>
    <p:sldId id="408" r:id="rId25"/>
    <p:sldId id="296" r:id="rId26"/>
    <p:sldId id="409" r:id="rId27"/>
    <p:sldId id="410" r:id="rId28"/>
    <p:sldId id="418" r:id="rId29"/>
    <p:sldId id="421" r:id="rId30"/>
    <p:sldId id="292" r:id="rId31"/>
    <p:sldId id="439" r:id="rId32"/>
    <p:sldId id="440" r:id="rId33"/>
    <p:sldId id="425" r:id="rId34"/>
    <p:sldId id="426" r:id="rId35"/>
    <p:sldId id="427" r:id="rId36"/>
    <p:sldId id="428" r:id="rId37"/>
    <p:sldId id="412" r:id="rId38"/>
    <p:sldId id="297" r:id="rId39"/>
    <p:sldId id="301" r:id="rId40"/>
    <p:sldId id="303" r:id="rId41"/>
    <p:sldId id="304" r:id="rId42"/>
    <p:sldId id="365" r:id="rId43"/>
    <p:sldId id="413" r:id="rId44"/>
    <p:sldId id="414" r:id="rId45"/>
    <p:sldId id="429" r:id="rId46"/>
    <p:sldId id="465" r:id="rId47"/>
    <p:sldId id="394" r:id="rId48"/>
    <p:sldId id="330" r:id="rId49"/>
    <p:sldId id="392" r:id="rId50"/>
    <p:sldId id="332" r:id="rId51"/>
    <p:sldId id="333" r:id="rId52"/>
    <p:sldId id="335" r:id="rId53"/>
    <p:sldId id="339" r:id="rId54"/>
    <p:sldId id="396" r:id="rId55"/>
    <p:sldId id="391" r:id="rId56"/>
    <p:sldId id="342" r:id="rId57"/>
    <p:sldId id="397" r:id="rId58"/>
    <p:sldId id="343" r:id="rId59"/>
    <p:sldId id="399" r:id="rId60"/>
    <p:sldId id="367" r:id="rId61"/>
    <p:sldId id="400" r:id="rId62"/>
    <p:sldId id="390" r:id="rId63"/>
    <p:sldId id="398" r:id="rId64"/>
    <p:sldId id="347" r:id="rId65"/>
    <p:sldId id="349" r:id="rId66"/>
    <p:sldId id="359" r:id="rId67"/>
    <p:sldId id="360" r:id="rId68"/>
    <p:sldId id="361" r:id="rId69"/>
    <p:sldId id="463" r:id="rId70"/>
  </p:sldIdLst>
  <p:sldSz cx="12192000" cy="6858000"/>
  <p:notesSz cx="9296400" cy="701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n Karine" initials="TK" lastIdx="37" clrIdx="0">
    <p:extLst>
      <p:ext uri="{19B8F6BF-5375-455C-9EA6-DF929625EA0E}">
        <p15:presenceInfo xmlns:p15="http://schemas.microsoft.com/office/powerpoint/2012/main" userId="S-1-5-21-1731974345-1743781548-1241394674-160295" providerId="AD"/>
      </p:ext>
    </p:extLst>
  </p:cmAuthor>
  <p:cmAuthor id="2" name="Julie Sigouin" initials="JS" lastIdx="2" clrIdx="1">
    <p:extLst>
      <p:ext uri="{19B8F6BF-5375-455C-9EA6-DF929625EA0E}">
        <p15:presenceInfo xmlns:p15="http://schemas.microsoft.com/office/powerpoint/2012/main" userId="Julie Sigou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7"/>
    <a:srgbClr val="E5EFF8"/>
    <a:srgbClr val="C1F7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96E86-C837-455D-9173-ACC2DA507C5C}" type="datetimeFigureOut">
              <a:rPr lang="fr-CA" smtClean="0"/>
              <a:t>2022-05-04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BBDAC4-3A25-4AD6-937F-2DFDBB1BF4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03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C1A901-A9F7-4441-B4EA-6EFD7EA073A2}" type="datetimeFigureOut">
              <a:rPr lang="fr-CA" smtClean="0"/>
              <a:t>2022-05-04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FF5F41-AA44-42BC-A7B5-8D24C9A4BD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5975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84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0556-DBA9-4DE0-A687-05E4645F07CB}" type="slidenum">
              <a:rPr lang="fr-CA" smtClean="0"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84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705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fr-CA" dirty="0" smtClean="0"/>
              <a:t>Sérologie</a:t>
            </a:r>
            <a:r>
              <a:rPr lang="fr-CA" baseline="0" dirty="0" smtClean="0"/>
              <a:t> VIH et de la syphilis sont réservées aux patients ayant des facteurs de risque, aux jeunes patients, à ceux présentant des symptômes atypiques ou un trouble neurologique d’évolution rapide (Le Médecin du Québec, janv. 2017)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596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952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916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1612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59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15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60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285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65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4876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68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751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64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409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fr-CA" dirty="0" smtClean="0"/>
              <a:t>Idéalement, il faut être seul avec le patient pour réaliser les tests psychométriques:</a:t>
            </a:r>
            <a:r>
              <a:rPr lang="fr-CA" baseline="0" dirty="0" smtClean="0"/>
              <a:t> un proche peut être source d’anxiété ou être tenté de suggérer des réponses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444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BAE3-0166-4349-BB09-E3EA4BBC6832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75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39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027" indent="-178027">
              <a:buFont typeface="Wingdings" panose="05000000000000000000" pitchFamily="2" charset="2"/>
              <a:buChar char="q"/>
            </a:pPr>
            <a:r>
              <a:rPr lang="fr-CA" altLang="fr-FR" smtClean="0">
                <a:latin typeface="Arial" panose="020B0604020202020204" pitchFamily="34" charset="0"/>
              </a:rPr>
              <a:t>Présenter l’outils et comment le compléter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956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027" indent="-178027">
              <a:buFont typeface="Wingdings" panose="05000000000000000000" pitchFamily="2" charset="2"/>
              <a:buChar char="q"/>
            </a:pPr>
            <a:endParaRPr lang="fr-CA" altLang="fr-FR" dirty="0" smtClean="0">
              <a:latin typeface="Arial" panose="020B0604020202020204" pitchFamily="34" charset="0"/>
            </a:endParaRPr>
          </a:p>
          <a:p>
            <a:pPr marL="178027" indent="-178027">
              <a:buFont typeface="Wingdings" panose="05000000000000000000" pitchFamily="2" charset="2"/>
              <a:buChar char="q"/>
            </a:pPr>
            <a:r>
              <a:rPr lang="fr-CA" altLang="fr-FR" dirty="0" smtClean="0">
                <a:latin typeface="Arial" panose="020B0604020202020204" pitchFamily="34" charset="0"/>
              </a:rPr>
              <a:t>Voir outil Questionnaire sur les activités</a:t>
            </a:r>
            <a:r>
              <a:rPr lang="fr-CA" altLang="fr-FR" baseline="0" dirty="0" smtClean="0">
                <a:latin typeface="Arial" panose="020B0604020202020204" pitchFamily="34" charset="0"/>
              </a:rPr>
              <a:t> fonctionnelles</a:t>
            </a:r>
            <a:endParaRPr lang="fr-CA" altLang="fr-FR" dirty="0" smtClean="0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84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Wingdings" panose="05000000000000000000" pitchFamily="2" charset="2"/>
              <a:buChar char="q"/>
            </a:pPr>
            <a:r>
              <a:rPr lang="fr-CA" dirty="0" smtClean="0"/>
              <a:t>Questionnaire connu? Autre </a:t>
            </a:r>
            <a:r>
              <a:rPr lang="fr-CA" smtClean="0"/>
              <a:t>questionnaire utilisé?</a:t>
            </a:r>
          </a:p>
          <a:p>
            <a:pPr marL="174708" indent="-174708">
              <a:buFont typeface="Wingdings" panose="05000000000000000000" pitchFamily="2" charset="2"/>
              <a:buChar char="q"/>
            </a:pPr>
            <a:r>
              <a:rPr lang="fr-CA" dirty="0" smtClean="0"/>
              <a:t>Complété</a:t>
            </a:r>
            <a:r>
              <a:rPr lang="fr-CA" baseline="0" dirty="0" smtClean="0"/>
              <a:t> en auto-évaluation par le proche lorsque possible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F5F41-AA44-42BC-A7B5-8D24C9A4BD20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54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9350" y="3162427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4000" b="1" cap="all" baseline="0"/>
            </a:lvl1pPr>
          </a:lstStyle>
          <a:p>
            <a:r>
              <a:rPr lang="fr-FR" dirty="0" smtClean="0"/>
              <a:t>Page titre de la</a:t>
            </a:r>
            <a:br>
              <a:rPr lang="fr-FR" dirty="0" smtClean="0"/>
            </a:br>
            <a:r>
              <a:rPr lang="fr-FR" dirty="0" smtClean="0"/>
              <a:t>présentation </a:t>
            </a:r>
            <a:r>
              <a:rPr lang="fr-FR" dirty="0" err="1" smtClean="0"/>
              <a:t>powerpoint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3534" y="4653136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6170887"/>
            <a:ext cx="1522056" cy="447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59702" y="5786214"/>
            <a:ext cx="11472597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csmtl.intra.mtl.rtss.qc.ca/fileadmin/CIUSSS/DirectionsAdministratives/DRHCAJ/CommunicationsAffairesJuridiques/Communications/IdentiteVisuelleGabarit/GabaritsAZ/E/ElementGraphique/ElementGraphiq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78904"/>
            <a:ext cx="3935567" cy="28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 de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5414" y="274639"/>
            <a:ext cx="11016885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Titre – diapositive 2 colonnes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5413" y="1125540"/>
            <a:ext cx="5384800" cy="453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Clr>
                <a:schemeClr val="accent4"/>
              </a:buClr>
              <a:defRPr sz="1400" baseline="0"/>
            </a:lvl5pPr>
            <a:lvl6pPr>
              <a:buClr>
                <a:schemeClr val="accent4"/>
              </a:buClr>
              <a:buSzPct val="50000"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3413" y="1125540"/>
            <a:ext cx="5384800" cy="453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114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50000"/>
              <a:buFont typeface="Arial" panose="020B0604020202020204" pitchFamily="34" charset="0"/>
              <a:buChar char="•"/>
              <a:tabLst/>
              <a:defRPr sz="1400"/>
            </a:lvl5pPr>
            <a:lvl6pPr>
              <a:buClr>
                <a:schemeClr val="accent3"/>
              </a:buClr>
              <a:buSzPct val="50000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11615936" y="5982305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z="1000" smtClean="0"/>
              <a:pPr/>
              <a:t>‹N°›</a:t>
            </a:fld>
            <a:endParaRPr lang="fr-CA" sz="1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359702" y="5786214"/>
            <a:ext cx="11472597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57768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38985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144418"/>
            <a:ext cx="7315200" cy="58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11615936" y="5982305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z="1000" smtClean="0"/>
              <a:pPr/>
              <a:t>‹N°›</a:t>
            </a:fld>
            <a:endParaRPr lang="fr-CA" sz="1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359702" y="5786214"/>
            <a:ext cx="11472597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11615936" y="5982305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z="1000" smtClean="0"/>
              <a:pPr/>
              <a:t>‹N°›</a:t>
            </a:fld>
            <a:endParaRPr lang="fr-CA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359702" y="5786214"/>
            <a:ext cx="11472597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856000" y="2204865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 smtClean="0">
                <a:solidFill>
                  <a:schemeClr val="tx2">
                    <a:lumMod val="75000"/>
                  </a:schemeClr>
                </a:solidFill>
              </a:rPr>
              <a:t>MERCI</a:t>
            </a:r>
            <a:r>
              <a:rPr lang="fr-CA" sz="7200" b="1" baseline="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fr-CA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856000" y="3789040"/>
            <a:ext cx="6480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2491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22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ROUGE OR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336693" cy="6957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CAR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MAND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4693" y="0"/>
            <a:ext cx="123366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GRIS 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BLEU BO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4068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BLEU GIV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12432704" cy="7056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RE de section - VERT PO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99457" y="1929746"/>
            <a:ext cx="9692217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99457" y="3429000"/>
            <a:ext cx="9697311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6" y="5834962"/>
            <a:ext cx="2527571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02482" y="274639"/>
            <a:ext cx="10670116" cy="70643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– diapositive de 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482" y="1125538"/>
            <a:ext cx="10670116" cy="453571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 sz="1600" baseline="0"/>
            </a:lvl5pPr>
            <a:lvl6pPr>
              <a:buClr>
                <a:schemeClr val="accent3"/>
              </a:buClr>
              <a:buSzPct val="50000"/>
              <a:defRPr sz="1400"/>
            </a:lvl6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11615936" y="5982305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z="1000" smtClean="0"/>
              <a:pPr/>
              <a:t>‹N°›</a:t>
            </a:fld>
            <a:endParaRPr lang="fr-CA" sz="1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57" y="5834510"/>
            <a:ext cx="2535348" cy="973259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359702" y="5786214"/>
            <a:ext cx="11472597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5414" y="274639"/>
            <a:ext cx="10670116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5414" y="1125538"/>
            <a:ext cx="10670116" cy="496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45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chemeClr val="accent4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Clr>
          <a:schemeClr val="accent3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chemeClr val="accent4"/>
        </a:buClr>
        <a:buSzPct val="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0"/>
        </a:spcBef>
        <a:buClr>
          <a:schemeClr val="accent3"/>
        </a:buClr>
        <a:buSzPct val="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riatrie-albi.com/zarit.pdf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q.qc.ca/" TargetMode="External"/><Relationship Id="rId2" Type="http://schemas.openxmlformats.org/officeDocument/2006/relationships/hyperlink" Target="http://www.agiteam.org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biblioaidants.ca/" TargetMode="External"/><Relationship Id="rId4" Type="http://schemas.openxmlformats.org/officeDocument/2006/relationships/hyperlink" Target="http://www.lereseauaidant.ca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msss.gouv.qc.ca/msss/document-001071/" TargetMode="External"/><Relationship Id="rId2" Type="http://schemas.openxmlformats.org/officeDocument/2006/relationships/hyperlink" Target="https://www.msss.gouv.qc.ca/professionnels/maladies-chroniques/alzheimer-et-autres-troubles-neurocognitifs-majeurs/processus-cliniques-et-outil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csmtlpro.ca/medecins-pharmaciens-et-professionnels/documentation-par-sujets/alzheimer/" TargetMode="External"/><Relationship Id="rId5" Type="http://schemas.openxmlformats.org/officeDocument/2006/relationships/hyperlink" Target="https://www.extranetccsmtl.ca/index.php?id=21822" TargetMode="External"/><Relationship Id="rId4" Type="http://schemas.openxmlformats.org/officeDocument/2006/relationships/hyperlink" Target="https://www.inesss.qc.ca/outils-cliniques/outils-cliniques/outils-par-types/aide-a-la-decision-dialogue-patient-aide-memoire-appropriation/outils/alzheimer-maladie-d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hyperlink" Target="http://www.alzheimer.ca/fr/About-dementia/Alzheimer-s-disease/About-the-brain" TargetMode="Externa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http://www.ramq.gouv.qc.ca/SiteCollectionDocuments/professionnels/medicaments/Annexe-9.pdf" TargetMode="External"/><Relationship Id="rId5" Type="http://schemas.openxmlformats.org/officeDocument/2006/relationships/hyperlink" Target="http://www.mocatest.org/pdf_files/instructions/MoCA-Instructions-French_version_7.2.pdf" TargetMode="External"/><Relationship Id="rId4" Type="http://schemas.openxmlformats.org/officeDocument/2006/relationships/notesSlide" Target="../notesSlides/notesSlide1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ppui.org/" TargetMode="External"/><Relationship Id="rId13" Type="http://schemas.openxmlformats.org/officeDocument/2006/relationships/hyperlink" Target="http://alzheimer.tv/fr/2017/08/09/un-cas-de-demence-sur-trois-evitable/" TargetMode="External"/><Relationship Id="rId18" Type="http://schemas.openxmlformats.org/officeDocument/2006/relationships/hyperlink" Target="http://www.alzheimer.ca/~/media/Files/national/AW2015/10Signes_couleur.pdf" TargetMode="External"/><Relationship Id="rId3" Type="http://schemas.openxmlformats.org/officeDocument/2006/relationships/hyperlink" Target="http://www.agiteam.org/" TargetMode="External"/><Relationship Id="rId7" Type="http://schemas.openxmlformats.org/officeDocument/2006/relationships/hyperlink" Target="http://www.curateur.gouv.qc.ca/" TargetMode="External"/><Relationship Id="rId12" Type="http://schemas.openxmlformats.org/officeDocument/2006/relationships/hyperlink" Target="http://www.alzheimer.ca/fr/About-dementia/What-is-dementia/Dementia-numbers" TargetMode="External"/><Relationship Id="rId17" Type="http://schemas.openxmlformats.org/officeDocument/2006/relationships/hyperlink" Target="https://stanfordhealthcare.org/medical-conditions/brain-and-nerves/alzheimers-disease.html" TargetMode="External"/><Relationship Id="rId2" Type="http://schemas.openxmlformats.org/officeDocument/2006/relationships/hyperlink" Target="http://www.aidant.ca/" TargetMode="External"/><Relationship Id="rId16" Type="http://schemas.openxmlformats.org/officeDocument/2006/relationships/hyperlink" Target="http://www.csss-iugs.ca/c3s/data/files/Publications/9TraitementPharmacologique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brightfocus.org/alzheimers/infographic/brain-alzheimers-disease" TargetMode="External"/><Relationship Id="rId11" Type="http://schemas.openxmlformats.org/officeDocument/2006/relationships/hyperlink" Target="http://www.teepasnow.com/" TargetMode="External"/><Relationship Id="rId5" Type="http://schemas.openxmlformats.org/officeDocument/2006/relationships/hyperlink" Target="http://www.biblioaidants.ca/" TargetMode="External"/><Relationship Id="rId15" Type="http://schemas.openxmlformats.org/officeDocument/2006/relationships/hyperlink" Target="http://www.docteurclic.com/maladie/signes-de-la-maladie-d-alzheimer.aspx" TargetMode="External"/><Relationship Id="rId10" Type="http://schemas.openxmlformats.org/officeDocument/2006/relationships/hyperlink" Target="http://www.ranq.qc.ca/" TargetMode="External"/><Relationship Id="rId19" Type="http://schemas.openxmlformats.org/officeDocument/2006/relationships/hyperlink" Target="http://www.msss.gouv.qc.ca/professionnels/maladies-chroniques/alzheimer-et-autres-troubles-neurocognitifs-majeurs/" TargetMode="External"/><Relationship Id="rId4" Type="http://schemas.openxmlformats.org/officeDocument/2006/relationships/hyperlink" Target="http://www.alzheimer.ca/" TargetMode="External"/><Relationship Id="rId9" Type="http://schemas.openxmlformats.org/officeDocument/2006/relationships/hyperlink" Target="http://www.lereseauaidant.ca/" TargetMode="External"/><Relationship Id="rId14" Type="http://schemas.openxmlformats.org/officeDocument/2006/relationships/hyperlink" Target="http://www.dementia.com/symptom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re 1"/>
          <p:cNvSpPr txBox="1">
            <a:spLocks noGrp="1"/>
          </p:cNvSpPr>
          <p:nvPr>
            <p:ph type="title"/>
          </p:nvPr>
        </p:nvSpPr>
        <p:spPr>
          <a:xfrm>
            <a:off x="379051" y="289291"/>
            <a:ext cx="7913338" cy="4187442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Initiative ministérielle sur la maladie d’Alzheimer et autres troubles neurocognitifs (TNC)</a:t>
            </a:r>
            <a:br/>
            <a:r>
              <a:t> </a:t>
            </a:r>
            <a:br/>
            <a:r>
              <a:rPr sz="2400"/>
              <a:t>Repérage, évaluation et prise en charge en 1ère ligne</a:t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>Formation s’adressant AUX INFIRMIÈRES ET AUTRES PROFESSIONNELS EN GMF</a:t>
            </a:r>
          </a:p>
        </p:txBody>
      </p:sp>
      <p:sp>
        <p:nvSpPr>
          <p:cNvPr id="345" name="Sous-titre 2"/>
          <p:cNvSpPr txBox="1">
            <a:spLocks noGrp="1"/>
          </p:cNvSpPr>
          <p:nvPr>
            <p:ph type="body" sz="quarter" idx="1"/>
          </p:nvPr>
        </p:nvSpPr>
        <p:spPr>
          <a:xfrm>
            <a:off x="316262" y="4609991"/>
            <a:ext cx="9697313" cy="11465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r>
              <a:t>Février 2022</a:t>
            </a:r>
          </a:p>
          <a:p>
            <a:pPr>
              <a:lnSpc>
                <a:spcPct val="80000"/>
              </a:lnSpc>
              <a:defRPr sz="2000"/>
            </a:pPr>
            <a:r>
              <a:t>Julie Sigouin, inf.clin.</a:t>
            </a:r>
          </a:p>
          <a:p>
            <a:pPr>
              <a:lnSpc>
                <a:spcPct val="80000"/>
              </a:lnSpc>
              <a:defRPr sz="2000"/>
            </a:pPr>
            <a:r>
              <a:t>Ressource territoriale en TNC - CCSMTL</a:t>
            </a:r>
          </a:p>
          <a:p>
            <a:pPr>
              <a:lnSpc>
                <a:spcPct val="80000"/>
              </a:lnSpc>
              <a:defRPr sz="2000"/>
            </a:pPr>
            <a:r>
              <a:t>Ressource clinique RUISSS de l’Université de Montréal</a:t>
            </a:r>
          </a:p>
        </p:txBody>
      </p:sp>
      <p:sp>
        <p:nvSpPr>
          <p:cNvPr id="346" name="Numéro de diapositive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6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08239" y="2060576"/>
            <a:ext cx="7267575" cy="1584325"/>
          </a:xfrm>
        </p:spPr>
        <p:txBody>
          <a:bodyPr/>
          <a:lstStyle/>
          <a:p>
            <a:pPr algn="ctr">
              <a:defRPr/>
            </a:pPr>
            <a:r>
              <a:rPr lang="fr-CA" b="0" dirty="0" smtClean="0">
                <a:solidFill>
                  <a:prstClr val="white"/>
                </a:solidFill>
              </a:rPr>
              <a:t>PROCESSUS clinique interdisciplinaire en 1</a:t>
            </a:r>
            <a:r>
              <a:rPr lang="fr-CA" b="0" baseline="30000" dirty="0" smtClean="0">
                <a:solidFill>
                  <a:prstClr val="white"/>
                </a:solidFill>
              </a:rPr>
              <a:t>re</a:t>
            </a:r>
            <a:r>
              <a:rPr lang="fr-CA" b="0" dirty="0" smtClean="0">
                <a:solidFill>
                  <a:prstClr val="white"/>
                </a:solidFill>
              </a:rPr>
              <a:t> ligne</a:t>
            </a:r>
            <a:endParaRPr lang="fr-CA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1" y="49550"/>
            <a:ext cx="4957763" cy="64264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14" y="0"/>
            <a:ext cx="4991986" cy="642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1750" y="5656190"/>
            <a:ext cx="4476750" cy="40171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0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0" y="0"/>
            <a:ext cx="5058936" cy="65575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47" y="1"/>
            <a:ext cx="5258210" cy="6404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599" y="6003131"/>
            <a:ext cx="4257675" cy="40171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4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srgbClr val="242852"/>
                </a:solidFill>
              </a:rPr>
              <a:t/>
            </a:r>
            <a:br>
              <a:rPr lang="fr-CA" dirty="0">
                <a:solidFill>
                  <a:srgbClr val="242852"/>
                </a:solidFill>
              </a:rPr>
            </a:b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2390775" y="1039220"/>
            <a:ext cx="95535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Médications 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Conditions physique et </a:t>
            </a:r>
            <a:r>
              <a:rPr lang="fr-CA" b="1" dirty="0" smtClean="0"/>
              <a:t>mentale </a:t>
            </a:r>
            <a:r>
              <a:rPr lang="fr-CA" b="1" dirty="0"/>
              <a:t>❶</a:t>
            </a:r>
            <a:r>
              <a:rPr lang="fr-CA" b="1" dirty="0" smtClean="0"/>
              <a:t> **MMSE – </a:t>
            </a:r>
            <a:r>
              <a:rPr lang="fr-CA" b="1" dirty="0" err="1" smtClean="0"/>
              <a:t>MoCA</a:t>
            </a:r>
            <a:r>
              <a:rPr lang="fr-CA" b="1" dirty="0" smtClean="0"/>
              <a:t>**</a:t>
            </a: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Aspects </a:t>
            </a:r>
            <a:r>
              <a:rPr lang="fr-CA" b="1" dirty="0"/>
              <a:t>légaux ❶❸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Sécurité </a:t>
            </a:r>
            <a:r>
              <a:rPr lang="fr-CA" b="1" dirty="0"/>
              <a:t>❶❹</a:t>
            </a:r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Préservation de la qualité de vie pour le maintien à domicile le plus longtemps </a:t>
            </a:r>
            <a:r>
              <a:rPr lang="fr-CA" b="1" dirty="0" smtClean="0"/>
              <a:t>possible </a:t>
            </a:r>
            <a:r>
              <a:rPr lang="fr-CA" b="1" dirty="0"/>
              <a:t>❶❸❹</a:t>
            </a: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Prévention et interventions sur les symptômes comportementaux et psychologiques de la démence [SCPD</a:t>
            </a:r>
            <a:r>
              <a:rPr lang="fr-CA" b="1" dirty="0" smtClean="0"/>
              <a:t>]</a:t>
            </a:r>
            <a:r>
              <a:rPr lang="fr-CA" b="1" dirty="0"/>
              <a:t> ❸❹</a:t>
            </a: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Proche aidant </a:t>
            </a:r>
            <a:r>
              <a:rPr lang="fr-CA" b="1" dirty="0" smtClean="0"/>
              <a:t>❶</a:t>
            </a:r>
            <a:endParaRPr lang="fr-CA" b="1" dirty="0"/>
          </a:p>
          <a:p>
            <a:endParaRPr lang="fr-CA" dirty="0"/>
          </a:p>
          <a:p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726388" y="1141562"/>
            <a:ext cx="3105508" cy="1409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Qui peut aider?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❶ = Travailleur social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❷ = Pharmacien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❸ = Organismes communautaires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❹ = Équipe du soutien à domicile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589502" y="6152824"/>
            <a:ext cx="601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/>
              <a:t>Source: PROCESSUS CLINIQUE INTERDISCIPLINAIRE – SERVICES DE PROXIMITÉ </a:t>
            </a:r>
          </a:p>
          <a:p>
            <a:r>
              <a:rPr lang="fr-CA" sz="1400" i="1" dirty="0"/>
              <a:t>EN GMF TROUBLES NEUROCOGNITIFS (TNC) – </a:t>
            </a:r>
            <a:r>
              <a:rPr lang="fr-CA" sz="1400" i="1" dirty="0" smtClean="0"/>
              <a:t>2019-09-29</a:t>
            </a:r>
            <a:endParaRPr lang="fr-CA" sz="14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0" y="1328888"/>
            <a:ext cx="1458746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664740" y="349400"/>
            <a:ext cx="11167156" cy="7064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accent4">
                    <a:lumMod val="75000"/>
                  </a:schemeClr>
                </a:solidFill>
              </a:rPr>
              <a:t>SUIVI COGNITIF </a:t>
            </a:r>
            <a:r>
              <a:rPr lang="fr-CA" sz="1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À </a:t>
            </a:r>
            <a:r>
              <a:rPr lang="fr-CA" sz="1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</a:t>
            </a:r>
            <a:r>
              <a:rPr lang="fr-CA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ÉTAPES DU SUIVI DE L’USAGER ET PROCHE AIDANT </a:t>
            </a:r>
          </a:p>
        </p:txBody>
      </p:sp>
      <p:grpSp>
        <p:nvGrpSpPr>
          <p:cNvPr id="8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2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Suivi cognitif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4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24113" y="2029896"/>
            <a:ext cx="7269162" cy="1470025"/>
          </a:xfrm>
        </p:spPr>
        <p:txBody>
          <a:bodyPr/>
          <a:lstStyle/>
          <a:p>
            <a:pPr algn="ctr">
              <a:defRPr/>
            </a:pPr>
            <a:r>
              <a:rPr lang="fr-CA" b="0" dirty="0" smtClean="0"/>
              <a:t>ÉVALUATION COGNITIVE Infirmière</a:t>
            </a:r>
            <a:endParaRPr lang="fr-CA" b="0" dirty="0"/>
          </a:p>
        </p:txBody>
      </p:sp>
    </p:spTree>
    <p:extLst>
      <p:ext uri="{BB962C8B-B14F-4D97-AF65-F5344CB8AC3E}">
        <p14:creationId xmlns:p14="http://schemas.microsoft.com/office/powerpoint/2010/main" val="7126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1" y="49550"/>
            <a:ext cx="4957763" cy="64264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81" y="49550"/>
            <a:ext cx="4991986" cy="642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5141" y="4606183"/>
            <a:ext cx="4745622" cy="1469877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6144427" y="417320"/>
            <a:ext cx="4745622" cy="118929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17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b="1" dirty="0"/>
              <a:t>Troubles auditifs ou </a:t>
            </a:r>
            <a:r>
              <a:rPr lang="fr-CA" b="1" dirty="0" smtClean="0"/>
              <a:t>visuels</a:t>
            </a:r>
          </a:p>
          <a:p>
            <a:pPr lvl="1"/>
            <a:r>
              <a:rPr lang="fr-CA" dirty="0" smtClean="0"/>
              <a:t>Compenser lors de l’évaluation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b="1" dirty="0" smtClean="0"/>
              <a:t>Pas de proche aidant</a:t>
            </a:r>
          </a:p>
          <a:p>
            <a:pPr lvl="1"/>
            <a:r>
              <a:rPr lang="fr-CA" dirty="0" smtClean="0"/>
              <a:t>Trouver source d’infos autre que le patient</a:t>
            </a:r>
          </a:p>
          <a:p>
            <a:pPr marL="114300" indent="0">
              <a:buNone/>
            </a:pPr>
            <a:endParaRPr lang="fr-CA" dirty="0"/>
          </a:p>
          <a:p>
            <a:r>
              <a:rPr lang="fr-CA" b="1" dirty="0" smtClean="0"/>
              <a:t>Nie ses déficits</a:t>
            </a:r>
          </a:p>
          <a:p>
            <a:pPr lvl="1"/>
            <a:r>
              <a:rPr lang="fr-CA" dirty="0" smtClean="0"/>
              <a:t>Au début de l’évolution des TNC</a:t>
            </a:r>
          </a:p>
          <a:p>
            <a:pPr lvl="1"/>
            <a:r>
              <a:rPr lang="fr-CA" dirty="0" smtClean="0"/>
              <a:t>mécanisme utilisé dans le passé </a:t>
            </a:r>
          </a:p>
          <a:p>
            <a:endParaRPr lang="fr-CA" dirty="0"/>
          </a:p>
          <a:p>
            <a:r>
              <a:rPr lang="fr-CA" b="1" dirty="0" smtClean="0"/>
              <a:t>Anosognosie</a:t>
            </a:r>
          </a:p>
          <a:p>
            <a:pPr lvl="1"/>
            <a:r>
              <a:rPr lang="fr-CA" dirty="0" smtClean="0"/>
              <a:t>Provoquée par lésions dues à la maladie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b="1" dirty="0" smtClean="0"/>
              <a:t>Aphasie </a:t>
            </a:r>
          </a:p>
          <a:p>
            <a:endParaRPr lang="fr-CA" dirty="0" smtClean="0"/>
          </a:p>
          <a:p>
            <a:r>
              <a:rPr lang="fr-CA" b="1" dirty="0" smtClean="0"/>
              <a:t>Langue étrangère</a:t>
            </a:r>
          </a:p>
          <a:p>
            <a:pPr lvl="1"/>
            <a:r>
              <a:rPr lang="fr-CA" dirty="0" smtClean="0"/>
              <a:t>Évaluer dans la langue maternelle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b="1" dirty="0" smtClean="0"/>
              <a:t>Différences </a:t>
            </a:r>
            <a:r>
              <a:rPr lang="fr-CA" b="1" dirty="0"/>
              <a:t>culturelles </a:t>
            </a:r>
            <a:r>
              <a:rPr lang="fr-CA" dirty="0"/>
              <a:t>des </a:t>
            </a:r>
            <a:r>
              <a:rPr lang="fr-CA" dirty="0" smtClean="0"/>
              <a:t>TNC</a:t>
            </a:r>
          </a:p>
          <a:p>
            <a:endParaRPr lang="fr-CA" dirty="0" smtClean="0"/>
          </a:p>
          <a:p>
            <a:endParaRPr lang="fr-CA" dirty="0"/>
          </a:p>
          <a:p>
            <a:r>
              <a:rPr lang="fr-CA" b="1" dirty="0" smtClean="0"/>
              <a:t>Présence d’autres maladies chroniques </a:t>
            </a:r>
            <a:r>
              <a:rPr lang="fr-CA" dirty="0" smtClean="0"/>
              <a:t>qui ont des effets sur sa cognition ou son attitude</a:t>
            </a:r>
          </a:p>
          <a:p>
            <a:pPr lvl="1"/>
            <a:r>
              <a:rPr lang="fr-CA" dirty="0" smtClean="0"/>
              <a:t>Psychiatrie</a:t>
            </a:r>
          </a:p>
          <a:p>
            <a:pPr lvl="1"/>
            <a:r>
              <a:rPr lang="fr-CA" dirty="0" smtClean="0"/>
              <a:t>Troubles de personnalité</a:t>
            </a:r>
          </a:p>
          <a:p>
            <a:pPr lvl="1"/>
            <a:r>
              <a:rPr lang="fr-CA" dirty="0" smtClean="0"/>
              <a:t>Maladies métaboliques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b="1" dirty="0" smtClean="0"/>
              <a:t>Manque de temps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Manque de collaboration/ </a:t>
            </a:r>
            <a:r>
              <a:rPr lang="fr-CA" b="1" dirty="0" smtClean="0"/>
              <a:t>patient réfractaire </a:t>
            </a:r>
          </a:p>
          <a:p>
            <a:pPr lvl="1"/>
            <a:r>
              <a:rPr lang="fr-CA" dirty="0" smtClean="0"/>
              <a:t>Incompréhension du contexte de l’évaluation</a:t>
            </a:r>
          </a:p>
          <a:p>
            <a:pPr lvl="1"/>
            <a:r>
              <a:rPr lang="fr-CA" dirty="0" smtClean="0"/>
              <a:t>Expliquer +++ pour gagner du temps ensuite</a:t>
            </a:r>
          </a:p>
        </p:txBody>
      </p:sp>
      <p:grpSp>
        <p:nvGrpSpPr>
          <p:cNvPr id="5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7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Défis de l’évaluation cognitive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2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32014" y="0"/>
            <a:ext cx="8002587" cy="706438"/>
          </a:xfrm>
        </p:spPr>
        <p:txBody>
          <a:bodyPr/>
          <a:lstStyle/>
          <a:p>
            <a:pPr algn="ctr">
              <a:defRPr/>
            </a:pPr>
            <a:r>
              <a:rPr lang="fr-CA" altLang="fr-FR" sz="3000" dirty="0">
                <a:solidFill>
                  <a:srgbClr val="2D2926"/>
                </a:solidFill>
              </a:rPr>
              <a:t>Barrières à l’évaluation</a:t>
            </a:r>
            <a:endParaRPr lang="fr-CA" sz="30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263121"/>
              </p:ext>
            </p:extLst>
          </p:nvPr>
        </p:nvGraphicFramePr>
        <p:xfrm>
          <a:off x="733245" y="577969"/>
          <a:ext cx="10550107" cy="49072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6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84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Patient/Famille</a:t>
                      </a:r>
                      <a:endParaRPr lang="fr-CA" sz="2000" dirty="0"/>
                    </a:p>
                  </a:txBody>
                  <a:tcPr marL="91431" marR="91431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Intervenant</a:t>
                      </a:r>
                      <a:endParaRPr lang="fr-CA" sz="2000" dirty="0"/>
                    </a:p>
                  </a:txBody>
                  <a:tcPr marL="91431" marR="91431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Environnement</a:t>
                      </a:r>
                      <a:endParaRPr lang="fr-CA" sz="2000" dirty="0"/>
                    </a:p>
                  </a:txBody>
                  <a:tcPr marL="91431" marR="91431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0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Se sent confronté ou jugé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Peur d’être qualifié d’incompétent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Méfiance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80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La maladie physique est plus acceptable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80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Assume que les difficultés cognitives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fr-CA" sz="1800" baseline="0" dirty="0" smtClean="0"/>
                        <a:t>      sont normales avec l’âge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fr-CA" sz="800" baseline="0" dirty="0" smtClean="0"/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État physique altéré (douleur,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fr-CA" sz="1800" dirty="0" smtClean="0"/>
                        <a:t>      fatigue, anxiété</a:t>
                      </a:r>
                      <a:r>
                        <a:rPr lang="fr-CA" sz="1800" baseline="0" dirty="0" smtClean="0"/>
                        <a:t> etc.</a:t>
                      </a:r>
                      <a:r>
                        <a:rPr lang="fr-CA" sz="1800" dirty="0" smtClean="0"/>
                        <a:t>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fr-CA" sz="800" dirty="0" smtClean="0"/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Troubles de la vision ou de l’audition non corrigés</a:t>
                      </a:r>
                      <a:endParaRPr lang="fr-CA" sz="1800" dirty="0"/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Curatif versus accompagnateur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S’adresser seulement aux aidants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Manque de temps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90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Méconnaissance de l’approche</a:t>
                      </a:r>
                      <a:r>
                        <a:rPr lang="fr-CA" sz="1800" baseline="0" dirty="0" smtClean="0"/>
                        <a:t> avec la personne âgée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90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Méconnaissances des conditions optimales pour passer les tests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fr-CA" sz="90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baseline="0" dirty="0" smtClean="0"/>
                        <a:t>Évaluation intuitive versus descriptive</a:t>
                      </a:r>
                      <a:endParaRPr lang="fr-CA" sz="1800" dirty="0"/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Éclairage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Sons ambiants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 smtClean="0"/>
                        <a:t>Distracteurs, etc.</a:t>
                      </a:r>
                      <a:endParaRPr lang="fr-CA" sz="1800" dirty="0"/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851151" y="5455882"/>
            <a:ext cx="6562725" cy="503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dirty="0">
                <a:solidFill>
                  <a:srgbClr val="2D2926"/>
                </a:solidFill>
              </a:rPr>
              <a:t>Source: Plan Alzheimer Québec-Tronc commun de formation provinciale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dirty="0">
                <a:solidFill>
                  <a:srgbClr val="2D2926"/>
                </a:solidFill>
              </a:rPr>
              <a:t>Projet d’implantation ciblée en 1</a:t>
            </a:r>
            <a:r>
              <a:rPr lang="fr-CA" sz="1400" baseline="30000" dirty="0">
                <a:solidFill>
                  <a:srgbClr val="2D2926"/>
                </a:solidFill>
              </a:rPr>
              <a:t>re</a:t>
            </a:r>
            <a:r>
              <a:rPr lang="fr-CA" sz="1400" dirty="0">
                <a:solidFill>
                  <a:srgbClr val="2D2926"/>
                </a:solidFill>
              </a:rPr>
              <a:t> ligne: Maladie Alzheimer et maladies apparentées</a:t>
            </a:r>
          </a:p>
        </p:txBody>
      </p:sp>
    </p:spTree>
    <p:extLst>
      <p:ext uri="{BB962C8B-B14F-4D97-AF65-F5344CB8AC3E}">
        <p14:creationId xmlns:p14="http://schemas.microsoft.com/office/powerpoint/2010/main" val="1380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Pratiques gagnantes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1113091"/>
            <a:ext cx="7643192" cy="4123144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Le sourire</a:t>
            </a:r>
            <a:r>
              <a:rPr lang="fr-CA" dirty="0" smtClean="0"/>
              <a:t>!</a:t>
            </a:r>
          </a:p>
          <a:p>
            <a:endParaRPr lang="fr-CA" dirty="0"/>
          </a:p>
          <a:p>
            <a:r>
              <a:rPr lang="fr-CA" dirty="0"/>
              <a:t>Donner raison au </a:t>
            </a:r>
            <a:r>
              <a:rPr lang="fr-CA" dirty="0" smtClean="0"/>
              <a:t>patient - valider ses forces – l’encourager</a:t>
            </a:r>
          </a:p>
          <a:p>
            <a:endParaRPr lang="fr-CA" dirty="0"/>
          </a:p>
          <a:p>
            <a:r>
              <a:rPr lang="fr-CA" dirty="0"/>
              <a:t>Travailler au rythme du </a:t>
            </a:r>
            <a:r>
              <a:rPr lang="fr-CA" dirty="0" smtClean="0"/>
              <a:t>patient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Créer un partenariat avec les proches </a:t>
            </a:r>
            <a:r>
              <a:rPr lang="fr-CA" dirty="0" smtClean="0"/>
              <a:t>aidants</a:t>
            </a:r>
          </a:p>
          <a:p>
            <a:endParaRPr lang="fr-CA" dirty="0" smtClean="0"/>
          </a:p>
          <a:p>
            <a:r>
              <a:rPr lang="fr-CA" dirty="0" smtClean="0"/>
              <a:t>S’adresser au patient même si les réponses utiles viennent du proche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Le travail interdisciplinaire est primordial: </a:t>
            </a:r>
            <a:r>
              <a:rPr lang="fr-CA" dirty="0" smtClean="0"/>
              <a:t>on </a:t>
            </a:r>
            <a:r>
              <a:rPr lang="fr-CA" dirty="0"/>
              <a:t>doit </a:t>
            </a:r>
            <a:r>
              <a:rPr lang="fr-CA" dirty="0" smtClean="0"/>
              <a:t>communiquer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La sensibilisation et l’ouverture aux TNC est la première étape</a:t>
            </a:r>
          </a:p>
          <a:p>
            <a:pPr marL="114300" indent="0">
              <a:buNone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87" y="1113091"/>
            <a:ext cx="2181331" cy="2181331"/>
          </a:xfrm>
          <a:prstGeom prst="rect">
            <a:avLst/>
          </a:prstGeom>
        </p:spPr>
      </p:pic>
      <p:grpSp>
        <p:nvGrpSpPr>
          <p:cNvPr id="6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8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Pratiques gagnantes</a:t>
              </a:r>
              <a:endParaRPr sz="3600" b="1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1494116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46184" y="129309"/>
          <a:ext cx="12071926" cy="672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890">
                  <a:extLst>
                    <a:ext uri="{9D8B030D-6E8A-4147-A177-3AD203B41FA5}">
                      <a16:colId xmlns:a16="http://schemas.microsoft.com/office/drawing/2014/main" val="134571798"/>
                    </a:ext>
                  </a:extLst>
                </a:gridCol>
                <a:gridCol w="8871036">
                  <a:extLst>
                    <a:ext uri="{9D8B030D-6E8A-4147-A177-3AD203B41FA5}">
                      <a16:colId xmlns:a16="http://schemas.microsoft.com/office/drawing/2014/main" val="3009962405"/>
                    </a:ext>
                  </a:extLst>
                </a:gridCol>
              </a:tblGrid>
              <a:tr h="595636">
                <a:tc gridSpan="2">
                  <a:txBody>
                    <a:bodyPr/>
                    <a:lstStyle/>
                    <a:p>
                      <a:pPr algn="ctr"/>
                      <a:r>
                        <a:rPr lang="fr-CA" sz="3200" dirty="0" smtClean="0"/>
                        <a:t>Expliquer l’évaluation</a:t>
                      </a:r>
                      <a:endParaRPr lang="fr-C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50616"/>
                  </a:ext>
                </a:extLst>
              </a:tr>
              <a:tr h="846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1600" b="1" dirty="0" smtClean="0"/>
                        <a:t>Valider sa compréhension </a:t>
                      </a:r>
                      <a:r>
                        <a:rPr lang="fr-CA" altLang="fr-FR" sz="1600" dirty="0" smtClean="0"/>
                        <a:t>de la raison de sa visite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600" baseline="0" dirty="0" smtClean="0"/>
                        <a:t>Savez-vous pourquoi vous me rencontrez?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600" dirty="0" smtClean="0"/>
                        <a:t>Que</a:t>
                      </a:r>
                      <a:r>
                        <a:rPr lang="fr-CA" sz="1600" baseline="0" dirty="0" smtClean="0"/>
                        <a:t> savez-vous de l’évaluation d’aujourd’hui?</a:t>
                      </a:r>
                      <a:endParaRPr lang="fr-CA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19881"/>
                  </a:ext>
                </a:extLst>
              </a:tr>
              <a:tr h="1598812">
                <a:tc>
                  <a:txBody>
                    <a:bodyPr/>
                    <a:lstStyle/>
                    <a:p>
                      <a:r>
                        <a:rPr lang="fr-CA" altLang="fr-FR" sz="1600" dirty="0" smtClean="0"/>
                        <a:t>Trouver votre façon/vos mots pour </a:t>
                      </a:r>
                      <a:r>
                        <a:rPr lang="fr-CA" altLang="fr-FR" sz="1600" b="1" dirty="0" smtClean="0"/>
                        <a:t>aborder le sujet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Nous savons que la mémoire peut changer en vieillissant.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Aujourd’hui nous allons essayer de voir si il y a effectivement des changements avec votre mémoire et si oui, nous allons tenter de voir si ceux ci sont normaux pour votre âge … ou s’il y en a un peu plus qu’attendus.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S’il y en a un peu plus qu’attendu, nous allons tenter d’en trouver les causes.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  <a:defRPr/>
                      </a:pPr>
                      <a:endParaRPr lang="fr-CA" alt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43489"/>
                  </a:ext>
                </a:extLst>
              </a:tr>
              <a:tr h="1348018">
                <a:tc>
                  <a:txBody>
                    <a:bodyPr/>
                    <a:lstStyle/>
                    <a:p>
                      <a:r>
                        <a:rPr lang="fr-CA" altLang="fr-FR" sz="1600" b="1" dirty="0" smtClean="0"/>
                        <a:t>Expliquer pourquoi </a:t>
                      </a:r>
                      <a:r>
                        <a:rPr lang="fr-CA" altLang="fr-FR" sz="1600" dirty="0" smtClean="0"/>
                        <a:t>on doit leur faire faire des tests cognitifs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La mémoire ne peut pas s’évaluer par une prise de sang comme on le fait pour évaluer le diabète ou en prenant la pression comme pour l’HTA.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Nous devons donc vous faire faire des exercices de mémoire « papier-crayon » pour avoir un portrait de votre mémoire.</a:t>
                      </a:r>
                    </a:p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60510"/>
                  </a:ext>
                </a:extLst>
              </a:tr>
              <a:tr h="1348018">
                <a:tc>
                  <a:txBody>
                    <a:bodyPr/>
                    <a:lstStyle/>
                    <a:p>
                      <a:r>
                        <a:rPr lang="fr-CA" altLang="fr-FR" sz="1600" b="1" dirty="0" smtClean="0"/>
                        <a:t>Normaliser l’anxiété </a:t>
                      </a:r>
                      <a:r>
                        <a:rPr lang="fr-CA" altLang="fr-FR" sz="1600" dirty="0" smtClean="0"/>
                        <a:t>ou l’inconfort si présent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Dans ces exercices, il y aura des choses que vous trouverez faciles et d’autres difficiles, c’est normal.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/>
                        <a:t>Répondez de votre mieux sans vous mettre de pression : ce n’est pas un examen comme si vous étiez à l’école </a:t>
                      </a:r>
                      <a:r>
                        <a:rPr lang="fr-CA" altLang="fr-FR" sz="1600" dirty="0" smtClean="0">
                          <a:sym typeface="Wingdings" panose="05000000000000000000" pitchFamily="2" charset="2"/>
                        </a:rPr>
                        <a:t>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CA" altLang="fr-FR" sz="1600" dirty="0" smtClean="0">
                          <a:sym typeface="Wingdings" panose="05000000000000000000" pitchFamily="2" charset="2"/>
                        </a:rPr>
                        <a:t>Il n’y a pas de « bonnes » ou « mauvaises » réponses : C’est </a:t>
                      </a:r>
                      <a:r>
                        <a:rPr lang="fr-CA" altLang="fr-FR" sz="1600" u="sng" dirty="0" smtClean="0">
                          <a:sym typeface="Wingdings" panose="05000000000000000000" pitchFamily="2" charset="2"/>
                        </a:rPr>
                        <a:t>VOTRE</a:t>
                      </a:r>
                      <a:r>
                        <a:rPr lang="fr-CA" altLang="fr-FR" sz="1600" dirty="0" smtClean="0">
                          <a:sym typeface="Wingdings" panose="05000000000000000000" pitchFamily="2" charset="2"/>
                        </a:rPr>
                        <a:t> réponse que l’ont veut 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34955"/>
                  </a:ext>
                </a:extLst>
              </a:tr>
              <a:tr h="991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1600" b="1" dirty="0" smtClean="0"/>
                        <a:t>Justifier le temps</a:t>
                      </a:r>
                      <a:r>
                        <a:rPr lang="fr-CA" altLang="fr-FR" sz="1600" b="0" dirty="0" smtClean="0"/>
                        <a:t>/la </a:t>
                      </a:r>
                      <a:r>
                        <a:rPr lang="fr-CA" altLang="fr-FR" sz="1600" dirty="0" smtClean="0"/>
                        <a:t>complexité de l’évaluation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alt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Plusieurs</a:t>
                      </a:r>
                      <a:r>
                        <a:rPr lang="fr-CA" altLang="fr-FR" sz="1600" dirty="0" smtClean="0"/>
                        <a:t> choses peuvent affecter la mémoire donc je vous poserai beaucoup questions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600" dirty="0" smtClean="0"/>
                        <a:t>Je transmettrai vos réponses</a:t>
                      </a:r>
                      <a:r>
                        <a:rPr lang="fr-CA" sz="1600" baseline="0" dirty="0" smtClean="0"/>
                        <a:t> à votre médecin puis il/elle vous en reparlera lors de votre prochaine rdv</a:t>
                      </a:r>
                      <a:endParaRPr lang="fr-C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2899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878618" y="6585527"/>
            <a:ext cx="413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 smtClean="0"/>
              <a:t>Source: Karine </a:t>
            </a:r>
            <a:r>
              <a:rPr lang="fr-CA" sz="1200" i="1" dirty="0" err="1" smtClean="0"/>
              <a:t>Thorn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inf.clin</a:t>
            </a:r>
            <a:r>
              <a:rPr lang="fr-CA" sz="1200" i="1" dirty="0" smtClean="0"/>
              <a:t>., IUGM, CRCHUM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16266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re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1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Je </a:t>
            </a:r>
            <a:r>
              <a:rPr dirty="0" err="1">
                <a:solidFill>
                  <a:schemeClr val="bg1"/>
                </a:solidFill>
              </a:rPr>
              <a:t>n’ai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aucun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dirty="0" err="1">
                <a:solidFill>
                  <a:schemeClr val="bg1"/>
                </a:solidFill>
              </a:rPr>
              <a:t>conflit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d’intérêts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9" name="Espace réservé du texte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0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-110" charset="2"/>
              <a:buNone/>
            </a:pPr>
            <a:endParaRPr lang="fr-CA" sz="2000" b="1" dirty="0">
              <a:ea typeface="ＭＳ Ｐゴシック" pitchFamily="-110" charset="-128"/>
            </a:endParaRPr>
          </a:p>
          <a:p>
            <a:pPr>
              <a:lnSpc>
                <a:spcPct val="80000"/>
              </a:lnSpc>
              <a:buFont typeface="Wingdings" pitchFamily="-110" charset="2"/>
              <a:buNone/>
            </a:pPr>
            <a:r>
              <a:rPr lang="fr-CA" sz="2000" b="1" dirty="0">
                <a:ea typeface="ＭＳ Ｐゴシック" pitchFamily="-110" charset="-128"/>
              </a:rPr>
              <a:t>Au plan social:</a:t>
            </a: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Planification </a:t>
            </a:r>
            <a:r>
              <a:rPr lang="fr-CA" sz="2000" dirty="0" smtClean="0">
                <a:ea typeface="ＭＳ Ｐゴシック" pitchFamily="-110" charset="-128"/>
              </a:rPr>
              <a:t>sociale, financière et légale</a:t>
            </a:r>
            <a:endParaRPr lang="fr-CA" sz="2000" dirty="0">
              <a:ea typeface="ＭＳ Ｐゴシック" pitchFamily="-110" charset="-128"/>
            </a:endParaRP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Éducation précoce de l’aidant</a:t>
            </a: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Sécurité : observance, automobile, cuisine</a:t>
            </a: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Droit/besoin de savoir</a:t>
            </a: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Aide pour cheminer dans le réseau</a:t>
            </a:r>
          </a:p>
          <a:p>
            <a:pPr lvl="1">
              <a:lnSpc>
                <a:spcPct val="80000"/>
              </a:lnSpc>
            </a:pPr>
            <a:r>
              <a:rPr lang="fr-CA" sz="2000" dirty="0">
                <a:ea typeface="ＭＳ Ｐゴシック" pitchFamily="-110" charset="-128"/>
              </a:rPr>
              <a:t>Prévention de la crise/ hébergement </a:t>
            </a:r>
            <a:r>
              <a:rPr lang="fr-CA" sz="2000" dirty="0" smtClean="0">
                <a:ea typeface="ＭＳ Ｐゴシック" pitchFamily="-110" charset="-128"/>
              </a:rPr>
              <a:t>précoce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fr-CA" sz="2000" dirty="0">
              <a:ea typeface="ＭＳ Ｐゴシック" pitchFamily="-110" charset="-128"/>
            </a:endParaRPr>
          </a:p>
          <a:p>
            <a:pPr>
              <a:lnSpc>
                <a:spcPct val="80000"/>
              </a:lnSpc>
              <a:buFont typeface="Wingdings" pitchFamily="-110" charset="2"/>
              <a:buNone/>
            </a:pPr>
            <a:r>
              <a:rPr lang="fr-CA" sz="2000" b="1" dirty="0">
                <a:ea typeface="ＭＳ Ｐゴシック" pitchFamily="-110" charset="-128"/>
              </a:rPr>
              <a:t>Au plan médical:</a:t>
            </a:r>
          </a:p>
          <a:p>
            <a:pPr lvl="1">
              <a:lnSpc>
                <a:spcPct val="80000"/>
              </a:lnSpc>
            </a:pPr>
            <a:r>
              <a:rPr lang="fr-CA" sz="2000" dirty="0" smtClean="0">
                <a:ea typeface="ＭＳ Ｐゴシック" pitchFamily="-110" charset="-128"/>
              </a:rPr>
              <a:t>Contrôle </a:t>
            </a:r>
            <a:r>
              <a:rPr lang="fr-CA" sz="2000" dirty="0">
                <a:ea typeface="ＭＳ Ｐゴシック" pitchFamily="-110" charset="-128"/>
              </a:rPr>
              <a:t>des facteurs de </a:t>
            </a:r>
            <a:r>
              <a:rPr lang="fr-CA" sz="2000" dirty="0" smtClean="0">
                <a:ea typeface="ＭＳ Ｐゴシック" pitchFamily="-110" charset="-128"/>
              </a:rPr>
              <a:t>risque (HTA, glyc</a:t>
            </a:r>
            <a:r>
              <a:rPr lang="fr-CA" sz="2000" dirty="0">
                <a:ea typeface="ＭＳ Ｐゴシック" pitchFamily="-110" charset="-128"/>
              </a:rPr>
              <a:t>é</a:t>
            </a:r>
            <a:r>
              <a:rPr lang="fr-CA" sz="2000" dirty="0" smtClean="0">
                <a:ea typeface="ＭＳ Ｐゴシック" pitchFamily="-110" charset="-128"/>
              </a:rPr>
              <a:t>mie, tabagisme, poids,…)</a:t>
            </a:r>
            <a:endParaRPr lang="fr-CA" sz="2000" dirty="0">
              <a:ea typeface="ＭＳ Ｐゴシック" pitchFamily="-110" charset="-128"/>
            </a:endParaRPr>
          </a:p>
          <a:p>
            <a:pPr lvl="1">
              <a:lnSpc>
                <a:spcPct val="80000"/>
              </a:lnSpc>
            </a:pPr>
            <a:r>
              <a:rPr lang="fr-CA" sz="2000" dirty="0" smtClean="0">
                <a:ea typeface="ＭＳ Ｐゴシック" pitchFamily="-110" charset="-128"/>
              </a:rPr>
              <a:t>Connaître le risque de délirium </a:t>
            </a:r>
            <a:r>
              <a:rPr lang="fr-CA" sz="2000" dirty="0">
                <a:ea typeface="ＭＳ Ｐゴシック" pitchFamily="-110" charset="-128"/>
              </a:rPr>
              <a:t>post op </a:t>
            </a:r>
          </a:p>
          <a:p>
            <a:pPr lvl="1">
              <a:lnSpc>
                <a:spcPct val="80000"/>
              </a:lnSpc>
            </a:pPr>
            <a:r>
              <a:rPr lang="fr-CA" sz="2000" dirty="0" smtClean="0">
                <a:ea typeface="ＭＳ Ｐゴシック" pitchFamily="-110" charset="-128"/>
              </a:rPr>
              <a:t>Médication débutée tôt</a:t>
            </a:r>
            <a:endParaRPr lang="fr-CA" sz="2000" dirty="0">
              <a:ea typeface="ＭＳ Ｐゴシック" pitchFamily="-110" charset="-128"/>
            </a:endParaRPr>
          </a:p>
          <a:p>
            <a:pPr marL="411480" lvl="1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fr-CA" sz="1400" i="1" dirty="0" smtClean="0">
                <a:solidFill>
                  <a:prstClr val="black"/>
                </a:solidFill>
                <a:ea typeface="ＭＳ Ｐゴシック" pitchFamily="-110" charset="-128"/>
              </a:rPr>
              <a:t>Source</a:t>
            </a:r>
            <a:r>
              <a:rPr lang="fr-CA" sz="1400" i="1" dirty="0">
                <a:solidFill>
                  <a:prstClr val="black"/>
                </a:solidFill>
                <a:ea typeface="ＭＳ Ｐゴシック" pitchFamily="-110" charset="-128"/>
              </a:rPr>
              <a:t>: Nicole </a:t>
            </a:r>
            <a:r>
              <a:rPr lang="fr-CA" sz="1400" i="1" dirty="0" err="1">
                <a:solidFill>
                  <a:prstClr val="black"/>
                </a:solidFill>
                <a:ea typeface="ＭＳ Ｐゴシック" pitchFamily="-110" charset="-128"/>
              </a:rPr>
              <a:t>Lafortune</a:t>
            </a:r>
            <a:r>
              <a:rPr lang="fr-CA" sz="1400" i="1" dirty="0">
                <a:solidFill>
                  <a:prstClr val="black"/>
                </a:solidFill>
                <a:ea typeface="ＭＳ Ｐゴシック" pitchFamily="-110" charset="-128"/>
              </a:rPr>
              <a:t>, </a:t>
            </a:r>
            <a:r>
              <a:rPr lang="fr-CA" sz="1400" i="1" dirty="0" err="1">
                <a:solidFill>
                  <a:prstClr val="black"/>
                </a:solidFill>
                <a:ea typeface="ＭＳ Ｐゴシック" pitchFamily="-110" charset="-128"/>
              </a:rPr>
              <a:t>inf.CIUSSS</a:t>
            </a:r>
            <a:r>
              <a:rPr lang="fr-CA" sz="1400" i="1" dirty="0">
                <a:solidFill>
                  <a:prstClr val="black"/>
                </a:solidFill>
                <a:ea typeface="ＭＳ Ｐゴシック" pitchFamily="-110" charset="-128"/>
              </a:rPr>
              <a:t> </a:t>
            </a:r>
            <a:r>
              <a:rPr lang="fr-CA" sz="1400" i="1" dirty="0" smtClean="0">
                <a:solidFill>
                  <a:prstClr val="black"/>
                </a:solidFill>
                <a:ea typeface="ＭＳ Ｐゴシック" pitchFamily="-110" charset="-128"/>
              </a:rPr>
              <a:t>Lanaudière</a:t>
            </a:r>
          </a:p>
          <a:p>
            <a:pPr marL="411480" lvl="1" indent="0" algn="r">
              <a:lnSpc>
                <a:spcPct val="80000"/>
              </a:lnSpc>
              <a:spcBef>
                <a:spcPts val="0"/>
              </a:spcBef>
              <a:buNone/>
            </a:pPr>
            <a:endParaRPr lang="fr-CA" sz="1800" i="1" dirty="0" smtClean="0">
              <a:solidFill>
                <a:prstClr val="black"/>
              </a:solidFill>
              <a:ea typeface="ＭＳ Ｐゴシック" pitchFamily="-110" charset="-128"/>
            </a:endParaRPr>
          </a:p>
          <a:p>
            <a:pPr marL="411480" lvl="1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fr-CA" sz="1800" i="1" dirty="0">
              <a:solidFill>
                <a:prstClr val="black"/>
              </a:solidFill>
              <a:ea typeface="ＭＳ Ｐゴシック" pitchFamily="-110" charset="-128"/>
            </a:endParaRPr>
          </a:p>
          <a:p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984755" y="4955063"/>
            <a:ext cx="6305569" cy="590931"/>
          </a:xfrm>
          <a:prstGeom prst="rect">
            <a:avLst/>
          </a:prstGeo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11480" lvl="1" indent="0" algn="ctr">
              <a:lnSpc>
                <a:spcPct val="80000"/>
              </a:lnSpc>
              <a:buNone/>
            </a:pPr>
            <a:r>
              <a:rPr lang="fr-CA" sz="2000" b="1" dirty="0">
                <a:solidFill>
                  <a:schemeClr val="accent4">
                    <a:lumMod val="50000"/>
                  </a:schemeClr>
                </a:solidFill>
                <a:ea typeface="ＭＳ Ｐゴシック" pitchFamily="-110" charset="-128"/>
              </a:rPr>
              <a:t>Parfois le terme «maladie de la mémoire» peut remplacer</a:t>
            </a:r>
            <a:r>
              <a:rPr lang="fr-CA" sz="2000" b="1" i="1" dirty="0">
                <a:solidFill>
                  <a:schemeClr val="accent4">
                    <a:lumMod val="50000"/>
                  </a:schemeClr>
                </a:solidFill>
                <a:ea typeface="ＭＳ Ｐゴシック" pitchFamily="-110" charset="-128"/>
              </a:rPr>
              <a:t> Alzheimer </a:t>
            </a:r>
            <a:r>
              <a:rPr lang="fr-CA" sz="2000" b="1" dirty="0" smtClean="0">
                <a:solidFill>
                  <a:schemeClr val="accent4">
                    <a:lumMod val="50000"/>
                  </a:schemeClr>
                </a:solidFill>
                <a:ea typeface="ＭＳ Ｐゴシック" pitchFamily="-110" charset="-128"/>
              </a:rPr>
              <a:t>si la personne n’est pas prête</a:t>
            </a:r>
            <a:endParaRPr lang="fr-CA" sz="2000" b="1" dirty="0">
              <a:solidFill>
                <a:schemeClr val="accent4">
                  <a:lumMod val="50000"/>
                </a:schemeClr>
              </a:solidFill>
              <a:ea typeface="ＭＳ Ｐゴシック" pitchFamily="-110" charset="-128"/>
            </a:endParaRPr>
          </a:p>
        </p:txBody>
      </p:sp>
      <p:sp>
        <p:nvSpPr>
          <p:cNvPr id="8" name="Liens importants"/>
          <p:cNvSpPr txBox="1"/>
          <p:nvPr/>
        </p:nvSpPr>
        <p:spPr>
          <a:xfrm>
            <a:off x="386699" y="377757"/>
            <a:ext cx="11085899" cy="562075"/>
          </a:xfrm>
          <a:prstGeom prst="rect">
            <a:avLst/>
          </a:prstGeo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rmAutofit/>
          </a:bodyPr>
          <a:lstStyle>
            <a:lvl1pPr algn="ctr" defTabSz="886968">
              <a:lnSpc>
                <a:spcPct val="72000"/>
              </a:lnSpc>
              <a:defRPr sz="3783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fr-CA" sz="3600" b="1" dirty="0"/>
              <a:t>Importance du diagnostic précoce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5024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86" t="8143" r="-286" b="74939"/>
          <a:stretch/>
        </p:blipFill>
        <p:spPr>
          <a:xfrm>
            <a:off x="102823" y="3273039"/>
            <a:ext cx="11457635" cy="23330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69908" b="13824"/>
          <a:stretch/>
        </p:blipFill>
        <p:spPr>
          <a:xfrm>
            <a:off x="102823" y="917198"/>
            <a:ext cx="11171836" cy="23558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85900"/>
            <a:ext cx="5105400" cy="24765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7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27839"/>
            <a:ext cx="10515600" cy="5749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A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r-CA" b="1" dirty="0">
                <a:solidFill>
                  <a:srgbClr val="003399"/>
                </a:solidFill>
              </a:rPr>
              <a:t>M. B., </a:t>
            </a:r>
            <a:r>
              <a:rPr lang="fr-CA" b="1" dirty="0"/>
              <a:t>79 ans, est suivi au GMF q 6 mois pour HTA, diabète type II et a un IMC 31. C’est la première fois que sa fille l’accompagne à un rdv avec vous. Celle-ci est inquiète et rapporte que M. B. répète toujours les mêmes questions, ne prend plus de douche et s’est égaré dans son quartier 2 fois dans le dernier mois.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b="1" dirty="0"/>
          </a:p>
          <a:p>
            <a:pPr marL="57150" indent="0" algn="ctr">
              <a:buNone/>
            </a:pPr>
            <a:r>
              <a:rPr lang="fr-CA" dirty="0" smtClean="0"/>
              <a:t>Que faites-vous avec ce patient?</a:t>
            </a:r>
            <a:endParaRPr lang="fr-CA" dirty="0"/>
          </a:p>
          <a:p>
            <a:pPr marL="0" indent="0" algn="ctr">
              <a:lnSpc>
                <a:spcPct val="100000"/>
              </a:lnSpc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003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4" y="57497"/>
            <a:ext cx="5024710" cy="65132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64" y="57497"/>
            <a:ext cx="4974174" cy="63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A-Description de la plainte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Questions ouvertes:</a:t>
            </a:r>
          </a:p>
          <a:p>
            <a:pPr lvl="1"/>
            <a:r>
              <a:rPr lang="fr-CA" dirty="0" smtClean="0"/>
              <a:t>Pourquoi votre médecin m’a demandé de vous rencontrer?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Pensez-vous que vous avez des troubles de mémoire? 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Comment vous en avez pris conscience? Soudainement ou progressivement? Depuis quand?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Donnez-moi  </a:t>
            </a:r>
            <a:r>
              <a:rPr lang="fr-CA" dirty="0"/>
              <a:t>des </a:t>
            </a:r>
            <a:r>
              <a:rPr lang="fr-CA" dirty="0" smtClean="0"/>
              <a:t>exemples de vos difficultés.</a:t>
            </a:r>
            <a:endParaRPr lang="fr-CA" dirty="0"/>
          </a:p>
          <a:p>
            <a:pPr lvl="1"/>
            <a:endParaRPr lang="fr-CA" dirty="0" smtClean="0"/>
          </a:p>
          <a:p>
            <a:r>
              <a:rPr lang="fr-CA" dirty="0" smtClean="0"/>
              <a:t>Vérifier avec un proche l’exactitude des propos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8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4785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59696" y="1484784"/>
            <a:ext cx="6241504" cy="3852326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Répétitions de propos/questions</a:t>
            </a:r>
          </a:p>
          <a:p>
            <a:r>
              <a:rPr lang="fr-CA" dirty="0" smtClean="0"/>
              <a:t>Oubli de faits récents</a:t>
            </a:r>
          </a:p>
          <a:p>
            <a:r>
              <a:rPr lang="fr-CA" dirty="0" smtClean="0"/>
              <a:t>Oubli de fêtes/réunions de </a:t>
            </a:r>
            <a:r>
              <a:rPr lang="fr-CA" dirty="0" err="1" smtClean="0"/>
              <a:t>fam</a:t>
            </a:r>
            <a:r>
              <a:rPr lang="fr-CA" dirty="0" smtClean="0"/>
              <a:t>./RDV</a:t>
            </a:r>
          </a:p>
          <a:p>
            <a:r>
              <a:rPr lang="fr-CA" dirty="0" smtClean="0"/>
              <a:t>Cherche ses mots/noms connus</a:t>
            </a:r>
          </a:p>
          <a:p>
            <a:r>
              <a:rPr lang="fr-CA" dirty="0" smtClean="0"/>
              <a:t>Perd ses objets ou pense qu’on les vole </a:t>
            </a:r>
          </a:p>
          <a:p>
            <a:r>
              <a:rPr lang="fr-CA" dirty="0" smtClean="0"/>
              <a:t>Troubles d’attention/concentration</a:t>
            </a:r>
          </a:p>
          <a:p>
            <a:r>
              <a:rPr lang="fr-CA" dirty="0" smtClean="0"/>
              <a:t>Erreurs de jugement/bizarreries</a:t>
            </a:r>
          </a:p>
          <a:p>
            <a:r>
              <a:rPr lang="fr-CA" dirty="0" smtClean="0"/>
              <a:t>Autres exemples</a:t>
            </a:r>
          </a:p>
          <a:p>
            <a:endParaRPr lang="fr-CA" dirty="0" smtClean="0"/>
          </a:p>
          <a:p>
            <a:endParaRPr lang="fr-CA" dirty="0"/>
          </a:p>
        </p:txBody>
      </p:sp>
      <p:grpSp>
        <p:nvGrpSpPr>
          <p:cNvPr id="5" name="Titre 1"/>
          <p:cNvGrpSpPr/>
          <p:nvPr/>
        </p:nvGrpSpPr>
        <p:grpSpPr>
          <a:xfrm>
            <a:off x="466530" y="442589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7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i="1" dirty="0" smtClean="0"/>
                <a:t>PQRST</a:t>
              </a:r>
              <a:r>
                <a:rPr lang="fr-CA" sz="3600" b="1" dirty="0" smtClean="0"/>
                <a:t> du déclin cognitif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60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B-Évaluer la condition physique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SV, examen physique: souvent fait par le médecin depuis peu</a:t>
            </a:r>
          </a:p>
          <a:p>
            <a:endParaRPr lang="fr-CA" dirty="0" smtClean="0"/>
          </a:p>
          <a:p>
            <a:r>
              <a:rPr lang="fr-CA" dirty="0" smtClean="0"/>
              <a:t>Chutes récentes? Troubles de mobilité?</a:t>
            </a:r>
          </a:p>
          <a:p>
            <a:endParaRPr lang="fr-CA" dirty="0" smtClean="0"/>
          </a:p>
          <a:p>
            <a:r>
              <a:rPr lang="fr-CA" dirty="0" smtClean="0"/>
              <a:t>Perte de poids non désirée récemment?</a:t>
            </a:r>
          </a:p>
          <a:p>
            <a:endParaRPr lang="fr-CA" dirty="0" smtClean="0"/>
          </a:p>
          <a:p>
            <a:r>
              <a:rPr lang="fr-CA" dirty="0" smtClean="0"/>
              <a:t>Troubles du sommeil</a:t>
            </a:r>
          </a:p>
          <a:p>
            <a:endParaRPr lang="fr-CA" dirty="0"/>
          </a:p>
          <a:p>
            <a:r>
              <a:rPr lang="fr-CA" dirty="0" smtClean="0"/>
              <a:t>Pharmacovigilance:</a:t>
            </a:r>
          </a:p>
          <a:p>
            <a:pPr lvl="1"/>
            <a:r>
              <a:rPr lang="fr-CA" dirty="0" smtClean="0"/>
              <a:t>Revue du profil pharmaco et produits naturels</a:t>
            </a:r>
          </a:p>
          <a:p>
            <a:pPr lvl="1"/>
            <a:r>
              <a:rPr lang="fr-CA" dirty="0" smtClean="0"/>
              <a:t>Demander au pharmacien de réviser le profil et faire des recommandations pour la cognition</a:t>
            </a:r>
          </a:p>
          <a:p>
            <a:endParaRPr lang="fr-CA" dirty="0"/>
          </a:p>
          <a:p>
            <a:r>
              <a:rPr lang="fr-CA" dirty="0" smtClean="0"/>
              <a:t>Repérages des abus de substances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48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C-Évaluer la condition mentale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ATCD psychiatriques</a:t>
            </a:r>
          </a:p>
          <a:p>
            <a:endParaRPr lang="fr-CA" dirty="0" smtClean="0"/>
          </a:p>
          <a:p>
            <a:r>
              <a:rPr lang="fr-CA" dirty="0" smtClean="0"/>
              <a:t>Repérage de la dépression (PSQ-9-EDG) /délirium (CAM)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Intervenir si présence de détresse ou de risques suicidaires</a:t>
            </a:r>
          </a:p>
          <a:p>
            <a:endParaRPr lang="fr-CA" dirty="0" smtClean="0"/>
          </a:p>
          <a:p>
            <a:r>
              <a:rPr lang="fr-CA" dirty="0" smtClean="0"/>
              <a:t>MMSE – </a:t>
            </a:r>
            <a:r>
              <a:rPr lang="fr-CA" dirty="0" err="1" smtClean="0"/>
              <a:t>MoCA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Recherche de SCPD (SNP), changement de comportement ou de personnalité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52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3600" dirty="0"/>
              <a:t/>
            </a:r>
            <a:br>
              <a:rPr lang="fr-CA" sz="3600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72902" y="981076"/>
            <a:ext cx="6241504" cy="4590288"/>
          </a:xfrm>
        </p:spPr>
        <p:txBody>
          <a:bodyPr/>
          <a:lstStyle/>
          <a:p>
            <a:endParaRPr lang="fr-CA" dirty="0"/>
          </a:p>
          <a:p>
            <a:pPr marL="114300" indent="0">
              <a:buNone/>
            </a:pPr>
            <a:endParaRPr lang="fr-CA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1" y="94005"/>
            <a:ext cx="5014166" cy="63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7" y="93243"/>
            <a:ext cx="5001504" cy="635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sigjul01\AppData\Local\Microsoft\Windows\Temporary Internet Files\Content.IE5\JBIDMW10\art3i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46" y="0"/>
            <a:ext cx="4657458" cy="68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508" y="187034"/>
            <a:ext cx="11701156" cy="6581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Espace réservé du numéro de diapositive 2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7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8562" y="1348456"/>
            <a:ext cx="9346949" cy="4224797"/>
          </a:xfrm>
        </p:spPr>
        <p:txBody>
          <a:bodyPr numCol="2">
            <a:normAutofit fontScale="92500" lnSpcReduction="10000"/>
          </a:bodyPr>
          <a:lstStyle/>
          <a:p>
            <a:r>
              <a:rPr lang="fr-CA" b="1" dirty="0" smtClean="0"/>
              <a:t>Agitation</a:t>
            </a:r>
          </a:p>
          <a:p>
            <a:endParaRPr lang="fr-CA" dirty="0" smtClean="0"/>
          </a:p>
          <a:p>
            <a:r>
              <a:rPr lang="fr-CA" dirty="0" smtClean="0"/>
              <a:t>Troubles </a:t>
            </a:r>
            <a:r>
              <a:rPr lang="fr-CA" dirty="0"/>
              <a:t>du </a:t>
            </a:r>
            <a:r>
              <a:rPr lang="fr-CA" dirty="0" smtClean="0"/>
              <a:t>sommeil</a:t>
            </a:r>
          </a:p>
          <a:p>
            <a:endParaRPr lang="fr-CA" dirty="0" smtClean="0"/>
          </a:p>
          <a:p>
            <a:r>
              <a:rPr lang="fr-CA" dirty="0" smtClean="0"/>
              <a:t>Troubles </a:t>
            </a:r>
            <a:r>
              <a:rPr lang="fr-CA" dirty="0"/>
              <a:t>de </a:t>
            </a:r>
            <a:r>
              <a:rPr lang="fr-CA" dirty="0" smtClean="0"/>
              <a:t>l’appétit </a:t>
            </a:r>
          </a:p>
          <a:p>
            <a:endParaRPr lang="fr-CA" dirty="0"/>
          </a:p>
          <a:p>
            <a:r>
              <a:rPr lang="fr-CA" dirty="0" smtClean="0"/>
              <a:t>Symptômes affectifs </a:t>
            </a:r>
            <a:endParaRPr lang="fr-CA" dirty="0"/>
          </a:p>
          <a:p>
            <a:pPr lvl="1"/>
            <a:r>
              <a:rPr lang="fr-CA" dirty="0" smtClean="0"/>
              <a:t>Dépression </a:t>
            </a:r>
          </a:p>
          <a:p>
            <a:pPr lvl="1"/>
            <a:r>
              <a:rPr lang="fr-CA" dirty="0" smtClean="0"/>
              <a:t>Anxiété </a:t>
            </a:r>
            <a:endParaRPr lang="fr-CA" dirty="0"/>
          </a:p>
          <a:p>
            <a:pPr lvl="1"/>
            <a:r>
              <a:rPr lang="fr-CA" dirty="0" smtClean="0"/>
              <a:t>Apathie</a:t>
            </a:r>
          </a:p>
          <a:p>
            <a:pPr lvl="1"/>
            <a:r>
              <a:rPr lang="fr-CA" dirty="0" smtClean="0"/>
              <a:t>Irritabilité</a:t>
            </a:r>
            <a:endParaRPr lang="fr-CA" dirty="0"/>
          </a:p>
          <a:p>
            <a:pPr lvl="1"/>
            <a:endParaRPr lang="fr-CA" dirty="0" smtClean="0"/>
          </a:p>
          <a:p>
            <a:r>
              <a:rPr lang="fr-CA" dirty="0" smtClean="0"/>
              <a:t>Symptômes </a:t>
            </a:r>
            <a:r>
              <a:rPr lang="fr-CA" dirty="0"/>
              <a:t>psychotiques: </a:t>
            </a:r>
            <a:endParaRPr lang="fr-CA" dirty="0" smtClean="0"/>
          </a:p>
          <a:p>
            <a:pPr lvl="1"/>
            <a:r>
              <a:rPr lang="fr-CA" dirty="0" smtClean="0"/>
              <a:t>Délires </a:t>
            </a:r>
          </a:p>
          <a:p>
            <a:pPr lvl="1"/>
            <a:r>
              <a:rPr lang="fr-CA" dirty="0" smtClean="0"/>
              <a:t>Hallucinations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Autres symptômes : </a:t>
            </a:r>
          </a:p>
          <a:p>
            <a:pPr lvl="1"/>
            <a:r>
              <a:rPr lang="fr-CA" dirty="0" smtClean="0"/>
              <a:t>Errance </a:t>
            </a:r>
          </a:p>
          <a:p>
            <a:pPr lvl="1"/>
            <a:r>
              <a:rPr lang="fr-CA" dirty="0" smtClean="0"/>
              <a:t>Vocalisations </a:t>
            </a:r>
            <a:r>
              <a:rPr lang="fr-CA" dirty="0"/>
              <a:t>répétitives </a:t>
            </a:r>
            <a:endParaRPr lang="fr-CA" dirty="0" smtClean="0"/>
          </a:p>
          <a:p>
            <a:pPr lvl="1"/>
            <a:r>
              <a:rPr lang="fr-CA" dirty="0" smtClean="0"/>
              <a:t>Mouvements </a:t>
            </a:r>
            <a:r>
              <a:rPr lang="fr-CA" dirty="0"/>
              <a:t>répétitifs ou </a:t>
            </a:r>
            <a:r>
              <a:rPr lang="fr-CA" dirty="0" smtClean="0"/>
              <a:t>stéréotypés</a:t>
            </a:r>
          </a:p>
          <a:p>
            <a:pPr lvl="1"/>
            <a:r>
              <a:rPr lang="fr-CA" dirty="0" smtClean="0"/>
              <a:t>Désinhibition agressive </a:t>
            </a:r>
          </a:p>
          <a:p>
            <a:pPr lvl="1"/>
            <a:r>
              <a:rPr lang="fr-CA" dirty="0" smtClean="0"/>
              <a:t>Désinhibition sexuelle </a:t>
            </a:r>
          </a:p>
          <a:p>
            <a:pPr lvl="1"/>
            <a:r>
              <a:rPr lang="fr-CA" dirty="0" smtClean="0"/>
              <a:t>Comportements d’imitation</a:t>
            </a:r>
          </a:p>
        </p:txBody>
      </p:sp>
      <p:grpSp>
        <p:nvGrpSpPr>
          <p:cNvPr id="4" name="Titre 1"/>
          <p:cNvGrpSpPr/>
          <p:nvPr/>
        </p:nvGrpSpPr>
        <p:grpSpPr>
          <a:xfrm>
            <a:off x="457199" y="274637"/>
            <a:ext cx="11177339" cy="562076"/>
            <a:chOff x="0" y="-1"/>
            <a:chExt cx="11177338" cy="562075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6" name="Liens importants"/>
            <p:cNvSpPr txBox="1"/>
            <p:nvPr/>
          </p:nvSpPr>
          <p:spPr>
            <a:xfrm>
              <a:off x="45719" y="-1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77500" lnSpcReduction="20000"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/>
                <a:t>Symptômes comportementaux et psychologiques de la démence? (SCPD)</a:t>
              </a:r>
              <a:endParaRPr sz="3600" b="1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6712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05013" y="3176"/>
            <a:ext cx="8229600" cy="9810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CA" altLang="fr-FR" sz="3000" dirty="0"/>
              <a:t>Repérage et appréciation des SCPD</a:t>
            </a:r>
            <a:br>
              <a:rPr lang="fr-CA" altLang="fr-FR" sz="3000" dirty="0"/>
            </a:br>
            <a:r>
              <a:rPr lang="fr-CA" altLang="fr-FR" sz="3000" dirty="0"/>
              <a:t>(outil NPI-R INESSS)</a:t>
            </a:r>
          </a:p>
        </p:txBody>
      </p:sp>
      <p:pic>
        <p:nvPicPr>
          <p:cNvPr id="252931" name="Imag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5201" r="5341" b="24162"/>
          <a:stretch>
            <a:fillRect/>
          </a:stretch>
        </p:blipFill>
        <p:spPr bwMode="auto">
          <a:xfrm>
            <a:off x="2663826" y="1125538"/>
            <a:ext cx="6911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850" y="0"/>
            <a:ext cx="5229150" cy="68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D- Recherche des enjeux fonctionnels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Évaluer la performance aux AVD/AVQ avec le formulaire</a:t>
            </a:r>
          </a:p>
          <a:p>
            <a:endParaRPr lang="fr-CA" dirty="0"/>
          </a:p>
          <a:p>
            <a:r>
              <a:rPr lang="fr-CA" dirty="0" smtClean="0"/>
              <a:t>Pour chaque tâche: y a t-il un problème? Est-il compensé?</a:t>
            </a:r>
          </a:p>
          <a:p>
            <a:endParaRPr lang="fr-CA" dirty="0" smtClean="0"/>
          </a:p>
          <a:p>
            <a:r>
              <a:rPr lang="fr-CA" dirty="0"/>
              <a:t>Rechercher un déclin dans l’autonomie et non une incapacité connue de longue date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Avez-vous de l’aide à la maison?</a:t>
            </a:r>
          </a:p>
          <a:p>
            <a:endParaRPr lang="fr-CA" dirty="0" smtClean="0"/>
          </a:p>
          <a:p>
            <a:r>
              <a:rPr lang="fr-CA" dirty="0" smtClean="0"/>
              <a:t>Questionnaire sur l’autonomie fonctionnelle (QAF) au proche aidant</a:t>
            </a:r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2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890276" y="1195536"/>
            <a:ext cx="8521831" cy="43541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fr-CA" sz="2600" b="1" dirty="0" smtClean="0"/>
              <a:t>interroger </a:t>
            </a:r>
            <a:r>
              <a:rPr lang="fr-CA" sz="2600" b="1" dirty="0"/>
              <a:t>le patient</a:t>
            </a:r>
            <a:r>
              <a:rPr lang="fr-CA" sz="3000" b="1" dirty="0"/>
              <a:t> </a:t>
            </a:r>
            <a:r>
              <a:rPr lang="fr-CA" sz="3000" b="1" u="sng" dirty="0">
                <a:solidFill>
                  <a:schemeClr val="accent4">
                    <a:lumMod val="75000"/>
                  </a:schemeClr>
                </a:solidFill>
              </a:rPr>
              <a:t>ET</a:t>
            </a:r>
            <a:r>
              <a:rPr lang="fr-CA" sz="3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CA" sz="2600" b="1" dirty="0"/>
              <a:t>un </a:t>
            </a:r>
            <a:r>
              <a:rPr lang="fr-CA" sz="2600" b="1" dirty="0" smtClean="0"/>
              <a:t>proche 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fr-CA" sz="2600" dirty="0"/>
          </a:p>
          <a:p>
            <a:pPr lvl="2">
              <a:spcBef>
                <a:spcPts val="600"/>
              </a:spcBef>
              <a:defRPr/>
            </a:pPr>
            <a:r>
              <a:rPr lang="fr-CA" sz="2200" dirty="0" smtClean="0"/>
              <a:t>valider les informations si autocritique du patient est limitée</a:t>
            </a:r>
          </a:p>
          <a:p>
            <a:pPr lvl="2">
              <a:spcBef>
                <a:spcPts val="600"/>
              </a:spcBef>
              <a:defRPr/>
            </a:pPr>
            <a:r>
              <a:rPr lang="fr-CA" sz="2200" dirty="0" smtClean="0"/>
              <a:t>questionnaire </a:t>
            </a:r>
            <a:r>
              <a:rPr lang="fr-CA" sz="2200" dirty="0"/>
              <a:t>sur le déclin cognitif perçu </a:t>
            </a:r>
            <a:r>
              <a:rPr lang="fr-CA" sz="2200" dirty="0" smtClean="0"/>
              <a:t>par l’aidant avec l’autorisation du patient: AD8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fr-CA" sz="2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CA" sz="2600" dirty="0" smtClean="0">
                <a:solidFill>
                  <a:srgbClr val="2D2926"/>
                </a:solidFill>
              </a:rPr>
              <a:t>demander au proche </a:t>
            </a:r>
            <a:r>
              <a:rPr lang="fr-CA" sz="2600" u="sng" dirty="0" smtClean="0">
                <a:solidFill>
                  <a:schemeClr val="accent4">
                    <a:lumMod val="75000"/>
                  </a:schemeClr>
                </a:solidFill>
              </a:rPr>
              <a:t>le plus impliqué</a:t>
            </a:r>
            <a:r>
              <a:rPr lang="fr-CA" sz="2600" dirty="0" smtClean="0">
                <a:solidFill>
                  <a:srgbClr val="2D2926"/>
                </a:solidFill>
              </a:rPr>
              <a:t>:</a:t>
            </a:r>
          </a:p>
          <a:p>
            <a:pPr lvl="2">
              <a:spcBef>
                <a:spcPts val="600"/>
              </a:spcBef>
              <a:defRPr/>
            </a:pPr>
            <a:r>
              <a:rPr lang="fr-CA" sz="2500" b="1" dirty="0">
                <a:solidFill>
                  <a:srgbClr val="2D2926"/>
                </a:solidFill>
              </a:rPr>
              <a:t>Seriez-vous inquiet de le laisser seul pour 2 semaines?</a:t>
            </a:r>
          </a:p>
          <a:p>
            <a:pPr lvl="2">
              <a:spcBef>
                <a:spcPts val="600"/>
              </a:spcBef>
              <a:defRPr/>
            </a:pPr>
            <a:r>
              <a:rPr lang="fr-CA" sz="2500" b="1" dirty="0">
                <a:solidFill>
                  <a:srgbClr val="2D2926"/>
                </a:solidFill>
              </a:rPr>
              <a:t>Seriez-vous inquiet de le laisser conduire </a:t>
            </a:r>
            <a:r>
              <a:rPr lang="fr-CA" sz="2500" b="1" dirty="0" smtClean="0">
                <a:solidFill>
                  <a:srgbClr val="2D2926"/>
                </a:solidFill>
              </a:rPr>
              <a:t>vos enfants seul en voiture?</a:t>
            </a:r>
            <a:endParaRPr lang="fr-CA" sz="2500" b="1" dirty="0">
              <a:solidFill>
                <a:srgbClr val="2D2926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fr-CA" sz="2500" b="1" dirty="0">
                <a:solidFill>
                  <a:srgbClr val="2D2926"/>
                </a:solidFill>
              </a:rPr>
              <a:t>Qu’est-ce qui est le plus difficile pour vous?</a:t>
            </a:r>
            <a:endParaRPr lang="fr-CA" sz="2500" b="1" dirty="0"/>
          </a:p>
          <a:p>
            <a:pPr lvl="0">
              <a:buClr>
                <a:srgbClr val="00AEC7"/>
              </a:buClr>
            </a:pPr>
            <a:endParaRPr lang="fr-CA" sz="2500" b="1" dirty="0">
              <a:solidFill>
                <a:srgbClr val="2D2926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fr-CA" sz="2000" dirty="0"/>
          </a:p>
          <a:p>
            <a:pPr marL="0" indent="0">
              <a:buNone/>
              <a:defRPr/>
            </a:pPr>
            <a:endParaRPr lang="fr-CA" sz="2600" dirty="0"/>
          </a:p>
        </p:txBody>
      </p:sp>
      <p:sp>
        <p:nvSpPr>
          <p:cNvPr id="4" name="Rectangle 3"/>
          <p:cNvSpPr/>
          <p:nvPr/>
        </p:nvSpPr>
        <p:spPr>
          <a:xfrm>
            <a:off x="471341" y="6125538"/>
            <a:ext cx="9066568" cy="571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100" dirty="0"/>
              <a:t>Centre intégré universitaire de santé et de services sociaux de l’Estrie – Centre hospitalier universitaire de Sherbrooke (2017). L'évaluation cognitive dans un contexte de repérage en première ligne: Activités d’intégration A, Volets 1 et 2. Programme de formation d’autoapprentissage en ligne. Sherbrooke : Centre intégré universitaire de santé et de services sociaux de l’Estrie – Centre hospitalier universitaire de Sherbrooke.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46" y="1652736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9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HDV </a:t>
              </a:r>
              <a:r>
                <a:rPr lang="fr-CA" sz="3600" b="1" dirty="0"/>
                <a:t>et déclin fonctionnel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2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11160" y="0"/>
            <a:ext cx="8713787" cy="431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  <a:t>Déclin cognitif et fonctionnel perçu par un proche</a:t>
            </a:r>
            <a:b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altLang="fr-FR" sz="3000" dirty="0"/>
          </a:p>
        </p:txBody>
      </p:sp>
      <p:pic>
        <p:nvPicPr>
          <p:cNvPr id="137219" name="Espace réservé du contenu 4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9334" r="14838" b="13994"/>
          <a:stretch>
            <a:fillRect/>
          </a:stretch>
        </p:blipFill>
        <p:spPr bwMode="auto">
          <a:xfrm>
            <a:off x="2711451" y="431800"/>
            <a:ext cx="6691313" cy="5505450"/>
          </a:xfrm>
        </p:spPr>
      </p:pic>
    </p:spTree>
    <p:extLst>
      <p:ext uri="{BB962C8B-B14F-4D97-AF65-F5344CB8AC3E}">
        <p14:creationId xmlns:p14="http://schemas.microsoft.com/office/powerpoint/2010/main" val="24020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31950" y="-11113"/>
            <a:ext cx="8928100" cy="4159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  <a:t>Autonomie fonctionnelle  </a:t>
            </a:r>
            <a:br>
              <a:rPr lang="fr-CA" altLang="fr-FR" sz="30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CA" altLang="fr-FR" sz="3000" dirty="0"/>
          </a:p>
        </p:txBody>
      </p:sp>
      <p:pic>
        <p:nvPicPr>
          <p:cNvPr id="139267" name="Espace réservé du contenu 4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10278" r="25093" b="16933"/>
          <a:stretch>
            <a:fillRect/>
          </a:stretch>
        </p:blipFill>
        <p:spPr bwMode="auto">
          <a:xfrm>
            <a:off x="3102123" y="515910"/>
            <a:ext cx="5529129" cy="5961802"/>
          </a:xfrm>
        </p:spPr>
      </p:pic>
    </p:spTree>
    <p:extLst>
      <p:ext uri="{BB962C8B-B14F-4D97-AF65-F5344CB8AC3E}">
        <p14:creationId xmlns:p14="http://schemas.microsoft.com/office/powerpoint/2010/main" val="15393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E-Histoire familiale et contexte psychosocial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Histoire familiale</a:t>
            </a:r>
          </a:p>
          <a:p>
            <a:endParaRPr lang="fr-CA" dirty="0" smtClean="0"/>
          </a:p>
          <a:p>
            <a:r>
              <a:rPr lang="fr-CA" dirty="0" smtClean="0"/>
              <a:t>Parcours migratoire</a:t>
            </a:r>
          </a:p>
          <a:p>
            <a:endParaRPr lang="fr-CA" dirty="0" smtClean="0"/>
          </a:p>
          <a:p>
            <a:r>
              <a:rPr lang="fr-CA" dirty="0" smtClean="0"/>
              <a:t>Soutien familial ou du réseau</a:t>
            </a:r>
          </a:p>
          <a:p>
            <a:endParaRPr lang="fr-CA" dirty="0" smtClean="0"/>
          </a:p>
          <a:p>
            <a:r>
              <a:rPr lang="fr-CA" dirty="0" smtClean="0"/>
              <a:t>Demander autorisation de communiquer avec un proche</a:t>
            </a:r>
          </a:p>
          <a:p>
            <a:endParaRPr lang="fr-CA" dirty="0" smtClean="0"/>
          </a:p>
          <a:p>
            <a:r>
              <a:rPr lang="fr-CA" dirty="0" smtClean="0"/>
              <a:t>Évaluer l’état d’épuisement de l’aidant</a:t>
            </a:r>
          </a:p>
          <a:p>
            <a:pPr lvl="1"/>
            <a:r>
              <a:rPr lang="fr-CA" dirty="0" smtClean="0"/>
              <a:t>Fardeau de </a:t>
            </a:r>
            <a:r>
              <a:rPr lang="fr-CA" dirty="0" err="1" smtClean="0"/>
              <a:t>Zarit</a:t>
            </a:r>
            <a:r>
              <a:rPr lang="fr-CA" dirty="0"/>
              <a:t>  </a:t>
            </a:r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www.geriatrie-albi.com/zarit.pdf</a:t>
            </a:r>
            <a:r>
              <a:rPr lang="fr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0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4785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06830" y="1183126"/>
            <a:ext cx="6241504" cy="4590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b="1" dirty="0" smtClean="0"/>
              <a:t>Aspects légaux</a:t>
            </a:r>
          </a:p>
          <a:p>
            <a:pPr marL="0" indent="0" algn="ctr">
              <a:buNone/>
            </a:pPr>
            <a:endParaRPr lang="fr-CA" sz="900" dirty="0" smtClean="0"/>
          </a:p>
          <a:p>
            <a:pPr marL="342900" lvl="1">
              <a:buClr>
                <a:schemeClr val="accent1"/>
              </a:buClr>
            </a:pPr>
            <a:r>
              <a:rPr lang="fr-CA" sz="2400" dirty="0"/>
              <a:t>Testament</a:t>
            </a:r>
          </a:p>
          <a:p>
            <a:pPr marL="342900" lvl="1">
              <a:buClr>
                <a:schemeClr val="accent1"/>
              </a:buClr>
            </a:pPr>
            <a:r>
              <a:rPr lang="fr-CA" sz="2400" dirty="0"/>
              <a:t>Mandat en cas d’inaptitude</a:t>
            </a:r>
          </a:p>
          <a:p>
            <a:pPr marL="342900" lvl="1">
              <a:buClr>
                <a:schemeClr val="accent1"/>
              </a:buClr>
            </a:pPr>
            <a:r>
              <a:rPr lang="fr-CA" sz="2400" dirty="0"/>
              <a:t>Procuration </a:t>
            </a:r>
            <a:r>
              <a:rPr lang="fr-CA" sz="2400" dirty="0" smtClean="0"/>
              <a:t>générale/bancaire</a:t>
            </a:r>
            <a:endParaRPr lang="fr-CA" sz="2400" dirty="0"/>
          </a:p>
          <a:p>
            <a:pPr marL="342900" lvl="1">
              <a:buClr>
                <a:schemeClr val="accent1"/>
              </a:buClr>
            </a:pPr>
            <a:r>
              <a:rPr lang="fr-CA" sz="2400" dirty="0"/>
              <a:t>Directives médicales anticipées</a:t>
            </a:r>
          </a:p>
          <a:p>
            <a:pPr marL="342900" lvl="1">
              <a:buClr>
                <a:schemeClr val="accent1"/>
              </a:buClr>
            </a:pPr>
            <a:r>
              <a:rPr lang="fr-CA" sz="2400" dirty="0"/>
              <a:t>Évaluation de </a:t>
            </a:r>
            <a:r>
              <a:rPr lang="fr-CA" sz="2400" dirty="0" smtClean="0"/>
              <a:t>l’aptitude</a:t>
            </a:r>
          </a:p>
          <a:p>
            <a:pPr marL="342900" lvl="1">
              <a:buClr>
                <a:schemeClr val="accent1"/>
              </a:buClr>
            </a:pPr>
            <a:endParaRPr lang="fr-CA" sz="2400" dirty="0"/>
          </a:p>
          <a:p>
            <a:pPr marL="57150" lvl="1" indent="0" algn="ctr">
              <a:buClr>
                <a:schemeClr val="accent1"/>
              </a:buClr>
              <a:buNone/>
            </a:pPr>
            <a:r>
              <a:rPr lang="fr-CA" sz="3200" b="1" dirty="0" smtClean="0"/>
              <a:t>Interventions</a:t>
            </a:r>
            <a:endParaRPr lang="fr-CA" sz="3200" b="1" dirty="0"/>
          </a:p>
          <a:p>
            <a:r>
              <a:rPr lang="fr-CA" dirty="0"/>
              <a:t>Remise des coordonnées de l’inf. au C/P</a:t>
            </a:r>
          </a:p>
          <a:p>
            <a:r>
              <a:rPr lang="fr-CA" dirty="0"/>
              <a:t>Orientation vers des organismes communautaires</a:t>
            </a:r>
          </a:p>
          <a:p>
            <a:pPr marL="0" indent="0">
              <a:buNone/>
            </a:pPr>
            <a:endParaRPr lang="fr-CA" dirty="0" smtClean="0"/>
          </a:p>
        </p:txBody>
      </p:sp>
      <p:grpSp>
        <p:nvGrpSpPr>
          <p:cNvPr id="5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7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Situation sociale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30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/>
          <a:srcRect l="8889" t="12500" r="9305" b="5035"/>
          <a:stretch/>
        </p:blipFill>
        <p:spPr bwMode="auto">
          <a:xfrm>
            <a:off x="2640237" y="287677"/>
            <a:ext cx="7092815" cy="54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6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603063" y="5972408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363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140" y="49550"/>
            <a:ext cx="4957765" cy="6426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5880" y="49550"/>
            <a:ext cx="4991988" cy="6421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86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600" b="1" dirty="0"/>
              <a:t>Situation du Proche aidant (PA)</a:t>
            </a:r>
          </a:p>
        </p:txBody>
      </p:sp>
      <p:pic>
        <p:nvPicPr>
          <p:cNvPr id="7" name="Picture 2" descr="Image result for caregiver stre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68761"/>
            <a:ext cx="3456384" cy="24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9129" y="981075"/>
            <a:ext cx="5563311" cy="4727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Évaluation du fardeau de l’aidant</a:t>
            </a:r>
          </a:p>
          <a:p>
            <a:pPr lvl="1"/>
            <a:r>
              <a:rPr lang="fr-CA" sz="2100" dirty="0"/>
              <a:t>Subjectif</a:t>
            </a:r>
          </a:p>
          <a:p>
            <a:pPr lvl="1"/>
            <a:r>
              <a:rPr lang="fr-CA" sz="2100" dirty="0"/>
              <a:t>Situation sociale</a:t>
            </a:r>
          </a:p>
          <a:p>
            <a:pPr lvl="1"/>
            <a:r>
              <a:rPr lang="fr-CA" sz="2100" dirty="0"/>
              <a:t>Dynamique </a:t>
            </a:r>
            <a:r>
              <a:rPr lang="fr-CA" sz="2100" dirty="0" smtClean="0"/>
              <a:t>familiale</a:t>
            </a:r>
          </a:p>
          <a:p>
            <a:pPr lvl="1"/>
            <a:r>
              <a:rPr lang="fr-CA" sz="2100" dirty="0" smtClean="0"/>
              <a:t>Fardeau de </a:t>
            </a:r>
            <a:r>
              <a:rPr lang="fr-CA" sz="2100" dirty="0" err="1" smtClean="0"/>
              <a:t>Zarit</a:t>
            </a:r>
            <a:endParaRPr lang="fr-CA" sz="2100" dirty="0"/>
          </a:p>
          <a:p>
            <a:pPr lvl="1"/>
            <a:endParaRPr lang="fr-CA" sz="1700" dirty="0"/>
          </a:p>
          <a:p>
            <a:r>
              <a:rPr lang="fr-CA" dirty="0" smtClean="0"/>
              <a:t>Référence TS du GMF</a:t>
            </a:r>
          </a:p>
          <a:p>
            <a:r>
              <a:rPr lang="fr-CA" dirty="0" smtClean="0"/>
              <a:t>Référence SAD/MAD</a:t>
            </a:r>
          </a:p>
          <a:p>
            <a:r>
              <a:rPr lang="fr-CA" dirty="0" smtClean="0"/>
              <a:t>Orienter vers des organismes communautaires: </a:t>
            </a:r>
          </a:p>
          <a:p>
            <a:pPr lvl="1"/>
            <a:r>
              <a:rPr lang="fr-CA" dirty="0" smtClean="0"/>
              <a:t>L’APPUI</a:t>
            </a:r>
          </a:p>
          <a:p>
            <a:pPr lvl="2"/>
            <a:r>
              <a:rPr lang="fr-CA" dirty="0" smtClean="0"/>
              <a:t>Formulaire Connexion</a:t>
            </a:r>
          </a:p>
          <a:p>
            <a:pPr lvl="2"/>
            <a:r>
              <a:rPr lang="fr-CA" dirty="0" smtClean="0"/>
              <a:t>www.lappui.org</a:t>
            </a:r>
          </a:p>
          <a:p>
            <a:pPr lvl="2">
              <a:spcBef>
                <a:spcPts val="600"/>
              </a:spcBef>
              <a:buClr>
                <a:srgbClr val="FFBF3F"/>
              </a:buClr>
              <a:defRPr/>
            </a:pPr>
            <a:r>
              <a:rPr lang="fr-CA" dirty="0" smtClean="0">
                <a:solidFill>
                  <a:srgbClr val="2D2926"/>
                </a:solidFill>
              </a:rPr>
              <a:t>Ligne </a:t>
            </a:r>
            <a:r>
              <a:rPr lang="fr-CA" dirty="0">
                <a:solidFill>
                  <a:srgbClr val="2D2926"/>
                </a:solidFill>
              </a:rPr>
              <a:t>Info-Aidant 1-855-852-7784</a:t>
            </a:r>
          </a:p>
          <a:p>
            <a:pPr lvl="1"/>
            <a:r>
              <a:rPr lang="fr-CA" dirty="0" smtClean="0"/>
              <a:t>Société Alzheimer</a:t>
            </a:r>
          </a:p>
          <a:p>
            <a:pPr lvl="2"/>
            <a:r>
              <a:rPr lang="fr-CA" dirty="0" smtClean="0"/>
              <a:t>Formulaire </a:t>
            </a:r>
            <a:r>
              <a:rPr lang="fr-CA" i="1" dirty="0" smtClean="0"/>
              <a:t>1</a:t>
            </a:r>
            <a:r>
              <a:rPr lang="fr-CA" i="1" baseline="30000" dirty="0" smtClean="0"/>
              <a:t>er</a:t>
            </a:r>
            <a:r>
              <a:rPr lang="fr-CA" i="1" dirty="0" smtClean="0"/>
              <a:t> Lien</a:t>
            </a:r>
          </a:p>
          <a:p>
            <a:pPr lvl="2"/>
            <a:r>
              <a:rPr lang="fr-CA" i="1" dirty="0" smtClean="0"/>
              <a:t>www.alzheimer.ca</a:t>
            </a:r>
            <a:endParaRPr lang="fr-CA" dirty="0" smtClean="0"/>
          </a:p>
        </p:txBody>
      </p:sp>
      <p:pic>
        <p:nvPicPr>
          <p:cNvPr id="12290" name="Picture 2" descr="C:\Users\sigjul01\Desktop\2015-06-29-societe-alzheimer-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90" y="3961816"/>
            <a:ext cx="1110047" cy="11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sigjul01\Desktop\Caregiver-home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09" y="5187268"/>
            <a:ext cx="2444361" cy="13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sigjul01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65" y="39834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itre 1"/>
          <p:cNvGrpSpPr/>
          <p:nvPr/>
        </p:nvGrpSpPr>
        <p:grpSpPr>
          <a:xfrm>
            <a:off x="531844" y="357147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0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Situation de la PPA</a:t>
              </a:r>
              <a:endParaRPr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49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5662" y="0"/>
            <a:ext cx="8002587" cy="310988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600" dirty="0" smtClean="0"/>
              <a:t>Formulaires </a:t>
            </a:r>
            <a:r>
              <a:rPr lang="fr-CA" sz="2600" dirty="0"/>
              <a:t>de connexion/autorisation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2500" t="9028" r="23889" b="4167"/>
          <a:stretch/>
        </p:blipFill>
        <p:spPr bwMode="auto">
          <a:xfrm>
            <a:off x="6421537" y="512014"/>
            <a:ext cx="4539018" cy="5300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05" y="2028837"/>
            <a:ext cx="3049572" cy="1810683"/>
          </a:xfrm>
          <a:prstGeom prst="rect">
            <a:avLst/>
          </a:prstGeom>
        </p:spPr>
      </p:pic>
      <p:pic>
        <p:nvPicPr>
          <p:cNvPr id="5" name="Picture 2" descr="C:\Users\sigjul01\Desktop\2015-06-29-societe-alzheimer-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943561"/>
            <a:ext cx="1110047" cy="11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482" y="1129004"/>
            <a:ext cx="10670116" cy="5047861"/>
          </a:xfrm>
        </p:spPr>
        <p:txBody>
          <a:bodyPr numCol="2"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fr-CA" sz="2600" dirty="0" smtClean="0"/>
              <a:t>Société d’Alzheimer </a:t>
            </a:r>
            <a:r>
              <a:rPr lang="fr-CA" sz="2600" dirty="0"/>
              <a:t>: </a:t>
            </a:r>
            <a:r>
              <a:rPr lang="fr-CA" sz="2600" u="sng" dirty="0" smtClean="0">
                <a:solidFill>
                  <a:srgbClr val="003399"/>
                </a:solidFill>
              </a:rPr>
              <a:t>www.alzheimer.ca</a:t>
            </a:r>
            <a:endParaRPr lang="fr-CA" sz="2600" u="sng" dirty="0">
              <a:solidFill>
                <a:srgbClr val="003399"/>
              </a:solidFill>
            </a:endParaRP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formulaire </a:t>
            </a:r>
            <a:r>
              <a:rPr lang="fr-CA" i="1" dirty="0" smtClean="0"/>
              <a:t>Premier lien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Cafés </a:t>
            </a:r>
            <a:r>
              <a:rPr lang="fr-CA" dirty="0"/>
              <a:t>A</a:t>
            </a:r>
            <a:r>
              <a:rPr lang="fr-CA" dirty="0" smtClean="0"/>
              <a:t>lzheimer</a:t>
            </a:r>
          </a:p>
          <a:p>
            <a:pPr marL="742950" lvl="2">
              <a:buClr>
                <a:schemeClr val="accent1"/>
              </a:buClr>
            </a:pPr>
            <a:r>
              <a:rPr lang="fr-CA" dirty="0"/>
              <a:t>A</a:t>
            </a:r>
            <a:r>
              <a:rPr lang="fr-CA" dirty="0" smtClean="0"/>
              <a:t>ctivités de groupe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Répit-stimulation 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Recherche </a:t>
            </a:r>
          </a:p>
          <a:p>
            <a:pPr marL="742950" lvl="2">
              <a:buClr>
                <a:schemeClr val="accent1"/>
              </a:buClr>
            </a:pPr>
            <a:r>
              <a:rPr lang="fr-CA" dirty="0" err="1"/>
              <a:t>Médicalert</a:t>
            </a:r>
            <a:r>
              <a:rPr lang="fr-CA" dirty="0"/>
              <a:t> (Sécu-Retour</a:t>
            </a:r>
            <a:r>
              <a:rPr lang="fr-CA" dirty="0" smtClean="0"/>
              <a:t>)</a:t>
            </a:r>
          </a:p>
          <a:p>
            <a:pPr marL="514350" lvl="2" indent="0">
              <a:buClr>
                <a:schemeClr val="accent1"/>
              </a:buClr>
              <a:buNone/>
            </a:pPr>
            <a:endParaRPr lang="fr-CA" dirty="0" smtClean="0"/>
          </a:p>
          <a:p>
            <a:pPr marL="514350" lvl="2" indent="0">
              <a:buClr>
                <a:schemeClr val="accent1"/>
              </a:buClr>
              <a:buNone/>
            </a:pPr>
            <a:endParaRPr lang="fr-CA" dirty="0"/>
          </a:p>
          <a:p>
            <a:pPr marL="457200" lvl="1" indent="-342900">
              <a:buClr>
                <a:schemeClr val="accent1"/>
              </a:buClr>
            </a:pPr>
            <a:r>
              <a:rPr lang="fr-CA" sz="2600" dirty="0"/>
              <a:t>Baluchon Alzheimer: </a:t>
            </a:r>
            <a:r>
              <a:rPr lang="fr-CA" sz="2600" u="sng" dirty="0" smtClean="0">
                <a:solidFill>
                  <a:srgbClr val="003399"/>
                </a:solidFill>
              </a:rPr>
              <a:t>www.baluchonalzheimer.com</a:t>
            </a:r>
            <a:endParaRPr lang="fr-CA" sz="2600" u="sng" dirty="0">
              <a:solidFill>
                <a:srgbClr val="003399"/>
              </a:solidFill>
            </a:endParaRPr>
          </a:p>
          <a:p>
            <a:pPr marL="457200" lvl="1" indent="-342900">
              <a:buClr>
                <a:schemeClr val="accent1"/>
              </a:buClr>
            </a:pPr>
            <a:endParaRPr lang="fr-CA" dirty="0"/>
          </a:p>
          <a:p>
            <a:pPr marL="742950" lvl="2">
              <a:buClr>
                <a:schemeClr val="accent1"/>
              </a:buClr>
            </a:pPr>
            <a:endParaRPr lang="fr-CA" dirty="0" smtClean="0"/>
          </a:p>
          <a:p>
            <a:pPr marL="514350" lvl="2" indent="0">
              <a:buClr>
                <a:schemeClr val="accent1"/>
              </a:buClr>
              <a:buNone/>
            </a:pPr>
            <a:endParaRPr lang="fr-CA" i="1" dirty="0" smtClean="0"/>
          </a:p>
          <a:p>
            <a:pPr marL="342900" lvl="1">
              <a:buClr>
                <a:schemeClr val="accent1"/>
              </a:buClr>
            </a:pPr>
            <a:r>
              <a:rPr lang="fr-CA" sz="2600" dirty="0" smtClean="0"/>
              <a:t>Alzheimer Group: </a:t>
            </a:r>
            <a:r>
              <a:rPr lang="fr-CA" sz="2600" dirty="0" smtClean="0">
                <a:hlinkClick r:id="rId2"/>
              </a:rPr>
              <a:t>www.agiteam.org</a:t>
            </a:r>
            <a:endParaRPr lang="fr-CA" sz="2600" dirty="0" smtClean="0"/>
          </a:p>
          <a:p>
            <a:pPr marL="742950" lvl="2">
              <a:buClr>
                <a:schemeClr val="accent1"/>
              </a:buClr>
            </a:pPr>
            <a:r>
              <a:rPr lang="fr-CA" dirty="0"/>
              <a:t>Soutien </a:t>
            </a:r>
            <a:r>
              <a:rPr lang="fr-CA" dirty="0" smtClean="0"/>
              <a:t>téléphonique: 514-485-7233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Soutien pour PA: individuel et en groupe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Formation pour PA </a:t>
            </a:r>
            <a:r>
              <a:rPr lang="fr-CA" i="1" dirty="0" smtClean="0"/>
              <a:t>Filet de sécurité</a:t>
            </a:r>
          </a:p>
          <a:p>
            <a:pPr marL="742950" lvl="2">
              <a:buClr>
                <a:schemeClr val="accent1"/>
              </a:buClr>
            </a:pPr>
            <a:r>
              <a:rPr lang="fr-CA" dirty="0"/>
              <a:t>Centre d’activités </a:t>
            </a:r>
            <a:r>
              <a:rPr lang="fr-CA" i="1" dirty="0" err="1"/>
              <a:t>Aisenstadt</a:t>
            </a:r>
            <a:endParaRPr lang="fr-CA" dirty="0"/>
          </a:p>
          <a:p>
            <a:pPr marL="742950" lvl="2">
              <a:buClr>
                <a:schemeClr val="accent1"/>
              </a:buClr>
            </a:pPr>
            <a:endParaRPr lang="fr-CA" i="1" dirty="0" smtClean="0"/>
          </a:p>
          <a:p>
            <a:pPr marL="342900" lvl="1">
              <a:buClr>
                <a:schemeClr val="accent1"/>
              </a:buClr>
            </a:pPr>
            <a:endParaRPr lang="fr-CA" dirty="0" smtClean="0">
              <a:solidFill>
                <a:srgbClr val="C00000"/>
              </a:solidFill>
            </a:endParaRPr>
          </a:p>
          <a:p>
            <a:pPr marL="57150" lvl="1" indent="0">
              <a:buClr>
                <a:schemeClr val="accent1"/>
              </a:buClr>
              <a:buNone/>
            </a:pPr>
            <a:endParaRPr lang="fr-CA" dirty="0" smtClean="0">
              <a:solidFill>
                <a:srgbClr val="C00000"/>
              </a:solidFill>
            </a:endParaRPr>
          </a:p>
          <a:p>
            <a:pPr marL="342900" lvl="1">
              <a:buClr>
                <a:schemeClr val="accent1"/>
              </a:buClr>
            </a:pPr>
            <a:r>
              <a:rPr lang="fr-CA" sz="2600" dirty="0" smtClean="0"/>
              <a:t>L’APPUI: </a:t>
            </a:r>
            <a:r>
              <a:rPr lang="fr-CA" sz="2600" u="sng" dirty="0" smtClean="0">
                <a:solidFill>
                  <a:srgbClr val="003399"/>
                </a:solidFill>
              </a:rPr>
              <a:t>www.lappui.org</a:t>
            </a:r>
          </a:p>
          <a:p>
            <a:pPr marL="742950" lvl="2">
              <a:buClr>
                <a:schemeClr val="accent1"/>
              </a:buClr>
            </a:pPr>
            <a:r>
              <a:rPr lang="fr-CA" dirty="0" smtClean="0"/>
              <a:t>Formulaire </a:t>
            </a:r>
            <a:r>
              <a:rPr lang="fr-CA" i="1" dirty="0" smtClean="0"/>
              <a:t>Connexion</a:t>
            </a:r>
            <a:endParaRPr lang="fr-CA" dirty="0" smtClean="0"/>
          </a:p>
          <a:p>
            <a:pPr marL="742950" lvl="2">
              <a:buClr>
                <a:schemeClr val="accent1"/>
              </a:buClr>
            </a:pPr>
            <a:r>
              <a:rPr lang="fr-CA" dirty="0"/>
              <a:t>É</a:t>
            </a:r>
            <a:r>
              <a:rPr lang="fr-CA" dirty="0" smtClean="0"/>
              <a:t>coute-information-référence 1-855-8-lappui (1-855-852-7784)</a:t>
            </a:r>
          </a:p>
          <a:p>
            <a:pPr marL="742950" lvl="2">
              <a:buClr>
                <a:schemeClr val="accent1"/>
              </a:buClr>
            </a:pPr>
            <a:endParaRPr lang="fr-CA" dirty="0" smtClean="0"/>
          </a:p>
          <a:p>
            <a:pPr marL="971550" lvl="3" indent="0">
              <a:buClr>
                <a:schemeClr val="accent1"/>
              </a:buClr>
              <a:buNone/>
            </a:pPr>
            <a:r>
              <a:rPr lang="fr-CA" dirty="0" smtClean="0"/>
              <a:t>RÉPERTOIRE</a:t>
            </a:r>
          </a:p>
          <a:p>
            <a:pPr marL="1200150" lvl="3">
              <a:buClr>
                <a:schemeClr val="accent1"/>
              </a:buClr>
            </a:pPr>
            <a:r>
              <a:rPr lang="fr-CA" dirty="0" err="1" smtClean="0"/>
              <a:t>Popottes</a:t>
            </a:r>
            <a:r>
              <a:rPr lang="fr-CA" dirty="0" smtClean="0"/>
              <a:t> roulantes</a:t>
            </a:r>
          </a:p>
          <a:p>
            <a:pPr marL="1200150" lvl="3">
              <a:buClr>
                <a:schemeClr val="accent1"/>
              </a:buClr>
            </a:pPr>
            <a:r>
              <a:rPr lang="fr-CA" dirty="0" smtClean="0"/>
              <a:t>Traiteurs </a:t>
            </a:r>
          </a:p>
          <a:p>
            <a:pPr marL="1200150" lvl="3">
              <a:buClr>
                <a:schemeClr val="accent1"/>
              </a:buClr>
            </a:pPr>
            <a:r>
              <a:rPr lang="fr-CA" dirty="0" smtClean="0"/>
              <a:t>Assistance à l’entretien ménager</a:t>
            </a:r>
          </a:p>
          <a:p>
            <a:pPr marL="1200150" lvl="3">
              <a:buClr>
                <a:schemeClr val="accent1"/>
              </a:buClr>
            </a:pPr>
            <a:r>
              <a:rPr lang="fr-CA" dirty="0" smtClean="0"/>
              <a:t>Répit-gardiennage</a:t>
            </a:r>
          </a:p>
          <a:p>
            <a:pPr marL="1200150" lvl="3">
              <a:buClr>
                <a:schemeClr val="accent1"/>
              </a:buClr>
            </a:pPr>
            <a:r>
              <a:rPr lang="fr-CA" dirty="0" smtClean="0"/>
              <a:t>Accompagnement à des RDV</a:t>
            </a:r>
          </a:p>
          <a:p>
            <a:pPr marL="1200150" lvl="3">
              <a:buClr>
                <a:schemeClr val="accent1"/>
              </a:buClr>
            </a:pPr>
            <a:r>
              <a:rPr lang="fr-CA" dirty="0" smtClean="0"/>
              <a:t>Ateliers de stimulation</a:t>
            </a:r>
          </a:p>
          <a:p>
            <a:pPr marL="57150" lvl="1" indent="0">
              <a:buClr>
                <a:schemeClr val="accent1"/>
              </a:buClr>
              <a:buNone/>
            </a:pPr>
            <a:endParaRPr lang="fr-CA" dirty="0"/>
          </a:p>
          <a:p>
            <a:r>
              <a:rPr lang="fr-CA" dirty="0" smtClean="0"/>
              <a:t>Regroupement des aidants naturels du Québec: </a:t>
            </a:r>
            <a:r>
              <a:rPr lang="fr-CA" dirty="0" smtClean="0">
                <a:hlinkClick r:id="rId3"/>
              </a:rPr>
              <a:t>www.ranq.qc.ca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Réseau aidant: </a:t>
            </a:r>
            <a:r>
              <a:rPr lang="fr-CA" dirty="0" smtClean="0">
                <a:hlinkClick r:id="rId4"/>
              </a:rPr>
              <a:t>www.lereseauaidant.ca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Biblio aidants: </a:t>
            </a:r>
            <a:r>
              <a:rPr lang="fr-CA" dirty="0" smtClean="0">
                <a:hlinkClick r:id="rId5"/>
              </a:rPr>
              <a:t>www.biblioaidants.ca</a:t>
            </a:r>
            <a:endParaRPr lang="fr-CA" dirty="0" smtClean="0"/>
          </a:p>
          <a:p>
            <a:endParaRPr lang="fr-CA" sz="2200" dirty="0"/>
          </a:p>
        </p:txBody>
      </p:sp>
      <p:grpSp>
        <p:nvGrpSpPr>
          <p:cNvPr id="4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6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/>
                <a:t>Organismes communautaires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F- Connu CLSC, SAD, 2</a:t>
            </a:r>
            <a:r>
              <a:rPr lang="fr-CA" baseline="30000" dirty="0" smtClean="0"/>
              <a:t>e</a:t>
            </a:r>
            <a:r>
              <a:rPr lang="fr-CA" dirty="0" smtClean="0"/>
              <a:t> ligne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demander autorisation </a:t>
            </a:r>
            <a:r>
              <a:rPr lang="fr-CA" dirty="0" smtClean="0"/>
              <a:t>de communications des infos avec tous les intervenants</a:t>
            </a:r>
          </a:p>
          <a:p>
            <a:endParaRPr lang="fr-CA" dirty="0" smtClean="0"/>
          </a:p>
          <a:p>
            <a:r>
              <a:rPr lang="fr-CA" dirty="0" smtClean="0"/>
              <a:t>Ne pas dédoubler les interventions si plusieurs infirmières ou TS</a:t>
            </a:r>
          </a:p>
          <a:p>
            <a:endParaRPr lang="fr-CA" dirty="0"/>
          </a:p>
          <a:p>
            <a:r>
              <a:rPr lang="fr-CA" dirty="0" smtClean="0"/>
              <a:t>Suivi simple peut être repris en 1ere ligne si est fait en 2</a:t>
            </a:r>
            <a:r>
              <a:rPr lang="fr-CA" baseline="30000" dirty="0" smtClean="0"/>
              <a:t>e</a:t>
            </a:r>
            <a:r>
              <a:rPr lang="fr-CA" dirty="0" smtClean="0"/>
              <a:t> ligne</a:t>
            </a:r>
          </a:p>
          <a:p>
            <a:endParaRPr lang="fr-CA" dirty="0"/>
          </a:p>
          <a:p>
            <a:r>
              <a:rPr lang="fr-CA" dirty="0" smtClean="0"/>
              <a:t>Ne pas négliger l’effet des TNC sur le suivi d’autres problématiques bio-psycho-sociales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12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482" y="274639"/>
            <a:ext cx="10670116" cy="1263604"/>
          </a:xfrm>
        </p:spPr>
        <p:txBody>
          <a:bodyPr>
            <a:normAutofit/>
          </a:bodyPr>
          <a:lstStyle/>
          <a:p>
            <a:r>
              <a:rPr lang="fr-CA" dirty="0" smtClean="0"/>
              <a:t>G- Amorcer l’enseignement de la santé cognitive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		</a:t>
            </a:r>
            <a:r>
              <a:rPr lang="fr-CA" sz="2800" dirty="0" smtClean="0"/>
              <a:t>Comment </a:t>
            </a:r>
            <a:r>
              <a:rPr lang="fr-CA" sz="2800" dirty="0"/>
              <a:t>vous enseignez la santé cognitive</a:t>
            </a:r>
            <a:r>
              <a:rPr lang="fr-CA" sz="2800" dirty="0" smtClean="0"/>
              <a:t>?</a:t>
            </a:r>
            <a:r>
              <a:rPr lang="fr-CA" dirty="0" smtClean="0"/>
              <a:t>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5570" y="1436915"/>
            <a:ext cx="10670116" cy="438277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Enseignement sur la santé cognitive</a:t>
            </a:r>
            <a:endParaRPr lang="fr-CA" sz="2400" dirty="0" smtClean="0"/>
          </a:p>
          <a:p>
            <a:pPr lvl="1"/>
            <a:r>
              <a:rPr lang="fr-CA" sz="2000" dirty="0" smtClean="0"/>
              <a:t>Gérez vos facteurs de risque</a:t>
            </a:r>
          </a:p>
          <a:p>
            <a:pPr lvl="1"/>
            <a:r>
              <a:rPr lang="fr-CA" sz="2000" dirty="0" smtClean="0"/>
              <a:t>Mettez votre cerveau au défi</a:t>
            </a:r>
          </a:p>
          <a:p>
            <a:pPr lvl="1"/>
            <a:r>
              <a:rPr lang="fr-CA" sz="2000" dirty="0" smtClean="0"/>
              <a:t>Maintenez une vie sociale active</a:t>
            </a:r>
          </a:p>
          <a:p>
            <a:pPr lvl="1"/>
            <a:r>
              <a:rPr lang="fr-CA" sz="2000" dirty="0" smtClean="0"/>
              <a:t>Restez actif physiquement</a:t>
            </a:r>
          </a:p>
          <a:p>
            <a:pPr lvl="1"/>
            <a:r>
              <a:rPr lang="fr-CA" sz="2000" dirty="0" smtClean="0"/>
              <a:t>Adoptez une alimentation saine</a:t>
            </a:r>
          </a:p>
          <a:p>
            <a:pPr lvl="1"/>
            <a:r>
              <a:rPr lang="fr-CA" sz="2000" dirty="0" smtClean="0"/>
              <a:t>Protégez votre tête de traumatismes</a:t>
            </a:r>
          </a:p>
          <a:p>
            <a:pPr lvl="1"/>
            <a:r>
              <a:rPr lang="fr-CA" sz="2000" dirty="0" smtClean="0"/>
              <a:t>Portez vos appareils auditifs</a:t>
            </a:r>
          </a:p>
          <a:p>
            <a:pPr lvl="1"/>
            <a:r>
              <a:rPr lang="fr-CA" sz="2000" dirty="0" smtClean="0"/>
              <a:t>Maintenez un poids sain et une alimentation équilibrée</a:t>
            </a:r>
          </a:p>
          <a:p>
            <a:pPr lvl="1"/>
            <a:r>
              <a:rPr lang="fr-CA" sz="2000" dirty="0" smtClean="0"/>
              <a:t>Évitez le tabagisme</a:t>
            </a:r>
          </a:p>
          <a:p>
            <a:endParaRPr lang="fr-CA" sz="2400" dirty="0"/>
          </a:p>
          <a:p>
            <a:r>
              <a:rPr lang="fr-CA" dirty="0" smtClean="0"/>
              <a:t>Offrir </a:t>
            </a:r>
            <a:r>
              <a:rPr lang="fr-CA" dirty="0"/>
              <a:t>soutien </a:t>
            </a:r>
            <a:r>
              <a:rPr lang="fr-CA" dirty="0" smtClean="0"/>
              <a:t>au GMF</a:t>
            </a:r>
          </a:p>
          <a:p>
            <a:r>
              <a:rPr lang="fr-CA" dirty="0" smtClean="0"/>
              <a:t>Référer à des organismes communautaires</a:t>
            </a:r>
          </a:p>
          <a:p>
            <a:r>
              <a:rPr lang="fr-CA" dirty="0" smtClean="0"/>
              <a:t>Enseigner les </a:t>
            </a:r>
            <a:r>
              <a:rPr lang="fr-CA" i="1" dirty="0" smtClean="0"/>
              <a:t>10 signes précurseurs </a:t>
            </a:r>
            <a:r>
              <a:rPr lang="fr-CA" dirty="0" smtClean="0"/>
              <a:t>et remettre l’affiche au pt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6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85456" y="981076"/>
            <a:ext cx="10525883" cy="4890379"/>
          </a:xfrm>
        </p:spPr>
        <p:txBody>
          <a:bodyPr>
            <a:normAutofit fontScale="85000" lnSpcReduction="20000"/>
          </a:bodyPr>
          <a:lstStyle/>
          <a:p>
            <a:pPr lvl="5"/>
            <a:endParaRPr lang="fr-CA" sz="2400" dirty="0" smtClean="0"/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Risque de chute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Risque d’</a:t>
            </a:r>
            <a:r>
              <a:rPr lang="fr-CA" sz="2400" dirty="0">
                <a:solidFill>
                  <a:srgbClr val="FF0000"/>
                </a:solidFill>
              </a:rPr>
              <a:t>incendie/inondation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FF0000"/>
                </a:solidFill>
              </a:rPr>
              <a:t>Conduite automobile </a:t>
            </a:r>
            <a:r>
              <a:rPr lang="fr-CA" sz="2400" dirty="0"/>
              <a:t>dangereuse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Vulnérabilité à </a:t>
            </a:r>
            <a:r>
              <a:rPr lang="fr-CA" sz="2400" dirty="0">
                <a:solidFill>
                  <a:srgbClr val="FF0000"/>
                </a:solidFill>
              </a:rPr>
              <a:t>l’abus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Épuisement du </a:t>
            </a:r>
            <a:r>
              <a:rPr lang="fr-CA" sz="2400" dirty="0">
                <a:solidFill>
                  <a:srgbClr val="FF0000"/>
                </a:solidFill>
              </a:rPr>
              <a:t>proche aidant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FF0000"/>
                </a:solidFill>
              </a:rPr>
              <a:t>Égarement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FF0000"/>
                </a:solidFill>
              </a:rPr>
              <a:t>Surdosage</a:t>
            </a:r>
            <a:r>
              <a:rPr lang="fr-CA" sz="2400" dirty="0"/>
              <a:t>/non-compliance de médication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Dilapidation du patrimoine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FF0000"/>
                </a:solidFill>
              </a:rPr>
              <a:t>Sous alimentation/déshydratation</a:t>
            </a:r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/>
              <a:t>Incapacité de reconnaître de situations à </a:t>
            </a:r>
            <a:r>
              <a:rPr lang="fr-CA" sz="2400" dirty="0" smtClean="0"/>
              <a:t>risque ou demander de l’aide</a:t>
            </a:r>
            <a:endParaRPr lang="fr-CA" sz="2400" dirty="0"/>
          </a:p>
          <a:p>
            <a:pPr lvl="5">
              <a:buClr>
                <a:schemeClr val="accent4">
                  <a:lumMod val="75000"/>
                </a:schemeClr>
              </a:buClr>
              <a:buSzPct val="68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FF0000"/>
                </a:solidFill>
              </a:rPr>
              <a:t>Erreurs de </a:t>
            </a:r>
            <a:r>
              <a:rPr lang="fr-CA" sz="2400" dirty="0" smtClean="0">
                <a:solidFill>
                  <a:srgbClr val="FF0000"/>
                </a:solidFill>
              </a:rPr>
              <a:t>jugement</a:t>
            </a:r>
          </a:p>
          <a:p>
            <a:endParaRPr lang="fr-CA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sz="2000" dirty="0"/>
          </a:p>
          <a:p>
            <a:pPr marL="114300" indent="0">
              <a:buNone/>
            </a:pPr>
            <a:r>
              <a:rPr lang="fr-CA" dirty="0" smtClean="0"/>
              <a:t>	</a:t>
            </a:r>
            <a:r>
              <a:rPr lang="fr-CA" dirty="0"/>
              <a:t>	</a:t>
            </a:r>
            <a:r>
              <a:rPr lang="fr-CA" dirty="0" smtClean="0"/>
              <a:t>	*</a:t>
            </a:r>
            <a:r>
              <a:rPr lang="fr-CA" b="1" dirty="0" smtClean="0"/>
              <a:t>Discussion </a:t>
            </a:r>
            <a:r>
              <a:rPr lang="fr-CA" b="1" dirty="0"/>
              <a:t>avec le md </a:t>
            </a:r>
            <a:r>
              <a:rPr lang="fr-CA" b="1" dirty="0">
                <a:solidFill>
                  <a:srgbClr val="00AEC7"/>
                </a:solidFill>
              </a:rPr>
              <a:t>STAT</a:t>
            </a:r>
          </a:p>
          <a:p>
            <a:pPr marL="114300" indent="0">
              <a:buNone/>
            </a:pPr>
            <a:r>
              <a:rPr lang="fr-CA" b="1" dirty="0" smtClean="0"/>
              <a:t>			*</a:t>
            </a:r>
            <a:r>
              <a:rPr lang="fr-CA" b="1" dirty="0" smtClean="0">
                <a:solidFill>
                  <a:schemeClr val="accent4"/>
                </a:solidFill>
              </a:rPr>
              <a:t>Référence urgente au  SAD</a:t>
            </a:r>
          </a:p>
          <a:p>
            <a:pPr marL="114300" indent="0">
              <a:buNone/>
            </a:pPr>
            <a:r>
              <a:rPr lang="fr-CA" b="1" dirty="0" smtClean="0"/>
              <a:t>			*Mobiliser le réseau du patient 								*Référence à TS GMF pour soutien</a:t>
            </a:r>
          </a:p>
          <a:p>
            <a:pPr marL="114300" indent="0">
              <a:buNone/>
            </a:pPr>
            <a:endParaRPr lang="fr-CA" dirty="0" smtClean="0"/>
          </a:p>
        </p:txBody>
      </p:sp>
      <p:sp>
        <p:nvSpPr>
          <p:cNvPr id="16" name="Flèche droite rayée 15"/>
          <p:cNvSpPr/>
          <p:nvPr/>
        </p:nvSpPr>
        <p:spPr>
          <a:xfrm>
            <a:off x="1810138" y="4536624"/>
            <a:ext cx="1588805" cy="7412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6" y="1334928"/>
            <a:ext cx="13477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1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">
                  <a:srgbClr val="D1E8EA"/>
                </a:gs>
                <a:gs pos="0">
                  <a:srgbClr val="E5EFF8"/>
                </a:gs>
                <a:gs pos="10000">
                  <a:schemeClr val="accent5">
                    <a:lumMod val="45000"/>
                    <a:lumOff val="55000"/>
                  </a:schemeClr>
                </a:gs>
                <a:gs pos="1000">
                  <a:schemeClr val="accent5">
                    <a:lumMod val="45000"/>
                    <a:lumOff val="55000"/>
                  </a:schemeClr>
                </a:gs>
                <a:gs pos="41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/>
                <a:t>Évaluation des risques imminents à domicile</a:t>
              </a:r>
              <a:endParaRPr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0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11" y="427838"/>
            <a:ext cx="11467323" cy="62715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2200" b="1" dirty="0" smtClean="0">
                <a:solidFill>
                  <a:srgbClr val="003399"/>
                </a:solidFill>
              </a:rPr>
              <a:t>M</a:t>
            </a:r>
            <a:r>
              <a:rPr lang="fr-CA" sz="2200" b="1" dirty="0">
                <a:solidFill>
                  <a:srgbClr val="003399"/>
                </a:solidFill>
              </a:rPr>
              <a:t>. B., </a:t>
            </a:r>
            <a:r>
              <a:rPr lang="fr-CA" sz="2200" b="1" dirty="0"/>
              <a:t>79 ans, est suivi au GMF q 6 mois pour HTA, diabète type II et a un IMC 31. C’est la première fois que sa fille l’accompagne à un rdv avec vous. Celle-ci est inquiète et rapporte que M. B. répète toujours les mêmes questions, ne prend plus de douche et s’est égaré dans son quartier 2 fois dans le dernier mois. </a:t>
            </a:r>
            <a:endParaRPr lang="fr-CA" sz="22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800" b="1" dirty="0" smtClean="0"/>
              <a:t>*****************</a:t>
            </a:r>
            <a:endParaRPr lang="fr-CA" sz="1800" b="1" dirty="0"/>
          </a:p>
          <a:p>
            <a:pPr marL="400050"/>
            <a:r>
              <a:rPr lang="fr-CA" sz="2000" dirty="0" smtClean="0"/>
              <a:t>Quelle est votre 1ere impression?</a:t>
            </a:r>
          </a:p>
          <a:p>
            <a:pPr marL="57150" indent="0">
              <a:buNone/>
            </a:pPr>
            <a:r>
              <a:rPr lang="fr-CA" sz="2000" dirty="0" smtClean="0">
                <a:solidFill>
                  <a:srgbClr val="00AEC7"/>
                </a:solidFill>
              </a:rPr>
              <a:t>	TNCM cause inconnue</a:t>
            </a:r>
          </a:p>
          <a:p>
            <a:pPr marL="400050"/>
            <a:r>
              <a:rPr lang="fr-CA" sz="2000" dirty="0" smtClean="0"/>
              <a:t>Comment débuterez-vous l’évaluation? </a:t>
            </a:r>
          </a:p>
          <a:p>
            <a:pPr marL="57150" indent="0">
              <a:buNone/>
            </a:pPr>
            <a:r>
              <a:rPr lang="fr-CA" sz="2000" dirty="0" smtClean="0">
                <a:solidFill>
                  <a:srgbClr val="00AEC7"/>
                </a:solidFill>
              </a:rPr>
              <a:t>	«Comment ça va M.B ? Avez-vous regardé le hockey hier?» en souriant.</a:t>
            </a:r>
          </a:p>
          <a:p>
            <a:pPr marL="400050"/>
            <a:r>
              <a:rPr lang="fr-CA" sz="2000" dirty="0" smtClean="0"/>
              <a:t>Quels risques prioritaires vous validez avant de laisser le M.B retourner à la maison?</a:t>
            </a:r>
          </a:p>
          <a:p>
            <a:pPr marL="800100" lvl="1"/>
            <a:r>
              <a:rPr lang="fr-CA" sz="1600" dirty="0" smtClean="0"/>
              <a:t> </a:t>
            </a:r>
            <a:r>
              <a:rPr lang="fr-CA" sz="2000" dirty="0" smtClean="0">
                <a:solidFill>
                  <a:srgbClr val="00AEC7"/>
                </a:solidFill>
                <a:sym typeface="Symbol" panose="05050102010706020507" pitchFamily="18" charset="2"/>
              </a:rPr>
              <a:t> </a:t>
            </a:r>
            <a:r>
              <a:rPr lang="fr-CA" sz="2000" dirty="0" smtClean="0">
                <a:solidFill>
                  <a:srgbClr val="00AEC7"/>
                </a:solidFill>
              </a:rPr>
              <a:t>Mémoire à court terme: risque d’accident? erreurs de médication? Alimentation? </a:t>
            </a:r>
          </a:p>
          <a:p>
            <a:pPr marL="800100" lvl="1"/>
            <a:r>
              <a:rPr lang="fr-CA" sz="2000" dirty="0" smtClean="0">
                <a:solidFill>
                  <a:srgbClr val="00AEC7"/>
                </a:solidFill>
              </a:rPr>
              <a:t> </a:t>
            </a:r>
            <a:r>
              <a:rPr lang="fr-CA" sz="2000" dirty="0">
                <a:solidFill>
                  <a:srgbClr val="00AEC7"/>
                </a:solidFill>
                <a:sym typeface="Symbol" panose="05050102010706020507" pitchFamily="18" charset="2"/>
              </a:rPr>
              <a:t> </a:t>
            </a:r>
            <a:r>
              <a:rPr lang="fr-CA" sz="2000" dirty="0" smtClean="0">
                <a:solidFill>
                  <a:srgbClr val="00AEC7"/>
                </a:solidFill>
                <a:sym typeface="Symbol" panose="05050102010706020507" pitchFamily="18" charset="2"/>
              </a:rPr>
              <a:t> </a:t>
            </a:r>
            <a:r>
              <a:rPr lang="fr-CA" sz="2000" dirty="0" smtClean="0">
                <a:solidFill>
                  <a:srgbClr val="00AEC7"/>
                </a:solidFill>
              </a:rPr>
              <a:t>Hygiène: comment l’aider? Perception? Salubrité?</a:t>
            </a:r>
          </a:p>
          <a:p>
            <a:pPr marL="800100" lvl="1"/>
            <a:r>
              <a:rPr lang="fr-CA" sz="2000" dirty="0">
                <a:solidFill>
                  <a:srgbClr val="00AEC7"/>
                </a:solidFill>
              </a:rPr>
              <a:t>Égarement</a:t>
            </a:r>
            <a:r>
              <a:rPr lang="fr-CA" sz="2000" dirty="0" smtClean="0">
                <a:solidFill>
                  <a:srgbClr val="00AEC7"/>
                </a:solidFill>
              </a:rPr>
              <a:t>? </a:t>
            </a:r>
            <a:r>
              <a:rPr lang="fr-CA" sz="2000" u="sng" dirty="0" smtClean="0">
                <a:solidFill>
                  <a:srgbClr val="00AEC7"/>
                </a:solidFill>
              </a:rPr>
              <a:t>Conduite automobile?</a:t>
            </a:r>
          </a:p>
          <a:p>
            <a:pPr marL="800100" lvl="1"/>
            <a:r>
              <a:rPr lang="fr-CA" sz="2000" u="sng" dirty="0">
                <a:solidFill>
                  <a:srgbClr val="00AEC7"/>
                </a:solidFill>
              </a:rPr>
              <a:t>Jugement affaibli ou </a:t>
            </a:r>
            <a:r>
              <a:rPr lang="fr-CA" sz="2000" u="sng" dirty="0" smtClean="0">
                <a:solidFill>
                  <a:srgbClr val="00AEC7"/>
                </a:solidFill>
              </a:rPr>
              <a:t>non</a:t>
            </a:r>
            <a:r>
              <a:rPr lang="fr-CA" sz="2000" dirty="0" smtClean="0">
                <a:solidFill>
                  <a:srgbClr val="00AEC7"/>
                </a:solidFill>
              </a:rPr>
              <a:t>?: </a:t>
            </a:r>
            <a:r>
              <a:rPr lang="fr-CA" sz="2000" u="sng" dirty="0" smtClean="0">
                <a:solidFill>
                  <a:srgbClr val="00AEC7"/>
                </a:solidFill>
              </a:rPr>
              <a:t>Présence d’abus</a:t>
            </a:r>
            <a:r>
              <a:rPr lang="fr-CA" sz="2000" dirty="0" smtClean="0">
                <a:solidFill>
                  <a:srgbClr val="00AEC7"/>
                </a:solidFill>
              </a:rPr>
              <a:t>? Personnes qu’il côtoie die? </a:t>
            </a:r>
            <a:r>
              <a:rPr lang="fr-CA" sz="2000" dirty="0">
                <a:solidFill>
                  <a:srgbClr val="00AEC7"/>
                </a:solidFill>
              </a:rPr>
              <a:t>Patrimoine en sécurité</a:t>
            </a:r>
            <a:r>
              <a:rPr lang="fr-CA" sz="2000" dirty="0" smtClean="0">
                <a:solidFill>
                  <a:srgbClr val="00AEC7"/>
                </a:solidFill>
              </a:rPr>
              <a:t>?</a:t>
            </a:r>
          </a:p>
          <a:p>
            <a:pPr marL="800100" lvl="1"/>
            <a:r>
              <a:rPr lang="fr-CA" sz="2000" u="sng" dirty="0" smtClean="0">
                <a:solidFill>
                  <a:srgbClr val="00AEC7"/>
                </a:solidFill>
              </a:rPr>
              <a:t>Risque de chutes</a:t>
            </a:r>
            <a:r>
              <a:rPr lang="fr-CA" sz="2000" dirty="0" smtClean="0">
                <a:solidFill>
                  <a:srgbClr val="00AEC7"/>
                </a:solidFill>
              </a:rPr>
              <a:t>?</a:t>
            </a:r>
          </a:p>
          <a:p>
            <a:pPr marL="800100" lvl="1"/>
            <a:r>
              <a:rPr lang="fr-CA" sz="2000" u="sng" dirty="0" smtClean="0">
                <a:solidFill>
                  <a:srgbClr val="00AEC7"/>
                </a:solidFill>
              </a:rPr>
              <a:t>Sait demander de l’aide</a:t>
            </a:r>
            <a:r>
              <a:rPr lang="fr-CA" sz="2000" dirty="0" smtClean="0">
                <a:solidFill>
                  <a:srgbClr val="00AEC7"/>
                </a:solidFill>
              </a:rPr>
              <a:t>? Connaît le 911?</a:t>
            </a:r>
          </a:p>
          <a:p>
            <a:pPr marL="800100" lvl="1"/>
            <a:r>
              <a:rPr lang="fr-CA" sz="2000" u="sng" dirty="0" smtClean="0">
                <a:solidFill>
                  <a:srgbClr val="00AEC7"/>
                </a:solidFill>
              </a:rPr>
              <a:t>État de l’aidant?</a:t>
            </a:r>
          </a:p>
          <a:p>
            <a:pPr marL="57150" indent="0"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051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1" y="49551"/>
            <a:ext cx="2605475" cy="33773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86" t="4646" r="-286" b="813"/>
          <a:stretch/>
        </p:blipFill>
        <p:spPr>
          <a:xfrm>
            <a:off x="3537958" y="49551"/>
            <a:ext cx="5982057" cy="68067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" y="3426865"/>
            <a:ext cx="2605475" cy="3351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9993" y="1452785"/>
            <a:ext cx="5104544" cy="341832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CA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5750" y="1679510"/>
            <a:ext cx="5706634" cy="406366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Revue de l’évaluation de l’infirmière</a:t>
            </a:r>
          </a:p>
          <a:p>
            <a:endParaRPr lang="fr-CA" dirty="0" smtClean="0"/>
          </a:p>
          <a:p>
            <a:r>
              <a:rPr lang="fr-CA" dirty="0" smtClean="0"/>
              <a:t>Révision des causes réversibles si atteinte à la cognition</a:t>
            </a:r>
          </a:p>
          <a:p>
            <a:endParaRPr lang="fr-CA" dirty="0" smtClean="0"/>
          </a:p>
          <a:p>
            <a:r>
              <a:rPr lang="fr-CA" dirty="0" smtClean="0"/>
              <a:t>Planification du RDV d’évaluation médicale au besoin/examen neurologique</a:t>
            </a:r>
          </a:p>
          <a:p>
            <a:endParaRPr lang="fr-CA" dirty="0" smtClean="0"/>
          </a:p>
          <a:p>
            <a:r>
              <a:rPr lang="fr-CA" dirty="0" smtClean="0"/>
              <a:t>Planification du suivi infirmier/md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9" y="1363846"/>
            <a:ext cx="1458746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sigjul01\AppData\Local\Microsoft\Windows\Temporary Internet Files\Content.IE5\8BZHZ8W5\womanDoctor_HarborLinen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t="2780" r="9716" b="-169"/>
          <a:stretch/>
        </p:blipFill>
        <p:spPr bwMode="auto">
          <a:xfrm>
            <a:off x="2030579" y="3613333"/>
            <a:ext cx="1455388" cy="21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"/>
          <p:cNvSpPr/>
          <p:nvPr/>
        </p:nvSpPr>
        <p:spPr>
          <a:xfrm>
            <a:off x="464894" y="329349"/>
            <a:ext cx="11177339" cy="562075"/>
          </a:xfrm>
          <a:prstGeom prst="rect">
            <a:avLst/>
          </a:prstGeo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lnSpc>
                <a:spcPct val="72000"/>
              </a:lnSpc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CA" sz="3600" b="1" dirty="0"/>
              <a:t>Discussion de cas </a:t>
            </a:r>
            <a:r>
              <a:rPr lang="fr-CA" sz="3600" dirty="0"/>
              <a:t>infirmière/médecin-IPS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2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1" y="49551"/>
            <a:ext cx="2605475" cy="33773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86" t="4646" r="-286" b="813"/>
          <a:stretch/>
        </p:blipFill>
        <p:spPr>
          <a:xfrm>
            <a:off x="3537958" y="49551"/>
            <a:ext cx="5982057" cy="68067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" y="3426865"/>
            <a:ext cx="2605475" cy="3351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1393" y="1738207"/>
            <a:ext cx="5579282" cy="1090717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55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11615935" y="5982305"/>
            <a:ext cx="168510" cy="228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367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229" y="0"/>
            <a:ext cx="5058938" cy="655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0246" y="1"/>
            <a:ext cx="5258211" cy="64048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30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24113" y="1952091"/>
            <a:ext cx="7269162" cy="18674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A" b="0" dirty="0" smtClean="0"/>
              <a:t>Examens paracliniques complémentaires et </a:t>
            </a:r>
            <a:br>
              <a:rPr lang="fr-CA" b="0" dirty="0" smtClean="0"/>
            </a:br>
            <a:r>
              <a:rPr lang="fr-CA" b="0" dirty="0" smtClean="0"/>
              <a:t>référence en 2</a:t>
            </a:r>
            <a:r>
              <a:rPr lang="fr-CA" b="0" baseline="30000" dirty="0" smtClean="0"/>
              <a:t>e</a:t>
            </a:r>
            <a:r>
              <a:rPr lang="fr-CA" b="0" dirty="0" smtClean="0"/>
              <a:t> ligne</a:t>
            </a:r>
            <a:endParaRPr lang="fr-CA" b="0" dirty="0"/>
          </a:p>
        </p:txBody>
      </p:sp>
    </p:spTree>
    <p:extLst>
      <p:ext uri="{BB962C8B-B14F-4D97-AF65-F5344CB8AC3E}">
        <p14:creationId xmlns:p14="http://schemas.microsoft.com/office/powerpoint/2010/main" val="12201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Espace réservé du contenu 3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1779" r="6294" b="6441"/>
          <a:stretch>
            <a:fillRect/>
          </a:stretch>
        </p:blipFill>
        <p:spPr bwMode="auto">
          <a:xfrm>
            <a:off x="3076397" y="333376"/>
            <a:ext cx="8289925" cy="4862513"/>
          </a:xfr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405009" y="5195889"/>
            <a:ext cx="76327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400" dirty="0">
                <a:solidFill>
                  <a:srgbClr val="2D2926"/>
                </a:solidFill>
              </a:rPr>
              <a:t>Source: La maladie d’Alzheimer et les autres troubles neurocognitifs, Processus menant au diagnostic (fiche 2 de 6), INESSS, oct. 2015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29179" y="932707"/>
            <a:ext cx="21131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Bilans sanguins</a:t>
            </a:r>
            <a:r>
              <a:rPr lang="fr-CA" b="1" dirty="0" smtClean="0">
                <a:sym typeface="Wingdings" panose="05000000000000000000" pitchFamily="2" charset="2"/>
              </a:rPr>
              <a:t>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1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25664" y="402280"/>
            <a:ext cx="8002587" cy="4889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fr-FR" altLang="fr-FR" sz="3000" dirty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46203" y="891230"/>
            <a:ext cx="8002587" cy="4860090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1200"/>
              </a:spcBef>
              <a:buClr>
                <a:srgbClr val="FFBF3F"/>
              </a:buClr>
              <a:buNone/>
              <a:defRPr/>
            </a:pPr>
            <a:endParaRPr lang="fr-FR" altLang="fr-FR" sz="2000" dirty="0" smtClean="0">
              <a:solidFill>
                <a:srgbClr val="2D2926"/>
              </a:solidFill>
            </a:endParaRPr>
          </a:p>
          <a:p>
            <a:pPr lvl="1">
              <a:spcBef>
                <a:spcPts val="1200"/>
              </a:spcBef>
              <a:buClr>
                <a:srgbClr val="FFBF3F"/>
              </a:buClr>
              <a:defRPr/>
            </a:pPr>
            <a:r>
              <a:rPr lang="fr-CA" sz="2000" dirty="0"/>
              <a:t>La normalité du scan cérébral n’exclut pas un diagnostic de TNC majeur</a:t>
            </a:r>
            <a:r>
              <a:rPr lang="fr-CA" sz="2000" dirty="0" smtClean="0"/>
              <a:t>.</a:t>
            </a:r>
          </a:p>
          <a:p>
            <a:pPr lvl="1">
              <a:spcBef>
                <a:spcPts val="1200"/>
              </a:spcBef>
              <a:buClr>
                <a:srgbClr val="FFBF3F"/>
              </a:buClr>
              <a:defRPr/>
            </a:pPr>
            <a:r>
              <a:rPr lang="fr-CA" sz="2000" dirty="0"/>
              <a:t>Scan cérébral ou IRM </a:t>
            </a:r>
            <a:r>
              <a:rPr lang="fr-CA" sz="2000" dirty="0" smtClean="0"/>
              <a:t>? </a:t>
            </a:r>
            <a:endParaRPr lang="fr-CA" sz="2000" dirty="0"/>
          </a:p>
          <a:p>
            <a:pPr lvl="1">
              <a:spcBef>
                <a:spcPts val="1200"/>
              </a:spcBef>
              <a:buClr>
                <a:srgbClr val="FFBF3F"/>
              </a:buClr>
              <a:defRPr/>
            </a:pPr>
            <a:r>
              <a:rPr lang="fr-CA" sz="2000" dirty="0" smtClean="0"/>
              <a:t>-</a:t>
            </a:r>
            <a:r>
              <a:rPr lang="fr-CA" sz="2000" dirty="0"/>
              <a:t>ne révèlent pas de signes </a:t>
            </a:r>
            <a:r>
              <a:rPr lang="fr-CA" sz="2000" dirty="0" smtClean="0"/>
              <a:t>concrets </a:t>
            </a:r>
            <a:r>
              <a:rPr lang="fr-CA" sz="2000" dirty="0"/>
              <a:t>de </a:t>
            </a:r>
            <a:r>
              <a:rPr lang="fr-CA" sz="2000" dirty="0" smtClean="0"/>
              <a:t>TNCM </a:t>
            </a:r>
            <a:r>
              <a:rPr lang="fr-CA" sz="2000" dirty="0"/>
              <a:t>(nécessite imagerie nucléaire)</a:t>
            </a:r>
          </a:p>
          <a:p>
            <a:pPr lvl="1">
              <a:spcBef>
                <a:spcPts val="1200"/>
              </a:spcBef>
              <a:buClr>
                <a:srgbClr val="FFBF3F"/>
              </a:buClr>
              <a:defRPr/>
            </a:pPr>
            <a:r>
              <a:rPr lang="fr-CA" sz="2000" dirty="0" smtClean="0"/>
              <a:t>-élimine </a:t>
            </a:r>
            <a:r>
              <a:rPr lang="fr-CA" sz="2000" dirty="0"/>
              <a:t>d’autres pathologies cérébrales </a:t>
            </a:r>
          </a:p>
          <a:p>
            <a:pPr marL="457200" lvl="1" indent="0">
              <a:spcBef>
                <a:spcPts val="1200"/>
              </a:spcBef>
              <a:buClr>
                <a:srgbClr val="FFBF3F"/>
              </a:buClr>
              <a:buNone/>
              <a:defRPr/>
            </a:pPr>
            <a:endParaRPr lang="fr-CA" sz="2000" u="sng" dirty="0"/>
          </a:p>
          <a:p>
            <a:pPr lvl="1">
              <a:spcBef>
                <a:spcPts val="1200"/>
              </a:spcBef>
              <a:buClr>
                <a:srgbClr val="FFBF3F"/>
              </a:buClr>
              <a:defRPr/>
            </a:pPr>
            <a:r>
              <a:rPr lang="fr-FR" altLang="fr-FR" sz="2000" dirty="0" smtClean="0">
                <a:solidFill>
                  <a:srgbClr val="2D2926"/>
                </a:solidFill>
              </a:rPr>
              <a:t>Inscrire sur la requête: 	</a:t>
            </a:r>
          </a:p>
          <a:p>
            <a:pPr lvl="4">
              <a:spcBef>
                <a:spcPts val="1200"/>
              </a:spcBef>
              <a:buClr>
                <a:srgbClr val="FFBF3F"/>
              </a:buClr>
              <a:defRPr/>
            </a:pPr>
            <a:r>
              <a:rPr lang="fr-FR" altLang="fr-FR" sz="1900" b="1" dirty="0" smtClean="0">
                <a:solidFill>
                  <a:srgbClr val="2D2926"/>
                </a:solidFill>
              </a:rPr>
              <a:t>suspicion de TNCM</a:t>
            </a:r>
          </a:p>
          <a:p>
            <a:pPr lvl="4">
              <a:spcBef>
                <a:spcPts val="1200"/>
              </a:spcBef>
              <a:buClr>
                <a:srgbClr val="FFBF3F"/>
              </a:buClr>
              <a:defRPr/>
            </a:pPr>
            <a:r>
              <a:rPr lang="fr-FR" altLang="fr-FR" sz="1900" b="1" dirty="0" smtClean="0">
                <a:solidFill>
                  <a:srgbClr val="2D2926"/>
                </a:solidFill>
              </a:rPr>
              <a:t>protocole TNCM</a:t>
            </a:r>
          </a:p>
          <a:p>
            <a:pPr lvl="4">
              <a:spcBef>
                <a:spcPts val="1200"/>
              </a:spcBef>
              <a:buClr>
                <a:srgbClr val="FFBF3F"/>
              </a:buClr>
              <a:defRPr/>
            </a:pPr>
            <a:r>
              <a:rPr lang="fr-FR" altLang="fr-FR" sz="1900" b="1" dirty="0">
                <a:solidFill>
                  <a:srgbClr val="2D2926"/>
                </a:solidFill>
              </a:rPr>
              <a:t>r</a:t>
            </a:r>
            <a:r>
              <a:rPr lang="fr-FR" altLang="fr-FR" sz="1900" b="1" dirty="0" smtClean="0">
                <a:solidFill>
                  <a:srgbClr val="2D2926"/>
                </a:solidFill>
              </a:rPr>
              <a:t>echerche </a:t>
            </a:r>
            <a:r>
              <a:rPr lang="fr-FR" altLang="fr-FR" sz="1900" b="1" dirty="0" err="1" smtClean="0">
                <a:solidFill>
                  <a:srgbClr val="2D2926"/>
                </a:solidFill>
              </a:rPr>
              <a:t>Dx</a:t>
            </a:r>
            <a:r>
              <a:rPr lang="fr-FR" altLang="fr-FR" sz="1900" b="1" dirty="0" smtClean="0">
                <a:solidFill>
                  <a:srgbClr val="2D2926"/>
                </a:solidFill>
              </a:rPr>
              <a:t> différentiels de TNCM</a:t>
            </a:r>
          </a:p>
          <a:p>
            <a:pPr lvl="4">
              <a:spcBef>
                <a:spcPts val="1200"/>
              </a:spcBef>
              <a:buClr>
                <a:srgbClr val="FFBF3F"/>
              </a:buClr>
              <a:buFont typeface="Courier New" panose="02070309020205020404" pitchFamily="49" charset="0"/>
              <a:buChar char="o"/>
              <a:defRPr/>
            </a:pPr>
            <a:endParaRPr lang="fr-FR" altLang="fr-FR" sz="1200" dirty="0" smtClean="0">
              <a:solidFill>
                <a:srgbClr val="2D2926"/>
              </a:solidFill>
            </a:endParaRPr>
          </a:p>
        </p:txBody>
      </p:sp>
      <p:grpSp>
        <p:nvGrpSpPr>
          <p:cNvPr id="5" name="Titre 1"/>
          <p:cNvGrpSpPr/>
          <p:nvPr/>
        </p:nvGrpSpPr>
        <p:grpSpPr>
          <a:xfrm>
            <a:off x="457199" y="274637"/>
            <a:ext cx="11177339" cy="562076"/>
            <a:chOff x="0" y="-1"/>
            <a:chExt cx="11177338" cy="562075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7" name="Liens importants"/>
            <p:cNvSpPr txBox="1"/>
            <p:nvPr/>
          </p:nvSpPr>
          <p:spPr>
            <a:xfrm>
              <a:off x="0" y="-1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3600" b="1" dirty="0" smtClean="0"/>
                <a:t>Scan cérébral</a:t>
              </a:r>
              <a:endParaRPr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9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8215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fr-CA" sz="2800" b="1" dirty="0">
                <a:latin typeface="+mj-lt"/>
              </a:rPr>
              <a:t/>
            </a:r>
            <a:br>
              <a:rPr lang="fr-CA" sz="2800" b="1" dirty="0">
                <a:latin typeface="+mj-lt"/>
              </a:rPr>
            </a:br>
            <a:r>
              <a:rPr lang="fr-CA" sz="2400" b="1" dirty="0">
                <a:latin typeface="+mj-lt"/>
              </a:rPr>
              <a:t/>
            </a:r>
            <a:br>
              <a:rPr lang="fr-CA" sz="2400" b="1" dirty="0">
                <a:latin typeface="+mj-lt"/>
              </a:rPr>
            </a:br>
            <a:r>
              <a:rPr lang="fr-CA" sz="2000" b="1" dirty="0">
                <a:solidFill>
                  <a:prstClr val="black"/>
                </a:solidFill>
                <a:latin typeface="+mj-lt"/>
              </a:rPr>
              <a:t>clinique de la mémoire – </a:t>
            </a:r>
            <a:r>
              <a:rPr lang="fr-CA" sz="2000" b="1" dirty="0" err="1">
                <a:solidFill>
                  <a:prstClr val="black"/>
                </a:solidFill>
                <a:latin typeface="+mj-lt"/>
              </a:rPr>
              <a:t>gérontopsychiatrie</a:t>
            </a:r>
            <a:r>
              <a:rPr lang="fr-CA" sz="2000" b="1" dirty="0">
                <a:solidFill>
                  <a:prstClr val="black"/>
                </a:solidFill>
                <a:latin typeface="+mj-lt"/>
              </a:rPr>
              <a:t> –psychogériatrie </a:t>
            </a:r>
            <a:r>
              <a:rPr lang="fr-CA" sz="2000" b="1" dirty="0">
                <a:solidFill>
                  <a:prstClr val="black"/>
                </a:solidFill>
              </a:rPr>
              <a:t> – </a:t>
            </a:r>
            <a:r>
              <a:rPr lang="fr-CA" sz="2000" b="1" dirty="0">
                <a:solidFill>
                  <a:prstClr val="black"/>
                </a:solidFill>
                <a:latin typeface="+mj-lt"/>
              </a:rPr>
              <a:t> neurologie</a:t>
            </a:r>
            <a:r>
              <a:rPr lang="fr-CA" sz="2800" dirty="0">
                <a:solidFill>
                  <a:prstClr val="black"/>
                </a:solidFill>
                <a:latin typeface="+mj-lt"/>
              </a:rPr>
              <a:t/>
            </a:r>
            <a:br>
              <a:rPr lang="fr-CA" sz="2800" dirty="0">
                <a:solidFill>
                  <a:prstClr val="black"/>
                </a:solidFill>
                <a:latin typeface="+mj-lt"/>
              </a:rPr>
            </a:br>
            <a:endParaRPr lang="fr-CA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482" y="1125538"/>
            <a:ext cx="10670116" cy="5484987"/>
          </a:xfrm>
        </p:spPr>
        <p:txBody>
          <a:bodyPr>
            <a:normAutofit/>
          </a:bodyPr>
          <a:lstStyle/>
          <a:p>
            <a:pPr lvl="2">
              <a:buClr>
                <a:srgbClr val="4A66AC"/>
              </a:buClr>
            </a:pPr>
            <a:endParaRPr lang="fr-CA" sz="1800" dirty="0">
              <a:solidFill>
                <a:prstClr val="black"/>
              </a:solidFill>
            </a:endParaRPr>
          </a:p>
          <a:p>
            <a:pPr lvl="2">
              <a:buClr>
                <a:srgbClr val="4A66AC"/>
              </a:buClr>
            </a:pPr>
            <a:endParaRPr lang="fr-CA" sz="1800" dirty="0" smtClean="0">
              <a:solidFill>
                <a:prstClr val="black"/>
              </a:solidFill>
            </a:endParaRPr>
          </a:p>
          <a:p>
            <a:pPr lvl="2">
              <a:buClr>
                <a:srgbClr val="4A66AC"/>
              </a:buClr>
            </a:pPr>
            <a:r>
              <a:rPr lang="fr-CA" dirty="0" err="1" smtClean="0">
                <a:solidFill>
                  <a:prstClr val="black"/>
                </a:solidFill>
              </a:rPr>
              <a:t>Dx</a:t>
            </a:r>
            <a:r>
              <a:rPr lang="fr-CA" dirty="0" smtClean="0">
                <a:solidFill>
                  <a:prstClr val="black"/>
                </a:solidFill>
              </a:rPr>
              <a:t> </a:t>
            </a:r>
            <a:r>
              <a:rPr lang="fr-CA" dirty="0">
                <a:solidFill>
                  <a:prstClr val="black"/>
                </a:solidFill>
              </a:rPr>
              <a:t>incertain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Patient jeune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Présentation </a:t>
            </a:r>
            <a:r>
              <a:rPr lang="fr-CA" dirty="0" smtClean="0">
                <a:solidFill>
                  <a:prstClr val="black"/>
                </a:solidFill>
              </a:rPr>
              <a:t>atypique</a:t>
            </a:r>
          </a:p>
          <a:p>
            <a:pPr lvl="2">
              <a:buClr>
                <a:srgbClr val="4A66AC"/>
              </a:buClr>
            </a:pPr>
            <a:r>
              <a:rPr lang="fr-CA" dirty="0" smtClean="0">
                <a:solidFill>
                  <a:prstClr val="black"/>
                </a:solidFill>
              </a:rPr>
              <a:t>Incohérence des résultats aux tests avec les plaintes ou suspicions</a:t>
            </a:r>
            <a:endParaRPr lang="fr-CA" dirty="0">
              <a:solidFill>
                <a:prstClr val="black"/>
              </a:solidFill>
            </a:endParaRP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Demande de 2</a:t>
            </a:r>
            <a:r>
              <a:rPr lang="fr-CA" baseline="30000" dirty="0">
                <a:solidFill>
                  <a:prstClr val="black"/>
                </a:solidFill>
              </a:rPr>
              <a:t>e</a:t>
            </a:r>
            <a:r>
              <a:rPr lang="fr-CA" dirty="0">
                <a:solidFill>
                  <a:prstClr val="black"/>
                </a:solidFill>
              </a:rPr>
              <a:t> opinion par C/P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Échec de la médication prescrite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Besoin de soutien dans la prise en charge médicale, ex: si SCPD</a:t>
            </a:r>
          </a:p>
          <a:p>
            <a:pPr lvl="2">
              <a:buClr>
                <a:srgbClr val="4A66AC"/>
              </a:buClr>
            </a:pPr>
            <a:r>
              <a:rPr lang="fr-CA" dirty="0" smtClean="0">
                <a:solidFill>
                  <a:prstClr val="black"/>
                </a:solidFill>
              </a:rPr>
              <a:t>Counseling </a:t>
            </a:r>
            <a:r>
              <a:rPr lang="fr-CA" dirty="0">
                <a:solidFill>
                  <a:prstClr val="black"/>
                </a:solidFill>
              </a:rPr>
              <a:t>génétique (si membre de la famille atteint de la forme génétique)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Intérêt du pour les essais cliniques sur les TNC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Examen neuro anormal</a:t>
            </a:r>
          </a:p>
          <a:p>
            <a:pPr lvl="2">
              <a:buClr>
                <a:srgbClr val="4A66AC"/>
              </a:buClr>
            </a:pPr>
            <a:r>
              <a:rPr lang="fr-CA" dirty="0">
                <a:solidFill>
                  <a:prstClr val="black"/>
                </a:solidFill>
              </a:rPr>
              <a:t>Trouble psychiatrique soupçonné avec présentation de </a:t>
            </a:r>
            <a:r>
              <a:rPr lang="fr-CA" dirty="0" smtClean="0">
                <a:solidFill>
                  <a:prstClr val="black"/>
                </a:solidFill>
              </a:rPr>
              <a:t>TNC</a:t>
            </a:r>
          </a:p>
          <a:p>
            <a:pPr lvl="2">
              <a:buClr>
                <a:srgbClr val="4A66AC"/>
              </a:buClr>
            </a:pPr>
            <a:endParaRPr lang="fr-CA" dirty="0">
              <a:solidFill>
                <a:prstClr val="black"/>
              </a:solidFill>
            </a:endParaRPr>
          </a:p>
          <a:p>
            <a:pPr marL="914400" lvl="2" indent="0">
              <a:buClr>
                <a:srgbClr val="4A66AC"/>
              </a:buClr>
              <a:buNone/>
            </a:pP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7777" y="5295018"/>
            <a:ext cx="95022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2">
              <a:buClr>
                <a:srgbClr val="4A66AC"/>
              </a:buClr>
            </a:pPr>
            <a:r>
              <a:rPr lang="fr-CA" altLang="fr-FR" b="1" u="sng" dirty="0">
                <a:solidFill>
                  <a:srgbClr val="2D2926"/>
                </a:solidFill>
                <a:cs typeface="Arial" panose="020B0604020202020204" pitchFamily="34" charset="0"/>
              </a:rPr>
              <a:t>Joindre la note d’évaluation cognitive et copies des tests réalisés à la référence</a:t>
            </a:r>
          </a:p>
        </p:txBody>
      </p:sp>
      <p:grpSp>
        <p:nvGrpSpPr>
          <p:cNvPr id="5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7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4000" b="1" dirty="0">
                  <a:solidFill>
                    <a:schemeClr val="bg2">
                      <a:lumMod val="25000"/>
                    </a:schemeClr>
                  </a:solidFill>
                </a:rPr>
                <a:t>Consultations en 2</a:t>
              </a:r>
              <a:r>
                <a:rPr lang="fr-CA" sz="4000" b="1" baseline="30000" dirty="0">
                  <a:solidFill>
                    <a:schemeClr val="bg2">
                      <a:lumMod val="25000"/>
                    </a:schemeClr>
                  </a:solidFill>
                </a:rPr>
                <a:t>e</a:t>
              </a:r>
              <a:r>
                <a:rPr lang="fr-CA" sz="4000" b="1" dirty="0">
                  <a:solidFill>
                    <a:schemeClr val="bg2">
                      <a:lumMod val="25000"/>
                    </a:schemeClr>
                  </a:solidFill>
                </a:rPr>
                <a:t> ligne: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388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24113" y="1952091"/>
            <a:ext cx="7269162" cy="18674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A" b="0" dirty="0" smtClean="0"/>
              <a:t>ANNONCE DU DIAGNOSTIC en interdisciplinarité</a:t>
            </a:r>
            <a:endParaRPr lang="fr-CA" b="0" dirty="0"/>
          </a:p>
        </p:txBody>
      </p:sp>
    </p:spTree>
    <p:extLst>
      <p:ext uri="{BB962C8B-B14F-4D97-AF65-F5344CB8AC3E}">
        <p14:creationId xmlns:p14="http://schemas.microsoft.com/office/powerpoint/2010/main" val="4015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1" y="49551"/>
            <a:ext cx="2605475" cy="33773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86" t="4646" r="-286" b="813"/>
          <a:stretch/>
        </p:blipFill>
        <p:spPr>
          <a:xfrm>
            <a:off x="3537958" y="49551"/>
            <a:ext cx="5982057" cy="68067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" y="3426865"/>
            <a:ext cx="2605475" cy="3351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0918" y="2805007"/>
            <a:ext cx="5579282" cy="3252893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9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5862" y="89705"/>
            <a:ext cx="8002587" cy="434279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800" dirty="0"/>
              <a:t>Annonce du diagnostic et suivi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825" t="13279" r="14262" b="37040"/>
          <a:stretch/>
        </p:blipFill>
        <p:spPr bwMode="auto">
          <a:xfrm>
            <a:off x="1825029" y="698644"/>
            <a:ext cx="8604250" cy="5003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58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484" t="43249" r="5761" b="813"/>
          <a:stretch/>
        </p:blipFill>
        <p:spPr>
          <a:xfrm>
            <a:off x="1276349" y="238125"/>
            <a:ext cx="8305801" cy="60942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8299" y="1357207"/>
            <a:ext cx="6562725" cy="166793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738314" y="1524000"/>
            <a:ext cx="1728786" cy="17145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6562724" y="2985982"/>
            <a:ext cx="3019426" cy="538268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3467100" y="4635274"/>
            <a:ext cx="4143375" cy="195368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7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650755"/>
          </a:xfrm>
        </p:spPr>
        <p:txBody>
          <a:bodyPr>
            <a:normAutofit/>
          </a:bodyPr>
          <a:lstStyle/>
          <a:p>
            <a:pPr algn="ctr"/>
            <a:endParaRPr lang="fr-CA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670" y="1464906"/>
            <a:ext cx="8244368" cy="4269275"/>
          </a:xfrm>
        </p:spPr>
        <p:txBody>
          <a:bodyPr>
            <a:normAutofit/>
          </a:bodyPr>
          <a:lstStyle/>
          <a:p>
            <a:r>
              <a:rPr lang="fr-CA" b="1" dirty="0"/>
              <a:t>par </a:t>
            </a:r>
            <a:r>
              <a:rPr lang="fr-CA" b="1" dirty="0" smtClean="0"/>
              <a:t>MD/IPS avec </a:t>
            </a:r>
            <a:r>
              <a:rPr lang="fr-CA" b="1" dirty="0" err="1" smtClean="0"/>
              <a:t>inf</a:t>
            </a:r>
            <a:r>
              <a:rPr lang="fr-CA" b="1" dirty="0" smtClean="0"/>
              <a:t> et/ou TS</a:t>
            </a:r>
          </a:p>
          <a:p>
            <a:endParaRPr lang="fr-CA" sz="1400" b="1" dirty="0"/>
          </a:p>
          <a:p>
            <a:pPr lvl="1"/>
            <a:r>
              <a:rPr lang="fr-CA" sz="2200" dirty="0"/>
              <a:t>Échange sur le </a:t>
            </a:r>
            <a:r>
              <a:rPr lang="fr-CA" sz="2200" dirty="0" err="1" smtClean="0"/>
              <a:t>Dx</a:t>
            </a:r>
            <a:r>
              <a:rPr lang="fr-CA" sz="2200" dirty="0" smtClean="0"/>
              <a:t>, les </a:t>
            </a:r>
            <a:r>
              <a:rPr lang="fr-CA" sz="2200" dirty="0" err="1" smtClean="0"/>
              <a:t>Rx</a:t>
            </a:r>
            <a:r>
              <a:rPr lang="fr-CA" sz="2200" dirty="0" smtClean="0"/>
              <a:t> et </a:t>
            </a:r>
            <a:r>
              <a:rPr lang="fr-CA" sz="2200" dirty="0"/>
              <a:t>le plan de traitement</a:t>
            </a:r>
          </a:p>
          <a:p>
            <a:pPr lvl="1"/>
            <a:r>
              <a:rPr lang="fr-CA" sz="2200" dirty="0" smtClean="0"/>
              <a:t>Enseignement sur la maladie</a:t>
            </a:r>
          </a:p>
          <a:p>
            <a:pPr lvl="1"/>
            <a:r>
              <a:rPr lang="fr-CA" sz="2200" dirty="0"/>
              <a:t>Établissement du plan de traitement</a:t>
            </a:r>
          </a:p>
          <a:p>
            <a:pPr lvl="1"/>
            <a:r>
              <a:rPr lang="fr-CA" sz="2200" dirty="0"/>
              <a:t>Demande RAMQ si médication prescrite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Donner le prochain RDV </a:t>
            </a:r>
            <a:r>
              <a:rPr lang="fr-CA" dirty="0"/>
              <a:t>d’information avec l’inf. </a:t>
            </a:r>
            <a:endParaRPr lang="fr-CA" dirty="0" smtClean="0"/>
          </a:p>
          <a:p>
            <a:pPr lvl="1"/>
            <a:endParaRPr lang="fr-CA" sz="700" dirty="0" smtClean="0"/>
          </a:p>
          <a:p>
            <a:pPr lvl="2"/>
            <a:r>
              <a:rPr lang="fr-CA" dirty="0" smtClean="0"/>
              <a:t>Évaluation </a:t>
            </a:r>
            <a:r>
              <a:rPr lang="fr-CA" dirty="0"/>
              <a:t>des besoins du patient et du </a:t>
            </a:r>
            <a:r>
              <a:rPr lang="fr-CA" dirty="0" smtClean="0"/>
              <a:t>proche aidant</a:t>
            </a:r>
            <a:endParaRPr lang="fr-CA" dirty="0"/>
          </a:p>
          <a:p>
            <a:pPr lvl="2"/>
            <a:r>
              <a:rPr lang="fr-CA" dirty="0"/>
              <a:t>Établissement d’une relation de </a:t>
            </a:r>
            <a:r>
              <a:rPr lang="fr-CA" dirty="0" smtClean="0"/>
              <a:t>confiance</a:t>
            </a:r>
          </a:p>
          <a:p>
            <a:pPr lvl="2"/>
            <a:r>
              <a:rPr lang="fr-CA" dirty="0" smtClean="0"/>
              <a:t>Références PRN: Société Alzheimer/APPUI/SAD</a:t>
            </a:r>
            <a:endParaRPr lang="fr-CA" dirty="0"/>
          </a:p>
          <a:p>
            <a:pPr lvl="2"/>
            <a:r>
              <a:rPr lang="fr-CA" b="1" dirty="0">
                <a:solidFill>
                  <a:srgbClr val="00AEC7"/>
                </a:solidFill>
              </a:rPr>
              <a:t>Remise de coordonnées de l’inf</a:t>
            </a:r>
            <a:r>
              <a:rPr lang="fr-CA" b="1" dirty="0" smtClean="0">
                <a:solidFill>
                  <a:srgbClr val="00AEC7"/>
                </a:solidFill>
              </a:rPr>
              <a:t>./TS répondante</a:t>
            </a:r>
            <a:endParaRPr lang="fr-CA" dirty="0"/>
          </a:p>
        </p:txBody>
      </p:sp>
      <p:pic>
        <p:nvPicPr>
          <p:cNvPr id="11" name="Picture 2" descr="C:\Users\sigjul01\AppData\Local\Microsoft\Windows\Temporary Internet Files\Content.IE5\8BZHZ8W5\womanDoctor_HarborLinen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t="2780" r="9716" b="-169"/>
          <a:stretch/>
        </p:blipFill>
        <p:spPr bwMode="auto">
          <a:xfrm>
            <a:off x="650353" y="3578375"/>
            <a:ext cx="1473133" cy="215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0" y="1328888"/>
            <a:ext cx="1458746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Titre 1"/>
          <p:cNvGrpSpPr/>
          <p:nvPr/>
        </p:nvGrpSpPr>
        <p:grpSpPr>
          <a:xfrm>
            <a:off x="578497" y="332656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9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4000" b="1" dirty="0"/>
                <a:t>Annonce du </a:t>
              </a:r>
              <a:r>
                <a:rPr lang="fr-CA" sz="4000" b="1" dirty="0" smtClean="0"/>
                <a:t>diagnostic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489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24113" y="1952091"/>
            <a:ext cx="7269162" cy="18674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CA" b="0" dirty="0" smtClean="0"/>
              <a:t>Suivi du patient et de ses proches aidant</a:t>
            </a:r>
            <a:endParaRPr lang="fr-CA" b="0" dirty="0"/>
          </a:p>
        </p:txBody>
      </p:sp>
    </p:spTree>
    <p:extLst>
      <p:ext uri="{BB962C8B-B14F-4D97-AF65-F5344CB8AC3E}">
        <p14:creationId xmlns:p14="http://schemas.microsoft.com/office/powerpoint/2010/main" val="9148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outils du MSSS…"/>
          <p:cNvSpPr txBox="1">
            <a:spLocks noGrp="1"/>
          </p:cNvSpPr>
          <p:nvPr>
            <p:ph type="body" idx="1"/>
          </p:nvPr>
        </p:nvSpPr>
        <p:spPr>
          <a:xfrm>
            <a:off x="440729" y="984944"/>
            <a:ext cx="11177339" cy="57181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1168" indent="-201168" defTabSz="804672">
              <a:spcBef>
                <a:spcPts val="800"/>
              </a:spcBef>
              <a:defRPr sz="2288"/>
            </a:pPr>
            <a:r>
              <a:t>outils du MSSS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https://www.msss.gouv.qc.ca/professionnels/maladies-chroniques/alzheimer-et-autres-troubles-neurocognitifs-majeurs/processus-cliniques-et-outils/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 u="sng">
                <a:solidFill>
                  <a:srgbClr val="0930AA"/>
                </a:solidFill>
              </a:defRPr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 marL="201168" indent="-201168" defTabSz="804672">
              <a:spcBef>
                <a:spcPts val="800"/>
              </a:spcBef>
              <a:defRPr sz="2288"/>
            </a:pPr>
            <a:r>
              <a:t>Processus clinique interdisciplinaire en 1ere ligne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https://publications.msss.gouv.qc.ca/msss/document-001071/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247048" indent="-247048" defTabSz="804672">
              <a:spcBef>
                <a:spcPts val="800"/>
              </a:spcBef>
              <a:buFontTx/>
              <a:defRPr sz="2288"/>
            </a:pPr>
            <a:r>
              <a:t>outils de l’INESSS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https://www.inesss.qc.ca/outils-cliniques/outils-cliniques/outils-par-types/aide-a-la-decision-dialogue-patient-aide-memoire-appropriation/outils/alzheimer-maladie-d.html</a:t>
            </a:r>
          </a:p>
          <a:p>
            <a:pPr marL="0" lvl="3" indent="603504" defTabSz="804672">
              <a:spcBef>
                <a:spcPts val="800"/>
              </a:spcBef>
              <a:buSzTx/>
              <a:buFontTx/>
              <a:buNone/>
              <a:defRPr sz="2288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  <a:p>
            <a:pPr marL="405864" indent="-405864" defTabSz="804672">
              <a:lnSpc>
                <a:spcPct val="100000"/>
              </a:lnSpc>
              <a:spcBef>
                <a:spcPts val="0"/>
              </a:spcBef>
              <a:buFontTx/>
              <a:defRPr sz="2288" cap="all"/>
            </a:pPr>
            <a:r>
              <a:t>Intranet </a:t>
            </a:r>
          </a:p>
          <a:p>
            <a:pPr marL="0" lvl="1" indent="201168" defTabSz="80467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88" cap="all"/>
            </a:pPr>
            <a:r>
              <a:t>Contenus et outils cliniques /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Programmes de soins et de services</a:t>
            </a:r>
            <a:r>
              <a:rPr u="sng">
                <a:uFill>
                  <a:solidFill>
                    <a:srgbClr val="003399"/>
                  </a:solidFill>
                </a:uFill>
              </a:rPr>
              <a:t>/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Alzheimer et troubles neurocognitifs majeurs</a:t>
            </a:r>
          </a:p>
        </p:txBody>
      </p:sp>
      <p:sp>
        <p:nvSpPr>
          <p:cNvPr id="3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374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72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373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Liens importants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6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3835" y="1143000"/>
            <a:ext cx="9416253" cy="4800601"/>
          </a:xfrm>
        </p:spPr>
        <p:txBody>
          <a:bodyPr>
            <a:normAutofit/>
          </a:bodyPr>
          <a:lstStyle/>
          <a:p>
            <a:pPr lvl="1"/>
            <a:r>
              <a:rPr lang="fr-CA" dirty="0" smtClean="0"/>
              <a:t>Appel de suivi par l’infirmière dans la semaine suivant l’annonce du </a:t>
            </a:r>
            <a:r>
              <a:rPr lang="fr-CA" dirty="0" err="1" smtClean="0"/>
              <a:t>Dx</a:t>
            </a:r>
            <a:r>
              <a:rPr lang="fr-CA" dirty="0" smtClean="0"/>
              <a:t>  - FACULTATIF mais…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RDV de suivi avec l’infirmière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CA" sz="2400" dirty="0" smtClean="0"/>
              <a:t>2-4 </a:t>
            </a:r>
            <a:r>
              <a:rPr lang="fr-CA" sz="2400" dirty="0"/>
              <a:t>semaines après l’annonce du </a:t>
            </a:r>
            <a:r>
              <a:rPr lang="fr-CA" sz="2400" dirty="0" err="1"/>
              <a:t>Dx</a:t>
            </a:r>
            <a:endParaRPr lang="fr-CA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CA" sz="2400" dirty="0" smtClean="0"/>
              <a:t>Une 2</a:t>
            </a:r>
            <a:r>
              <a:rPr lang="fr-CA" sz="2400" baseline="30000" dirty="0" smtClean="0"/>
              <a:t>e</a:t>
            </a:r>
            <a:r>
              <a:rPr lang="fr-CA" sz="2400" dirty="0" smtClean="0"/>
              <a:t> rencontre peut être nécessaire</a:t>
            </a:r>
            <a:endParaRPr lang="fr-CA" sz="2400" dirty="0"/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RDV de </a:t>
            </a:r>
            <a:r>
              <a:rPr lang="fr-CA" dirty="0" smtClean="0"/>
              <a:t>réévaluation </a:t>
            </a:r>
            <a:r>
              <a:rPr lang="fr-CA" u="sng" dirty="0" smtClean="0"/>
              <a:t>INF + MD </a:t>
            </a:r>
            <a:r>
              <a:rPr lang="fr-CA" dirty="0"/>
              <a:t>6 mois plus tard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fr-CA" sz="2400" dirty="0"/>
          </a:p>
          <a:p>
            <a:pPr lvl="1"/>
            <a:r>
              <a:rPr lang="fr-CA" dirty="0"/>
              <a:t>Réévaluation périodiques q 6-12 </a:t>
            </a:r>
            <a:r>
              <a:rPr lang="fr-CA" dirty="0" smtClean="0"/>
              <a:t>mois</a:t>
            </a:r>
          </a:p>
          <a:p>
            <a:pPr marL="457200" lvl="1" indent="0">
              <a:buNone/>
            </a:pPr>
            <a:endParaRPr lang="fr-CA" dirty="0" smtClean="0"/>
          </a:p>
          <a:p>
            <a:pPr lvl="1"/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Disponibilité de l’infirmière par téléphone </a:t>
            </a:r>
            <a:r>
              <a:rPr lang="fr-CA" b="1" dirty="0" smtClean="0">
                <a:solidFill>
                  <a:schemeClr val="accent4">
                    <a:lumMod val="75000"/>
                  </a:schemeClr>
                </a:solidFill>
              </a:rPr>
              <a:t>entre les RDV</a:t>
            </a:r>
            <a:endParaRPr lang="fr-CA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0" y="1328888"/>
            <a:ext cx="1458746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igjul01\AppData\Local\Microsoft\Windows\Temporary Internet Files\Content.IE5\8BZHZ8W5\womanDoctor_HarborLine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 t="2780" r="9716" b="-169"/>
          <a:stretch/>
        </p:blipFill>
        <p:spPr bwMode="auto">
          <a:xfrm>
            <a:off x="650353" y="3578375"/>
            <a:ext cx="1473133" cy="215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itre 1"/>
          <p:cNvGrpSpPr/>
          <p:nvPr/>
        </p:nvGrpSpPr>
        <p:grpSpPr>
          <a:xfrm>
            <a:off x="664740" y="326571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0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sz="4000" b="1" dirty="0"/>
                <a:t>Plan de suivi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109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0" y="0"/>
            <a:ext cx="5058936" cy="65575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47" y="1"/>
            <a:ext cx="5258210" cy="6404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3665" y="1604857"/>
            <a:ext cx="5143501" cy="233468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53664" y="3326448"/>
            <a:ext cx="5143501" cy="233468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553663" y="5048039"/>
            <a:ext cx="5143501" cy="233468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1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srgbClr val="242852"/>
                </a:solidFill>
              </a:rPr>
              <a:t/>
            </a:r>
            <a:br>
              <a:rPr lang="fr-CA" dirty="0">
                <a:solidFill>
                  <a:srgbClr val="242852"/>
                </a:solidFill>
              </a:rPr>
            </a:b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2390775" y="1039220"/>
            <a:ext cx="95535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Médications 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Conditions physique et </a:t>
            </a:r>
            <a:r>
              <a:rPr lang="fr-CA" b="1" dirty="0" smtClean="0"/>
              <a:t>mentale </a:t>
            </a:r>
            <a:r>
              <a:rPr lang="fr-CA" b="1" dirty="0"/>
              <a:t>❶</a:t>
            </a:r>
            <a:r>
              <a:rPr lang="fr-CA" b="1" dirty="0" smtClean="0"/>
              <a:t> **MMSE – </a:t>
            </a:r>
            <a:r>
              <a:rPr lang="fr-CA" b="1" dirty="0" err="1" smtClean="0"/>
              <a:t>MoCA</a:t>
            </a:r>
            <a:r>
              <a:rPr lang="fr-CA" b="1" dirty="0" smtClean="0"/>
              <a:t>**</a:t>
            </a: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Aspects </a:t>
            </a:r>
            <a:r>
              <a:rPr lang="fr-CA" b="1" dirty="0"/>
              <a:t>légaux ❶❸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Sécurité </a:t>
            </a:r>
            <a:r>
              <a:rPr lang="fr-CA" b="1" dirty="0"/>
              <a:t>❶❹</a:t>
            </a:r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Préservation de la qualité de vie pour le maintien à domicile le plus longtemps </a:t>
            </a:r>
            <a:r>
              <a:rPr lang="fr-CA" b="1" dirty="0" smtClean="0"/>
              <a:t>possible </a:t>
            </a:r>
            <a:r>
              <a:rPr lang="fr-CA" b="1" dirty="0"/>
              <a:t>❶❸❹</a:t>
            </a: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Prévention et interventions sur les symptômes comportementaux et psychologiques de la démence [SCPD</a:t>
            </a:r>
            <a:r>
              <a:rPr lang="fr-CA" b="1" dirty="0" smtClean="0"/>
              <a:t>]</a:t>
            </a:r>
            <a:r>
              <a:rPr lang="fr-CA" b="1" dirty="0"/>
              <a:t> ❸❹</a:t>
            </a: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Proche aidant </a:t>
            </a:r>
            <a:r>
              <a:rPr lang="fr-CA" b="1" dirty="0" smtClean="0"/>
              <a:t>❶</a:t>
            </a:r>
            <a:endParaRPr lang="fr-CA" b="1" dirty="0"/>
          </a:p>
          <a:p>
            <a:endParaRPr lang="fr-CA" dirty="0"/>
          </a:p>
          <a:p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726388" y="1141562"/>
            <a:ext cx="3105508" cy="1409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Clr>
                <a:schemeClr val="accent3"/>
              </a:buClr>
              <a:buSzPct val="5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Qui peut aider?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❶ = Travailleur social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❷ = Pharmacien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❸ = Organismes communautaires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 smtClean="0"/>
              <a:t>❹ = Équipe du soutien à domicile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589502" y="6152824"/>
            <a:ext cx="601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/>
              <a:t>Source: PROCESSUS CLINIQUE INTERDISCIPLINAIRE – SERVICES DE PROXIMITÉ </a:t>
            </a:r>
          </a:p>
          <a:p>
            <a:r>
              <a:rPr lang="fr-CA" sz="1400" i="1" dirty="0"/>
              <a:t>EN GMF TROUBLES NEUROCOGNITIFS (TNC) – </a:t>
            </a:r>
            <a:r>
              <a:rPr lang="fr-CA" sz="1400" i="1" dirty="0" smtClean="0"/>
              <a:t>2019-09-29</a:t>
            </a:r>
            <a:endParaRPr lang="fr-CA" sz="14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0" y="1328888"/>
            <a:ext cx="1458746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664740" y="349400"/>
            <a:ext cx="11167156" cy="7064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1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iens importants"/>
          <p:cNvSpPr txBox="1"/>
          <p:nvPr/>
        </p:nvSpPr>
        <p:spPr>
          <a:xfrm>
            <a:off x="390951" y="374443"/>
            <a:ext cx="11085899" cy="562075"/>
          </a:xfrm>
          <a:prstGeom prst="rect">
            <a:avLst/>
          </a:prstGeo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 defTabSz="886968">
              <a:lnSpc>
                <a:spcPct val="72000"/>
              </a:lnSpc>
              <a:defRPr sz="3783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fr-CA" sz="3200" b="1" dirty="0"/>
              <a:t>SUIVI COGNITIF </a:t>
            </a:r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UTILISER À TOUTES LES ÉTAPES DU SUIVI DE L’USAGER ET PROCHE AIDANT </a:t>
            </a:r>
          </a:p>
        </p:txBody>
      </p:sp>
    </p:spTree>
    <p:extLst>
      <p:ext uri="{BB962C8B-B14F-4D97-AF65-F5344CB8AC3E}">
        <p14:creationId xmlns:p14="http://schemas.microsoft.com/office/powerpoint/2010/main" val="20129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155" t="4204" r="155" b="5075"/>
          <a:stretch/>
        </p:blipFill>
        <p:spPr>
          <a:xfrm>
            <a:off x="2143125" y="0"/>
            <a:ext cx="6810732" cy="68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9545"/>
          </a:xfrm>
        </p:spPr>
        <p:txBody>
          <a:bodyPr>
            <a:normAutofit/>
          </a:bodyPr>
          <a:lstStyle/>
          <a:p>
            <a:pPr algn="ctr"/>
            <a:r>
              <a:rPr lang="fr-CA" b="1" dirty="0" smtClean="0"/>
              <a:t>VRAI ou FAUX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967" y="769545"/>
            <a:ext cx="11241833" cy="5882925"/>
          </a:xfrm>
        </p:spPr>
        <p:txBody>
          <a:bodyPr>
            <a:noAutofit/>
          </a:bodyPr>
          <a:lstStyle/>
          <a:p>
            <a:r>
              <a:rPr lang="fr-CA" sz="2000" dirty="0" smtClean="0"/>
              <a:t>Le </a:t>
            </a:r>
            <a:r>
              <a:rPr lang="fr-CA" sz="2000" dirty="0" err="1" smtClean="0"/>
              <a:t>MoCA</a:t>
            </a:r>
            <a:r>
              <a:rPr lang="fr-CA" sz="2000" dirty="0" smtClean="0"/>
              <a:t> est une test psychométrique plus sensible que le MMSE pour la détection des TNC légers.</a:t>
            </a:r>
          </a:p>
          <a:p>
            <a:pPr marL="0" indent="0">
              <a:buNone/>
            </a:pPr>
            <a:r>
              <a:rPr lang="fr-CA" sz="2000" b="1" dirty="0" smtClean="0">
                <a:solidFill>
                  <a:srgbClr val="C00000"/>
                </a:solidFill>
              </a:rPr>
              <a:t>	VRAI </a:t>
            </a:r>
          </a:p>
          <a:p>
            <a:pPr marL="0" indent="0">
              <a:buNone/>
            </a:pPr>
            <a:endParaRPr lang="fr-CA" sz="2000" b="1" dirty="0" smtClean="0">
              <a:solidFill>
                <a:srgbClr val="C00000"/>
              </a:solidFill>
            </a:endParaRPr>
          </a:p>
          <a:p>
            <a:r>
              <a:rPr lang="fr-CA" sz="2000" dirty="0" smtClean="0">
                <a:solidFill>
                  <a:prstClr val="black"/>
                </a:solidFill>
              </a:rPr>
              <a:t>Un résultat normal au scan cérébral signifie que le patient ne souffre pas de TNC.</a:t>
            </a:r>
          </a:p>
          <a:p>
            <a:pPr marL="0" indent="0">
              <a:buNone/>
            </a:pPr>
            <a:r>
              <a:rPr lang="fr-CA" sz="2000" dirty="0" smtClean="0">
                <a:solidFill>
                  <a:prstClr val="black"/>
                </a:solidFill>
              </a:rPr>
              <a:t>	 </a:t>
            </a:r>
            <a:r>
              <a:rPr lang="fr-CA" sz="2000" b="1" dirty="0" smtClean="0">
                <a:solidFill>
                  <a:srgbClr val="C00000"/>
                </a:solidFill>
              </a:rPr>
              <a:t>FAUX</a:t>
            </a:r>
            <a:r>
              <a:rPr lang="fr-CA" sz="2000" dirty="0">
                <a:solidFill>
                  <a:prstClr val="black"/>
                </a:solidFill>
              </a:rPr>
              <a:t> </a:t>
            </a:r>
            <a:r>
              <a:rPr lang="fr-CA" sz="2000" dirty="0" smtClean="0">
                <a:solidFill>
                  <a:prstClr val="black"/>
                </a:solidFill>
              </a:rPr>
              <a:t>: </a:t>
            </a:r>
            <a:r>
              <a:rPr lang="fr-CA" sz="2000" b="1" dirty="0" smtClean="0">
                <a:solidFill>
                  <a:srgbClr val="C00000"/>
                </a:solidFill>
              </a:rPr>
              <a:t>La normalité du scan cérébral n’exclut pas un diagnostic de TNC majeur.</a:t>
            </a:r>
          </a:p>
          <a:p>
            <a:pPr marL="0" lvl="0" indent="0">
              <a:buNone/>
            </a:pPr>
            <a:endParaRPr lang="fr-CA" sz="2000" b="1" dirty="0" smtClean="0">
              <a:solidFill>
                <a:srgbClr val="C00000"/>
              </a:solidFill>
            </a:endParaRPr>
          </a:p>
          <a:p>
            <a:r>
              <a:rPr lang="fr-CA" sz="2000" dirty="0"/>
              <a:t>Il est possible de référer un patient à la clinique de mémoire sans faire d’évaluation cognitive et de tests psychométriques</a:t>
            </a:r>
            <a:r>
              <a:rPr lang="fr-CA" sz="2000" dirty="0" smtClean="0"/>
              <a:t>.</a:t>
            </a:r>
          </a:p>
          <a:p>
            <a:pPr marL="0" indent="0">
              <a:buNone/>
            </a:pPr>
            <a:r>
              <a:rPr lang="fr-CA" sz="2000" dirty="0" smtClean="0"/>
              <a:t> 	</a:t>
            </a:r>
            <a:r>
              <a:rPr lang="fr-CA" sz="2000" b="1" dirty="0" smtClean="0">
                <a:solidFill>
                  <a:srgbClr val="C00000"/>
                </a:solidFill>
              </a:rPr>
              <a:t>FAUX: Les </a:t>
            </a:r>
            <a:r>
              <a:rPr lang="fr-CA" sz="2000" b="1" dirty="0">
                <a:solidFill>
                  <a:srgbClr val="C00000"/>
                </a:solidFill>
              </a:rPr>
              <a:t>spécialités traitants de TNC doivent être utilisées seulement dans certains cas </a:t>
            </a:r>
            <a:r>
              <a:rPr lang="fr-CA" sz="2000" b="1" dirty="0" smtClean="0">
                <a:solidFill>
                  <a:srgbClr val="C00000"/>
                </a:solidFill>
              </a:rPr>
              <a:t>complexes; </a:t>
            </a:r>
            <a:r>
              <a:rPr lang="fr-CA" sz="2000" b="1" dirty="0">
                <a:solidFill>
                  <a:srgbClr val="C00000"/>
                </a:solidFill>
              </a:rPr>
              <a:t>il est nécessaire de faire une évaluation structurée des déficits et de faire les tests psychométriques pour le savoir</a:t>
            </a:r>
            <a:r>
              <a:rPr lang="fr-CA" sz="2000" b="1" dirty="0" smtClean="0">
                <a:solidFill>
                  <a:srgbClr val="C00000"/>
                </a:solidFill>
              </a:rPr>
              <a:t>.</a:t>
            </a:r>
            <a:endParaRPr lang="fr-CA" sz="20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r-CA" sz="2000" b="1" dirty="0">
              <a:solidFill>
                <a:srgbClr val="C00000"/>
              </a:solidFill>
            </a:endParaRPr>
          </a:p>
          <a:p>
            <a:r>
              <a:rPr lang="fr-CA" sz="2000" dirty="0" smtClean="0">
                <a:solidFill>
                  <a:prstClr val="black"/>
                </a:solidFill>
              </a:rPr>
              <a:t>Il existe des organismes communautaires spécialisés pour soutenir et accompagner les personnes atteintes de TNC et de leurs proches. </a:t>
            </a:r>
          </a:p>
          <a:p>
            <a:pPr marL="0" indent="0">
              <a:buNone/>
            </a:pPr>
            <a:r>
              <a:rPr lang="fr-CA" sz="2000" b="1" dirty="0">
                <a:solidFill>
                  <a:prstClr val="black"/>
                </a:solidFill>
              </a:rPr>
              <a:t>	</a:t>
            </a:r>
            <a:r>
              <a:rPr lang="fr-CA" sz="2000" b="1" dirty="0" smtClean="0">
                <a:solidFill>
                  <a:srgbClr val="C00000"/>
                </a:solidFill>
              </a:rPr>
              <a:t>VRAI:  Par exemple, la Société Alzheimer, Alzheimer Group ou L’APPUI qui soutient les proches aidants de personnes âgées.</a:t>
            </a:r>
          </a:p>
          <a:p>
            <a:pPr marL="0" lvl="0" indent="0">
              <a:buNone/>
            </a:pPr>
            <a:endParaRPr lang="fr-CA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CA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CA" sz="2400" b="1" dirty="0"/>
          </a:p>
          <a:p>
            <a:pPr marL="0" indent="0" algn="ctr">
              <a:buNone/>
            </a:pPr>
            <a:endParaRPr lang="fr-CA" sz="2400" b="1" dirty="0" smtClean="0"/>
          </a:p>
          <a:p>
            <a:pPr marL="0" indent="0" algn="ctr">
              <a:buNone/>
            </a:pPr>
            <a:endParaRPr lang="fr-CA" sz="2400" b="1" dirty="0"/>
          </a:p>
          <a:p>
            <a:pPr marL="0" indent="0" algn="ctr">
              <a:buNone/>
            </a:pPr>
            <a:endParaRPr lang="fr-CA" sz="2000" dirty="0">
              <a:solidFill>
                <a:srgbClr val="C00000"/>
              </a:solidFill>
            </a:endParaRPr>
          </a:p>
          <a:p>
            <a:endParaRPr lang="fr-CA" sz="2000" dirty="0"/>
          </a:p>
        </p:txBody>
      </p:sp>
      <p:pic>
        <p:nvPicPr>
          <p:cNvPr id="5" name="Image 4" descr="&lt;strong&gt;Question mark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57" y="2521"/>
            <a:ext cx="1737043" cy="10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4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92313" y="115888"/>
            <a:ext cx="8229600" cy="36036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CA" altLang="fr-FR" sz="2400" dirty="0"/>
              <a:t>Références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 bwMode="auto">
          <a:xfrm>
            <a:off x="324740" y="730250"/>
            <a:ext cx="11442819" cy="507111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sz="2000" dirty="0"/>
              <a:t>American </a:t>
            </a:r>
            <a:r>
              <a:rPr lang="fr-CA" sz="2000" dirty="0" err="1"/>
              <a:t>Geriatrics</a:t>
            </a:r>
            <a:r>
              <a:rPr lang="fr-CA" sz="2000" dirty="0"/>
              <a:t> Society 2015 </a:t>
            </a:r>
            <a:r>
              <a:rPr lang="fr-CA" sz="2000" dirty="0" err="1"/>
              <a:t>Updated</a:t>
            </a:r>
            <a:r>
              <a:rPr lang="fr-CA" sz="2000" dirty="0"/>
              <a:t> </a:t>
            </a:r>
            <a:r>
              <a:rPr lang="fr-CA" sz="2000" dirty="0" err="1"/>
              <a:t>Beers</a:t>
            </a:r>
            <a:r>
              <a:rPr lang="fr-CA" sz="2000" dirty="0"/>
              <a:t> </a:t>
            </a:r>
            <a:r>
              <a:rPr lang="fr-CA" sz="2000" dirty="0" err="1"/>
              <a:t>Criteria</a:t>
            </a:r>
            <a:r>
              <a:rPr lang="fr-CA" sz="2000" dirty="0"/>
              <a:t> for </a:t>
            </a:r>
            <a:r>
              <a:rPr lang="fr-CA" sz="2000" dirty="0" err="1"/>
              <a:t>Potentially</a:t>
            </a:r>
            <a:r>
              <a:rPr lang="fr-CA" sz="2000" dirty="0"/>
              <a:t> </a:t>
            </a:r>
            <a:r>
              <a:rPr lang="fr-CA" sz="2000" dirty="0" err="1"/>
              <a:t>Inappropriate</a:t>
            </a:r>
            <a:r>
              <a:rPr lang="fr-CA" sz="2000" dirty="0"/>
              <a:t> </a:t>
            </a:r>
            <a:r>
              <a:rPr lang="fr-CA" sz="2000" dirty="0" err="1"/>
              <a:t>Medication</a:t>
            </a:r>
            <a:r>
              <a:rPr lang="fr-CA" sz="2000" dirty="0"/>
              <a:t> Use in </a:t>
            </a:r>
            <a:r>
              <a:rPr lang="fr-CA" sz="2000" dirty="0" err="1"/>
              <a:t>Older</a:t>
            </a:r>
            <a:r>
              <a:rPr lang="fr-CA" sz="2000" dirty="0"/>
              <a:t> </a:t>
            </a:r>
            <a:r>
              <a:rPr lang="fr-CA" sz="2000" dirty="0" err="1"/>
              <a:t>Adults</a:t>
            </a:r>
            <a:r>
              <a:rPr lang="fr-CA" sz="2000" dirty="0"/>
              <a:t>, </a:t>
            </a:r>
            <a:r>
              <a:rPr lang="fr-CA" sz="2000" i="1" dirty="0"/>
              <a:t>Journal of the American </a:t>
            </a:r>
            <a:r>
              <a:rPr lang="fr-CA" sz="2000" i="1" dirty="0" err="1"/>
              <a:t>Geriatrics</a:t>
            </a:r>
            <a:r>
              <a:rPr lang="fr-CA" sz="2000" i="1" dirty="0"/>
              <a:t> Society</a:t>
            </a:r>
            <a:r>
              <a:rPr lang="fr-CA" sz="2000" dirty="0"/>
              <a:t>, 63(11), nov. 2015, 2227-2246</a:t>
            </a:r>
            <a:r>
              <a:rPr lang="fr-CA" sz="2000" dirty="0" smtClean="0"/>
              <a:t>.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/>
              <a:t>American </a:t>
            </a:r>
            <a:r>
              <a:rPr lang="en-US" sz="2000" dirty="0"/>
              <a:t>Psychiatric Association. (2013). </a:t>
            </a:r>
            <a:r>
              <a:rPr lang="en-US" sz="2000" i="1" dirty="0"/>
              <a:t>Diagnostic and statistical manual of mental disorders: DSM-5</a:t>
            </a:r>
            <a:r>
              <a:rPr lang="en-US" sz="2000" dirty="0"/>
              <a:t>. Washington, D.C: American Psychiatric </a:t>
            </a:r>
            <a:r>
              <a:rPr lang="en-US" sz="2000" dirty="0" smtClean="0"/>
              <a:t>Association </a:t>
            </a:r>
            <a:r>
              <a:rPr lang="fr-CA" sz="2000" dirty="0" smtClean="0"/>
              <a:t>Bruneau</a:t>
            </a:r>
            <a:r>
              <a:rPr lang="fr-CA" sz="2000" dirty="0"/>
              <a:t>, Marie-Andrée (2017)</a:t>
            </a:r>
            <a:r>
              <a:rPr lang="fr-CA" sz="2000" i="1" dirty="0">
                <a:ln w="0"/>
              </a:rPr>
              <a:t>. </a:t>
            </a:r>
            <a:r>
              <a:rPr lang="en-US" sz="2000" i="1" dirty="0" err="1">
                <a:ln w="0"/>
              </a:rPr>
              <a:t>L’évaluation</a:t>
            </a:r>
            <a:r>
              <a:rPr lang="en-US" sz="2000" i="1" dirty="0">
                <a:ln w="0"/>
              </a:rPr>
              <a:t> et la </a:t>
            </a:r>
            <a:r>
              <a:rPr lang="en-US" sz="2000" i="1" dirty="0" err="1">
                <a:ln w="0"/>
              </a:rPr>
              <a:t>prise</a:t>
            </a:r>
            <a:r>
              <a:rPr lang="en-US" sz="2000" i="1" dirty="0">
                <a:ln w="0"/>
              </a:rPr>
              <a:t> </a:t>
            </a:r>
            <a:r>
              <a:rPr lang="en-US" sz="2000" i="1" dirty="0" err="1">
                <a:ln w="0"/>
              </a:rPr>
              <a:t>en</a:t>
            </a:r>
            <a:r>
              <a:rPr lang="en-US" sz="2000" i="1" dirty="0">
                <a:ln w="0"/>
              </a:rPr>
              <a:t> charge des </a:t>
            </a:r>
            <a:r>
              <a:rPr lang="en-US" sz="2000" i="1" dirty="0" err="1">
                <a:ln w="0"/>
              </a:rPr>
              <a:t>Symptômes</a:t>
            </a:r>
            <a:r>
              <a:rPr lang="en-US" sz="2000" i="1" dirty="0">
                <a:ln w="0"/>
              </a:rPr>
              <a:t> </a:t>
            </a:r>
            <a:r>
              <a:rPr lang="en-US" sz="2000" i="1" dirty="0" err="1">
                <a:ln w="0"/>
              </a:rPr>
              <a:t>Comportementaux</a:t>
            </a:r>
            <a:r>
              <a:rPr lang="en-US" sz="2000" i="1" dirty="0">
                <a:ln w="0"/>
              </a:rPr>
              <a:t> et </a:t>
            </a:r>
            <a:r>
              <a:rPr lang="en-US" sz="2000" i="1" dirty="0" err="1">
                <a:ln w="0"/>
              </a:rPr>
              <a:t>Psychologiques</a:t>
            </a:r>
            <a:r>
              <a:rPr lang="en-US" sz="2000" i="1" dirty="0">
                <a:ln w="0"/>
              </a:rPr>
              <a:t> de la </a:t>
            </a:r>
            <a:r>
              <a:rPr lang="en-US" sz="2000" i="1" dirty="0" err="1">
                <a:ln w="0"/>
              </a:rPr>
              <a:t>Démence</a:t>
            </a:r>
            <a:r>
              <a:rPr lang="en-US" sz="2000" dirty="0">
                <a:ln w="0"/>
              </a:rPr>
              <a:t>, </a:t>
            </a:r>
            <a:r>
              <a:rPr lang="en-CA" sz="2000" dirty="0">
                <a:ln w="0"/>
              </a:rPr>
              <a:t>IUGM</a:t>
            </a:r>
            <a:r>
              <a:rPr lang="fr-CA" sz="2000" dirty="0">
                <a:ln w="0"/>
              </a:rPr>
              <a:t>, 2017</a:t>
            </a:r>
            <a:r>
              <a:rPr lang="fr-CA" sz="2000" dirty="0" smtClean="0">
                <a:ln w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CA" sz="2000" i="1" dirty="0" err="1"/>
              <a:t>Azuelos</a:t>
            </a:r>
            <a:r>
              <a:rPr lang="fr-CA" sz="2000" i="1" dirty="0"/>
              <a:t>, </a:t>
            </a:r>
            <a:r>
              <a:rPr lang="fr-CA" sz="2000" i="1" dirty="0" err="1"/>
              <a:t>Elisabeth</a:t>
            </a:r>
            <a:r>
              <a:rPr lang="fr-CA" sz="2000" i="1" dirty="0"/>
              <a:t> , 2015. QUAND DOIT-ON ÉVALUER L’APTITUDE À CONDUIRE CHEZ LE PATIENT DÉMENT?, Tronc commun de formation provinciale, Projets d’implantation ciblés en 1ere ligne: Maladie d’Alzheimer et maladies apparentées</a:t>
            </a:r>
            <a:r>
              <a:rPr lang="fr-CA" sz="2000" i="1" dirty="0" smtClean="0"/>
              <a:t>.</a:t>
            </a:r>
            <a:endParaRPr lang="fr-CA" sz="20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sz="2000" dirty="0" err="1"/>
              <a:t>Camicioli</a:t>
            </a:r>
            <a:r>
              <a:rPr lang="fr-CA" sz="2000" dirty="0"/>
              <a:t>, R. (2006). Distinguer les différents types de démences. </a:t>
            </a:r>
            <a:r>
              <a:rPr lang="fr-CA" sz="2000" i="1" dirty="0"/>
              <a:t>Revue canadienne de la maladie d'Alzheimer et autres démences</a:t>
            </a:r>
            <a:r>
              <a:rPr lang="fr-CA" sz="2000" dirty="0"/>
              <a:t>, vol. 8 (4): 4-11.</a:t>
            </a:r>
            <a:endParaRPr lang="fr-CA" altLang="fr-FR" sz="20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2000" dirty="0"/>
              <a:t>Canadian </a:t>
            </a:r>
            <a:r>
              <a:rPr lang="fr-CA" altLang="fr-FR" sz="2000" dirty="0" err="1"/>
              <a:t>Censensus</a:t>
            </a:r>
            <a:r>
              <a:rPr lang="fr-CA" altLang="fr-FR" sz="2000" dirty="0"/>
              <a:t> </a:t>
            </a:r>
            <a:r>
              <a:rPr lang="fr-CA" altLang="fr-FR" sz="2000" dirty="0" err="1"/>
              <a:t>Conference</a:t>
            </a:r>
            <a:r>
              <a:rPr lang="fr-CA" altLang="fr-FR" sz="2000" dirty="0"/>
              <a:t> on the </a:t>
            </a:r>
            <a:r>
              <a:rPr lang="fr-CA" altLang="fr-FR" sz="2000" dirty="0" err="1"/>
              <a:t>Diagnosis</a:t>
            </a:r>
            <a:r>
              <a:rPr lang="fr-CA" altLang="fr-FR" sz="2000" dirty="0"/>
              <a:t> and </a:t>
            </a:r>
            <a:r>
              <a:rPr lang="fr-CA" altLang="fr-FR" sz="2000" dirty="0" err="1"/>
              <a:t>Treatment</a:t>
            </a:r>
            <a:r>
              <a:rPr lang="fr-CA" altLang="fr-FR" sz="2000" dirty="0"/>
              <a:t> of </a:t>
            </a:r>
            <a:r>
              <a:rPr lang="fr-CA" altLang="fr-FR" sz="2000" dirty="0" err="1"/>
              <a:t>Dementia</a:t>
            </a:r>
            <a:r>
              <a:rPr lang="fr-CA" altLang="fr-FR" sz="2000" dirty="0"/>
              <a:t>, 2012.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2000" dirty="0" err="1"/>
              <a:t>Careau</a:t>
            </a:r>
            <a:r>
              <a:rPr lang="fr-CA" altLang="fr-FR" sz="2000" dirty="0"/>
              <a:t>, E., N., Houle, N., Dumont, S., </a:t>
            </a:r>
            <a:r>
              <a:rPr lang="fr-CA" altLang="fr-FR" sz="2000" dirty="0" err="1"/>
              <a:t>Maziade</a:t>
            </a:r>
            <a:r>
              <a:rPr lang="fr-CA" altLang="fr-FR" sz="2000" dirty="0"/>
              <a:t>, J., Paré, L., </a:t>
            </a:r>
            <a:r>
              <a:rPr lang="fr-CA" altLang="fr-FR" sz="2000" dirty="0" err="1"/>
              <a:t>Desaulniers</a:t>
            </a:r>
            <a:r>
              <a:rPr lang="fr-CA" altLang="fr-FR" sz="2000" dirty="0"/>
              <a:t>, M., </a:t>
            </a:r>
            <a:r>
              <a:rPr lang="fr-CA" altLang="fr-FR" sz="2000" dirty="0" err="1"/>
              <a:t>Museux</a:t>
            </a:r>
            <a:r>
              <a:rPr lang="fr-CA" altLang="fr-FR" sz="2000" dirty="0"/>
              <a:t>, A.-C. (2014). </a:t>
            </a:r>
            <a:r>
              <a:rPr lang="fr-CA" altLang="fr-FR" sz="2000" i="1" dirty="0"/>
              <a:t>Continuum des pratiques de collaboration interprofessionnelle en santé et services sociaux- Guide explicatif</a:t>
            </a:r>
            <a:r>
              <a:rPr lang="fr-CA" altLang="fr-FR" sz="2000" dirty="0"/>
              <a:t>. Réseau de collaboration sur les pratiques interprofessionnelles en santé et services sociaux (RCPI</a:t>
            </a:r>
            <a:r>
              <a:rPr lang="fr-CA" altLang="fr-FR" sz="2000" dirty="0" smtClean="0"/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en-US" sz="2000" dirty="0">
                <a:cs typeface="Arial" panose="020B0604020202020204" pitchFamily="34" charset="0"/>
              </a:rPr>
              <a:t>Centre </a:t>
            </a:r>
            <a:r>
              <a:rPr lang="en-US" sz="2000" dirty="0" err="1">
                <a:cs typeface="Arial" panose="020B0604020202020204" pitchFamily="34" charset="0"/>
              </a:rPr>
              <a:t>hospitalier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universitaire</a:t>
            </a:r>
            <a:r>
              <a:rPr lang="en-US" sz="2000" dirty="0">
                <a:cs typeface="Arial" panose="020B0604020202020204" pitchFamily="34" charset="0"/>
              </a:rPr>
              <a:t> de </a:t>
            </a:r>
            <a:r>
              <a:rPr lang="en-US" sz="2000" dirty="0" err="1">
                <a:cs typeface="Arial" panose="020B0604020202020204" pitchFamily="34" charset="0"/>
              </a:rPr>
              <a:t>Sherbrooke</a:t>
            </a:r>
            <a:r>
              <a:rPr lang="en-US" sz="2000" dirty="0">
                <a:cs typeface="Arial" panose="020B0604020202020204" pitchFamily="34" charset="0"/>
              </a:rPr>
              <a:t> (CHUS).(2016). </a:t>
            </a:r>
            <a:r>
              <a:rPr lang="en-US" sz="2000" i="1" dirty="0" err="1">
                <a:cs typeface="Arial" panose="020B0604020202020204" pitchFamily="34" charset="0"/>
              </a:rPr>
              <a:t>L’évaluation</a:t>
            </a:r>
            <a:r>
              <a:rPr lang="en-US" sz="2000" i="1" dirty="0">
                <a:cs typeface="Arial" panose="020B0604020202020204" pitchFamily="34" charset="0"/>
              </a:rPr>
              <a:t> cognitive </a:t>
            </a:r>
            <a:r>
              <a:rPr lang="en-US" sz="2000" i="1" dirty="0" err="1">
                <a:cs typeface="Arial" panose="020B0604020202020204" pitchFamily="34" charset="0"/>
              </a:rPr>
              <a:t>dans</a:t>
            </a:r>
            <a:r>
              <a:rPr lang="en-US" sz="2000" i="1" dirty="0">
                <a:cs typeface="Arial" panose="020B0604020202020204" pitchFamily="34" charset="0"/>
              </a:rPr>
              <a:t> un </a:t>
            </a:r>
            <a:r>
              <a:rPr lang="en-US" sz="2000" i="1" dirty="0" err="1">
                <a:cs typeface="Arial" panose="020B0604020202020204" pitchFamily="34" charset="0"/>
              </a:rPr>
              <a:t>contexte</a:t>
            </a:r>
            <a:r>
              <a:rPr lang="en-US" sz="2000" i="1" dirty="0"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cs typeface="Arial" panose="020B0604020202020204" pitchFamily="34" charset="0"/>
              </a:rPr>
              <a:t>repérage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en</a:t>
            </a:r>
            <a:r>
              <a:rPr lang="en-US" sz="2000" i="1" dirty="0">
                <a:cs typeface="Arial" panose="020B0604020202020204" pitchFamily="34" charset="0"/>
              </a:rPr>
              <a:t> première </a:t>
            </a:r>
            <a:r>
              <a:rPr lang="en-US" sz="2000" i="1" dirty="0" err="1">
                <a:cs typeface="Arial" panose="020B0604020202020204" pitchFamily="34" charset="0"/>
              </a:rPr>
              <a:t>ligne</a:t>
            </a:r>
            <a:r>
              <a:rPr lang="en-US" sz="2000" i="1" dirty="0">
                <a:cs typeface="Arial" panose="020B0604020202020204" pitchFamily="34" charset="0"/>
              </a:rPr>
              <a:t>. </a:t>
            </a:r>
            <a:r>
              <a:rPr lang="en-US" sz="2000" dirty="0">
                <a:cs typeface="Arial" panose="020B0604020202020204" pitchFamily="34" charset="0"/>
              </a:rPr>
              <a:t>Formation </a:t>
            </a:r>
            <a:r>
              <a:rPr lang="en-US" sz="2000" dirty="0" err="1">
                <a:cs typeface="Arial" panose="020B0604020202020204" pitchFamily="34" charset="0"/>
              </a:rPr>
              <a:t>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ligne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fr-CA" altLang="fr-FR" sz="20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2000" dirty="0" err="1"/>
              <a:t>Chertkow</a:t>
            </a:r>
            <a:r>
              <a:rPr lang="fr-CA" altLang="fr-FR" sz="2000" dirty="0"/>
              <a:t>, H. (2006). Le traitement de l’atteinte cognitive légère. </a:t>
            </a:r>
            <a:r>
              <a:rPr lang="fr-CA" altLang="fr-FR" sz="2000" i="1" dirty="0"/>
              <a:t>La Revue canadienne de la maladie d’Alzheimer et autre démence.</a:t>
            </a:r>
            <a:r>
              <a:rPr lang="fr-CA" altLang="fr-FR" sz="2000" dirty="0"/>
              <a:t> </a:t>
            </a:r>
            <a:endParaRPr lang="fr-CA" altLang="fr-FR" sz="20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en-US" sz="2000" dirty="0" err="1" smtClean="0"/>
              <a:t>Clerc</a:t>
            </a:r>
            <a:r>
              <a:rPr lang="en-US" sz="2000" dirty="0" smtClean="0"/>
              <a:t>, Doris. (2017). </a:t>
            </a:r>
            <a:r>
              <a:rPr lang="en-US" sz="2000" i="1" dirty="0" err="1"/>
              <a:t>L’évaluation</a:t>
            </a:r>
            <a:r>
              <a:rPr lang="en-US" sz="2000" i="1" dirty="0"/>
              <a:t> de </a:t>
            </a:r>
            <a:r>
              <a:rPr lang="en-US" sz="2000" i="1" dirty="0" err="1"/>
              <a:t>l’aptitude</a:t>
            </a:r>
            <a:r>
              <a:rPr lang="en-US" sz="2000" i="1" dirty="0"/>
              <a:t> </a:t>
            </a:r>
            <a:r>
              <a:rPr lang="en-US" sz="2000" i="1" dirty="0" err="1"/>
              <a:t>en</a:t>
            </a:r>
            <a:r>
              <a:rPr lang="en-US" sz="2000" i="1" dirty="0"/>
              <a:t> </a:t>
            </a:r>
            <a:r>
              <a:rPr lang="en-US" sz="2000" i="1" dirty="0" err="1"/>
              <a:t>gériatrie</a:t>
            </a:r>
            <a:endParaRPr lang="fr-CA" altLang="fr-FR" sz="2000" i="1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altLang="fr-FR" sz="2000" dirty="0" err="1"/>
              <a:t>Duchesneau</a:t>
            </a:r>
            <a:r>
              <a:rPr lang="fr-CA" altLang="fr-FR" sz="2000" dirty="0"/>
              <a:t> A. A., et </a:t>
            </a:r>
            <a:r>
              <a:rPr lang="fr-CA" altLang="fr-FR" sz="2000" dirty="0" err="1"/>
              <a:t>Dostie</a:t>
            </a:r>
            <a:r>
              <a:rPr lang="fr-CA" altLang="fr-FR" sz="2000" dirty="0"/>
              <a:t> C., (2010). Règle d’or pour prescrire des médicaments aux aînés. </a:t>
            </a:r>
            <a:r>
              <a:rPr lang="fr-CA" altLang="fr-FR" sz="2000" i="1" dirty="0"/>
              <a:t>Le Médecin du Québec</a:t>
            </a:r>
            <a:r>
              <a:rPr lang="fr-CA" altLang="fr-FR" sz="2000" dirty="0"/>
              <a:t>. 45(</a:t>
            </a:r>
            <a:r>
              <a:rPr lang="fr-CA" altLang="fr-FR" sz="2000" i="1" dirty="0"/>
              <a:t>12</a:t>
            </a:r>
            <a:r>
              <a:rPr lang="fr-CA" altLang="fr-FR" sz="2000" dirty="0"/>
              <a:t>). p. 63-66.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altLang="fr-FR" sz="2000" dirty="0"/>
              <a:t>E-CPS: </a:t>
            </a:r>
            <a:r>
              <a:rPr lang="fr-CA" altLang="fr-FR" sz="2000" dirty="0" err="1"/>
              <a:t>Monagraphies</a:t>
            </a:r>
            <a:r>
              <a:rPr lang="fr-CA" altLang="fr-FR" sz="2000" dirty="0"/>
              <a:t> de </a:t>
            </a:r>
            <a:r>
              <a:rPr lang="fr-CA" altLang="fr-FR" sz="2000" dirty="0" smtClean="0"/>
              <a:t>médicaments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fr-FR" sz="2000" dirty="0" err="1"/>
              <a:t>Folstein</a:t>
            </a:r>
            <a:r>
              <a:rPr lang="en-US" altLang="fr-FR" sz="2000" dirty="0"/>
              <a:t>, M. F., </a:t>
            </a:r>
            <a:r>
              <a:rPr lang="en-US" altLang="fr-FR" sz="2000" dirty="0" err="1"/>
              <a:t>Folstein</a:t>
            </a:r>
            <a:r>
              <a:rPr lang="en-US" altLang="fr-FR" sz="2000" dirty="0"/>
              <a:t>, S. E., &amp; McHugh, P. R. (1975). Mini-Mental State A </a:t>
            </a:r>
            <a:r>
              <a:rPr lang="en-US" altLang="fr-FR" sz="2000" dirty="0" err="1"/>
              <a:t>Pratical</a:t>
            </a:r>
            <a:r>
              <a:rPr lang="en-US" altLang="fr-FR" sz="2000" dirty="0"/>
              <a:t> method for Grading the Cognitive State of Patients for Clinician. Journal of psychiatric research, 12,189-198.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fr-CA" altLang="fr-FR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CA" altLang="fr-FR" sz="2000" dirty="0" smtClean="0"/>
          </a:p>
          <a:p>
            <a:pPr marL="0" indent="0">
              <a:lnSpc>
                <a:spcPct val="120000"/>
              </a:lnSpc>
              <a:buClr>
                <a:srgbClr val="00AEC7"/>
              </a:buClr>
              <a:buNone/>
              <a:defRPr/>
            </a:pPr>
            <a:endParaRPr lang="fr-CA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5216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19288" y="-77964"/>
            <a:ext cx="8229600" cy="484364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CA" altLang="fr-FR" sz="2400" dirty="0">
                <a:solidFill>
                  <a:srgbClr val="2D2926"/>
                </a:solidFill>
              </a:rPr>
              <a:t>Références</a:t>
            </a:r>
            <a:endParaRPr lang="fr-CA" altLang="fr-FR" sz="24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01654" y="406400"/>
            <a:ext cx="11425726" cy="54303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altLang="fr-FR" sz="1400" dirty="0" smtClean="0"/>
              <a:t>Giroux, Dominique, (2015)</a:t>
            </a:r>
            <a:r>
              <a:rPr lang="fr-CA" altLang="fr-FR" sz="1400" i="1" dirty="0" smtClean="0"/>
              <a:t> </a:t>
            </a:r>
            <a:r>
              <a:rPr lang="fr-CA" altLang="fr-FR" sz="1400" i="1" dirty="0"/>
              <a:t>. Aptitude à consentir à un soin, prendre soin de sa personne et gérer ses biens: Enjeux à considérer et évaluation </a:t>
            </a:r>
            <a:r>
              <a:rPr lang="fr-CA" altLang="fr-FR" sz="1400" i="1" dirty="0" smtClean="0"/>
              <a:t>clinique.</a:t>
            </a:r>
            <a:r>
              <a:rPr lang="fr-CA" altLang="fr-FR" sz="1400" dirty="0" smtClean="0"/>
              <a:t> Présentation.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1400" dirty="0" smtClean="0">
                <a:solidFill>
                  <a:srgbClr val="2D2926"/>
                </a:solidFill>
              </a:rPr>
              <a:t>Hansen</a:t>
            </a:r>
            <a:r>
              <a:rPr lang="fr-CA" altLang="fr-FR" sz="1400" dirty="0">
                <a:solidFill>
                  <a:srgbClr val="2D2926"/>
                </a:solidFill>
              </a:rPr>
              <a:t>, R.A. &amp; al., (2008). </a:t>
            </a:r>
            <a:r>
              <a:rPr lang="fr-CA" altLang="fr-FR" sz="1400" dirty="0" err="1">
                <a:solidFill>
                  <a:srgbClr val="2D2926"/>
                </a:solidFill>
              </a:rPr>
              <a:t>Efficacy</a:t>
            </a:r>
            <a:r>
              <a:rPr lang="fr-CA" altLang="fr-FR" sz="1400" dirty="0">
                <a:solidFill>
                  <a:srgbClr val="2D2926"/>
                </a:solidFill>
              </a:rPr>
              <a:t> and </a:t>
            </a:r>
            <a:r>
              <a:rPr lang="fr-CA" altLang="fr-FR" sz="1400" dirty="0" err="1">
                <a:solidFill>
                  <a:srgbClr val="2D2926"/>
                </a:solidFill>
              </a:rPr>
              <a:t>safety</a:t>
            </a:r>
            <a:r>
              <a:rPr lang="fr-CA" altLang="fr-FR" sz="1400" dirty="0">
                <a:solidFill>
                  <a:srgbClr val="2D2926"/>
                </a:solidFill>
              </a:rPr>
              <a:t> of </a:t>
            </a:r>
            <a:r>
              <a:rPr lang="fr-CA" altLang="fr-FR" sz="1400" dirty="0" err="1">
                <a:solidFill>
                  <a:srgbClr val="2D2926"/>
                </a:solidFill>
              </a:rPr>
              <a:t>donepezil</a:t>
            </a:r>
            <a:r>
              <a:rPr lang="fr-CA" altLang="fr-FR" sz="1400" dirty="0">
                <a:solidFill>
                  <a:srgbClr val="2D2926"/>
                </a:solidFill>
              </a:rPr>
              <a:t>, </a:t>
            </a:r>
            <a:r>
              <a:rPr lang="fr-CA" altLang="fr-FR" sz="1400" dirty="0" err="1">
                <a:solidFill>
                  <a:srgbClr val="2D2926"/>
                </a:solidFill>
              </a:rPr>
              <a:t>galantamine</a:t>
            </a:r>
            <a:r>
              <a:rPr lang="fr-CA" altLang="fr-FR" sz="1400" dirty="0">
                <a:solidFill>
                  <a:srgbClr val="2D2926"/>
                </a:solidFill>
              </a:rPr>
              <a:t> and </a:t>
            </a:r>
            <a:r>
              <a:rPr lang="fr-CA" altLang="fr-FR" sz="1400" dirty="0" err="1">
                <a:solidFill>
                  <a:srgbClr val="2D2926"/>
                </a:solidFill>
              </a:rPr>
              <a:t>rivastigmine</a:t>
            </a:r>
            <a:r>
              <a:rPr lang="fr-CA" altLang="fr-FR" sz="1400" dirty="0">
                <a:solidFill>
                  <a:srgbClr val="2D2926"/>
                </a:solidFill>
              </a:rPr>
              <a:t> for </a:t>
            </a:r>
            <a:r>
              <a:rPr lang="fr-CA" altLang="fr-FR" sz="1400" dirty="0" err="1">
                <a:solidFill>
                  <a:srgbClr val="2D2926"/>
                </a:solidFill>
              </a:rPr>
              <a:t>treatment</a:t>
            </a:r>
            <a:r>
              <a:rPr lang="fr-CA" altLang="fr-FR" sz="1400" dirty="0">
                <a:solidFill>
                  <a:srgbClr val="2D2926"/>
                </a:solidFill>
              </a:rPr>
              <a:t> of </a:t>
            </a:r>
            <a:r>
              <a:rPr lang="fr-CA" altLang="fr-FR" sz="1400" dirty="0" err="1">
                <a:solidFill>
                  <a:srgbClr val="2D2926"/>
                </a:solidFill>
              </a:rPr>
              <a:t>Alzheimer’s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disease</a:t>
            </a:r>
            <a:r>
              <a:rPr lang="fr-CA" altLang="fr-FR" sz="1400" dirty="0">
                <a:solidFill>
                  <a:srgbClr val="2D2926"/>
                </a:solidFill>
              </a:rPr>
              <a:t>: A </a:t>
            </a:r>
            <a:r>
              <a:rPr lang="fr-CA" altLang="fr-FR" sz="1400" dirty="0" err="1">
                <a:solidFill>
                  <a:srgbClr val="2D2926"/>
                </a:solidFill>
              </a:rPr>
              <a:t>systematic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review</a:t>
            </a:r>
            <a:r>
              <a:rPr lang="fr-CA" altLang="fr-FR" sz="1400" dirty="0">
                <a:solidFill>
                  <a:srgbClr val="2D2926"/>
                </a:solidFill>
              </a:rPr>
              <a:t> and </a:t>
            </a:r>
            <a:r>
              <a:rPr lang="fr-CA" altLang="fr-FR" sz="1400" dirty="0" err="1">
                <a:solidFill>
                  <a:srgbClr val="2D2926"/>
                </a:solidFill>
              </a:rPr>
              <a:t>meta-analysis</a:t>
            </a:r>
            <a:r>
              <a:rPr lang="fr-CA" altLang="fr-FR" sz="1400" dirty="0">
                <a:solidFill>
                  <a:srgbClr val="2D2926"/>
                </a:solidFill>
              </a:rPr>
              <a:t>. </a:t>
            </a:r>
            <a:r>
              <a:rPr lang="fr-CA" altLang="fr-FR" sz="1400" i="1" dirty="0" err="1">
                <a:solidFill>
                  <a:srgbClr val="2D2926"/>
                </a:solidFill>
              </a:rPr>
              <a:t>Clinical</a:t>
            </a:r>
            <a:r>
              <a:rPr lang="fr-CA" altLang="fr-FR" sz="1400" i="1" dirty="0">
                <a:solidFill>
                  <a:srgbClr val="2D2926"/>
                </a:solidFill>
              </a:rPr>
              <a:t> Interventions in </a:t>
            </a:r>
            <a:r>
              <a:rPr lang="fr-CA" altLang="fr-FR" sz="1400" i="1" dirty="0" err="1">
                <a:solidFill>
                  <a:srgbClr val="2D2926"/>
                </a:solidFill>
              </a:rPr>
              <a:t>Aging</a:t>
            </a:r>
            <a:r>
              <a:rPr lang="fr-CA" altLang="fr-FR" sz="1400" dirty="0">
                <a:solidFill>
                  <a:srgbClr val="2D2926"/>
                </a:solidFill>
              </a:rPr>
              <a:t>, 3(2), 211-225.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1400" dirty="0">
                <a:solidFill>
                  <a:srgbClr val="2D2926"/>
                </a:solidFill>
              </a:rPr>
              <a:t>Institut national d’excellence en santé et en services sociaux (INESSS). </a:t>
            </a:r>
            <a:r>
              <a:rPr lang="fr-CA" altLang="fr-FR" sz="1400" i="1" dirty="0">
                <a:solidFill>
                  <a:srgbClr val="2D2926"/>
                </a:solidFill>
              </a:rPr>
              <a:t>Repérage et processus menant au diagnostic de la maladie d’Alzheimer et d’autres troubles neurocognitifs</a:t>
            </a:r>
            <a:r>
              <a:rPr lang="fr-CA" altLang="fr-FR" sz="1400" dirty="0">
                <a:solidFill>
                  <a:srgbClr val="2D2926"/>
                </a:solidFill>
              </a:rPr>
              <a:t>. Rapport rédigé par Caroline Colette et Geneviève Robitaille. Québec, </a:t>
            </a:r>
            <a:r>
              <a:rPr lang="fr-CA" altLang="fr-FR" sz="1400" dirty="0" err="1">
                <a:solidFill>
                  <a:srgbClr val="2D2926"/>
                </a:solidFill>
              </a:rPr>
              <a:t>Qc</a:t>
            </a:r>
            <a:r>
              <a:rPr lang="fr-CA" altLang="fr-FR" sz="1400" dirty="0">
                <a:solidFill>
                  <a:srgbClr val="2D2926"/>
                </a:solidFill>
              </a:rPr>
              <a:t> : INESSS; 101p.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1400" dirty="0">
                <a:solidFill>
                  <a:srgbClr val="2D2926"/>
                </a:solidFill>
              </a:rPr>
              <a:t>Jack CR, </a:t>
            </a:r>
            <a:r>
              <a:rPr lang="fr-CA" altLang="fr-FR" sz="1400" dirty="0" err="1">
                <a:solidFill>
                  <a:srgbClr val="2D2926"/>
                </a:solidFill>
              </a:rPr>
              <a:t>Knopman</a:t>
            </a:r>
            <a:r>
              <a:rPr lang="fr-CA" altLang="fr-FR" sz="1400" dirty="0">
                <a:solidFill>
                  <a:srgbClr val="2D2926"/>
                </a:solidFill>
              </a:rPr>
              <a:t> DS, </a:t>
            </a:r>
            <a:r>
              <a:rPr lang="fr-CA" altLang="fr-FR" sz="1400" dirty="0" err="1">
                <a:solidFill>
                  <a:srgbClr val="2D2926"/>
                </a:solidFill>
              </a:rPr>
              <a:t>Jagust</a:t>
            </a:r>
            <a:r>
              <a:rPr lang="fr-CA" altLang="fr-FR" sz="1400" dirty="0">
                <a:solidFill>
                  <a:srgbClr val="2D2926"/>
                </a:solidFill>
              </a:rPr>
              <a:t> WJ, et al. Update on </a:t>
            </a:r>
            <a:r>
              <a:rPr lang="fr-CA" altLang="fr-FR" sz="1400" dirty="0" err="1">
                <a:solidFill>
                  <a:srgbClr val="2D2926"/>
                </a:solidFill>
              </a:rPr>
              <a:t>hypothetical</a:t>
            </a:r>
            <a:r>
              <a:rPr lang="fr-CA" altLang="fr-FR" sz="1400" dirty="0">
                <a:solidFill>
                  <a:srgbClr val="2D2926"/>
                </a:solidFill>
              </a:rPr>
              <a:t> model of </a:t>
            </a:r>
            <a:r>
              <a:rPr lang="fr-CA" altLang="fr-FR" sz="1400" dirty="0" err="1">
                <a:solidFill>
                  <a:srgbClr val="2D2926"/>
                </a:solidFill>
              </a:rPr>
              <a:t>Alzheimer’s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disease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biomarkers</a:t>
            </a:r>
            <a:r>
              <a:rPr lang="fr-CA" altLang="fr-FR" sz="1400" dirty="0">
                <a:solidFill>
                  <a:srgbClr val="2D2926"/>
                </a:solidFill>
              </a:rPr>
              <a:t>. </a:t>
            </a:r>
            <a:r>
              <a:rPr lang="fr-CA" altLang="fr-FR" sz="1400" i="1" dirty="0">
                <a:solidFill>
                  <a:srgbClr val="2D2926"/>
                </a:solidFill>
              </a:rPr>
              <a:t>Lancet </a:t>
            </a:r>
            <a:r>
              <a:rPr lang="fr-CA" altLang="fr-FR" sz="1400" i="1" dirty="0" err="1">
                <a:solidFill>
                  <a:srgbClr val="2D2926"/>
                </a:solidFill>
              </a:rPr>
              <a:t>neurology</a:t>
            </a:r>
            <a:r>
              <a:rPr lang="fr-CA" altLang="fr-FR" sz="1400" dirty="0">
                <a:solidFill>
                  <a:srgbClr val="2D2926"/>
                </a:solidFill>
              </a:rPr>
              <a:t>. 2013;12(2):207-216. </a:t>
            </a:r>
            <a:endParaRPr lang="fr-CA" altLang="fr-FR" sz="1400" dirty="0" smtClean="0">
              <a:solidFill>
                <a:srgbClr val="2D292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en-US" sz="1400" dirty="0" err="1">
                <a:cs typeface="Arial" panose="020B0604020202020204" pitchFamily="34" charset="0"/>
              </a:rPr>
              <a:t>Klimova</a:t>
            </a:r>
            <a:r>
              <a:rPr lang="en-US" sz="1400" dirty="0">
                <a:cs typeface="Arial" panose="020B0604020202020204" pitchFamily="34" charset="0"/>
              </a:rPr>
              <a:t>, B., </a:t>
            </a:r>
            <a:r>
              <a:rPr lang="en-US" sz="1400" dirty="0" err="1">
                <a:cs typeface="Arial" panose="020B0604020202020204" pitchFamily="34" charset="0"/>
              </a:rPr>
              <a:t>Valis</a:t>
            </a:r>
            <a:r>
              <a:rPr lang="en-US" sz="1400" dirty="0">
                <a:cs typeface="Arial" panose="020B0604020202020204" pitchFamily="34" charset="0"/>
              </a:rPr>
              <a:t>, M., &amp; </a:t>
            </a:r>
            <a:r>
              <a:rPr lang="en-US" sz="1400" dirty="0" err="1">
                <a:cs typeface="Arial" panose="020B0604020202020204" pitchFamily="34" charset="0"/>
              </a:rPr>
              <a:t>Kuca</a:t>
            </a:r>
            <a:r>
              <a:rPr lang="en-US" sz="1400" dirty="0">
                <a:cs typeface="Arial" panose="020B0604020202020204" pitchFamily="34" charset="0"/>
              </a:rPr>
              <a:t>, K. (2017). Cognitive decline in normal aging and its prevention: a review on non-pharmacological lifestyle strategies. </a:t>
            </a:r>
            <a:r>
              <a:rPr lang="en-US" sz="1400" i="1" dirty="0">
                <a:cs typeface="Arial" panose="020B0604020202020204" pitchFamily="34" charset="0"/>
              </a:rPr>
              <a:t>Clinical interventions in aging</a:t>
            </a:r>
            <a:r>
              <a:rPr lang="en-US" sz="1400" dirty="0">
                <a:cs typeface="Arial" panose="020B0604020202020204" pitchFamily="34" charset="0"/>
              </a:rPr>
              <a:t>, </a:t>
            </a:r>
            <a:r>
              <a:rPr lang="en-US" sz="1400" i="1" dirty="0">
                <a:cs typeface="Arial" panose="020B0604020202020204" pitchFamily="34" charset="0"/>
              </a:rPr>
              <a:t>12</a:t>
            </a:r>
            <a:r>
              <a:rPr lang="en-US" sz="1400" dirty="0">
                <a:cs typeface="Arial" panose="020B0604020202020204" pitchFamily="34" charset="0"/>
              </a:rPr>
              <a:t>, 903</a:t>
            </a:r>
            <a:r>
              <a:rPr lang="en-US" sz="14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1400" dirty="0">
                <a:solidFill>
                  <a:srgbClr val="2D2926"/>
                </a:solidFill>
              </a:rPr>
              <a:t>Institut national d’excellence en santé et en services sociaux (INESSS).</a:t>
            </a:r>
            <a:r>
              <a:rPr lang="fr-CA" sz="1400" dirty="0" smtClean="0"/>
              <a:t>(2015) </a:t>
            </a:r>
            <a:r>
              <a:rPr lang="fr-CA" sz="1400" i="1" dirty="0" smtClean="0"/>
              <a:t>La </a:t>
            </a:r>
            <a:r>
              <a:rPr lang="fr-CA" sz="1400" i="1" dirty="0"/>
              <a:t>maladie d’Alzheimer et les autres troubles neurocognitifs (TNC). Document synthèse: repérage, diagnostic, annonce et </a:t>
            </a:r>
            <a:r>
              <a:rPr lang="fr-CA" sz="1400" i="1" dirty="0" smtClean="0"/>
              <a:t>suivi</a:t>
            </a:r>
            <a:r>
              <a:rPr lang="fr-CA" sz="1400" dirty="0" smtClean="0"/>
              <a:t>. 22p.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  <a:defRPr/>
            </a:pPr>
            <a:r>
              <a:rPr lang="fr-CA" altLang="fr-FR" sz="1400" dirty="0" err="1" smtClean="0">
                <a:solidFill>
                  <a:srgbClr val="2D2926"/>
                </a:solidFill>
              </a:rPr>
              <a:t>Lockhart</a:t>
            </a:r>
            <a:r>
              <a:rPr lang="fr-CA" altLang="fr-FR" sz="1400" dirty="0">
                <a:solidFill>
                  <a:srgbClr val="2D2926"/>
                </a:solidFill>
              </a:rPr>
              <a:t>, I.A., Mitchell, S.A. &amp; Kelly, S., (2009). </a:t>
            </a:r>
            <a:r>
              <a:rPr lang="fr-CA" altLang="fr-FR" sz="1400" dirty="0" err="1">
                <a:solidFill>
                  <a:srgbClr val="2D2926"/>
                </a:solidFill>
              </a:rPr>
              <a:t>Safety</a:t>
            </a:r>
            <a:r>
              <a:rPr lang="fr-CA" altLang="fr-FR" sz="1400" dirty="0">
                <a:solidFill>
                  <a:srgbClr val="2D2926"/>
                </a:solidFill>
              </a:rPr>
              <a:t> and </a:t>
            </a:r>
            <a:r>
              <a:rPr lang="fr-CA" altLang="fr-FR" sz="1400" dirty="0" err="1">
                <a:solidFill>
                  <a:srgbClr val="2D2926"/>
                </a:solidFill>
              </a:rPr>
              <a:t>tolerability</a:t>
            </a:r>
            <a:r>
              <a:rPr lang="fr-CA" altLang="fr-FR" sz="1400" dirty="0">
                <a:solidFill>
                  <a:srgbClr val="2D2926"/>
                </a:solidFill>
              </a:rPr>
              <a:t> of </a:t>
            </a:r>
            <a:r>
              <a:rPr lang="fr-CA" altLang="fr-FR" sz="1400" dirty="0" err="1">
                <a:solidFill>
                  <a:srgbClr val="2D2926"/>
                </a:solidFill>
              </a:rPr>
              <a:t>Donepezil</a:t>
            </a:r>
            <a:r>
              <a:rPr lang="fr-CA" altLang="fr-FR" sz="1400" dirty="0">
                <a:solidFill>
                  <a:srgbClr val="2D2926"/>
                </a:solidFill>
              </a:rPr>
              <a:t>, </a:t>
            </a:r>
            <a:r>
              <a:rPr lang="fr-CA" altLang="fr-FR" sz="1400" dirty="0" err="1">
                <a:solidFill>
                  <a:srgbClr val="2D2926"/>
                </a:solidFill>
              </a:rPr>
              <a:t>Rivastigmine</a:t>
            </a:r>
            <a:r>
              <a:rPr lang="fr-CA" altLang="fr-FR" sz="1400" dirty="0">
                <a:solidFill>
                  <a:srgbClr val="2D2926"/>
                </a:solidFill>
              </a:rPr>
              <a:t> and </a:t>
            </a:r>
            <a:r>
              <a:rPr lang="fr-CA" altLang="fr-FR" sz="1400" dirty="0" err="1">
                <a:solidFill>
                  <a:srgbClr val="2D2926"/>
                </a:solidFill>
              </a:rPr>
              <a:t>Galantamine</a:t>
            </a:r>
            <a:r>
              <a:rPr lang="fr-CA" altLang="fr-FR" sz="1400" dirty="0">
                <a:solidFill>
                  <a:srgbClr val="2D2926"/>
                </a:solidFill>
              </a:rPr>
              <a:t> for patients </a:t>
            </a:r>
            <a:r>
              <a:rPr lang="fr-CA" altLang="fr-FR" sz="1400" dirty="0" err="1">
                <a:solidFill>
                  <a:srgbClr val="2D2926"/>
                </a:solidFill>
              </a:rPr>
              <a:t>with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Alzheimer’s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disease</a:t>
            </a:r>
            <a:r>
              <a:rPr lang="fr-CA" altLang="fr-FR" sz="1400" dirty="0">
                <a:solidFill>
                  <a:srgbClr val="2D2926"/>
                </a:solidFill>
              </a:rPr>
              <a:t>: </a:t>
            </a:r>
            <a:r>
              <a:rPr lang="fr-CA" altLang="fr-FR" sz="1400" dirty="0" err="1">
                <a:solidFill>
                  <a:srgbClr val="2D2926"/>
                </a:solidFill>
              </a:rPr>
              <a:t>systematic</a:t>
            </a:r>
            <a:r>
              <a:rPr lang="fr-CA" altLang="fr-FR" sz="1400" dirty="0">
                <a:solidFill>
                  <a:srgbClr val="2D2926"/>
                </a:solidFill>
              </a:rPr>
              <a:t> </a:t>
            </a:r>
            <a:r>
              <a:rPr lang="fr-CA" altLang="fr-FR" sz="1400" dirty="0" err="1">
                <a:solidFill>
                  <a:srgbClr val="2D2926"/>
                </a:solidFill>
              </a:rPr>
              <a:t>review</a:t>
            </a:r>
            <a:r>
              <a:rPr lang="fr-CA" altLang="fr-FR" sz="1400" dirty="0">
                <a:solidFill>
                  <a:srgbClr val="2D2926"/>
                </a:solidFill>
              </a:rPr>
              <a:t>. </a:t>
            </a:r>
            <a:r>
              <a:rPr lang="fr-CA" altLang="fr-FR" sz="1400" i="1" dirty="0" err="1">
                <a:solidFill>
                  <a:srgbClr val="2D2926"/>
                </a:solidFill>
              </a:rPr>
              <a:t>Dementia</a:t>
            </a:r>
            <a:r>
              <a:rPr lang="fr-CA" altLang="fr-FR" sz="1400" i="1" dirty="0">
                <a:solidFill>
                  <a:srgbClr val="2D2926"/>
                </a:solidFill>
              </a:rPr>
              <a:t> and </a:t>
            </a:r>
            <a:r>
              <a:rPr lang="fr-CA" altLang="fr-FR" sz="1400" i="1" dirty="0" err="1">
                <a:solidFill>
                  <a:srgbClr val="2D2926"/>
                </a:solidFill>
              </a:rPr>
              <a:t>geriatric</a:t>
            </a:r>
            <a:r>
              <a:rPr lang="fr-CA" altLang="fr-FR" sz="1400" i="1" dirty="0">
                <a:solidFill>
                  <a:srgbClr val="2D2926"/>
                </a:solidFill>
              </a:rPr>
              <a:t> cognitive </a:t>
            </a:r>
            <a:r>
              <a:rPr lang="fr-CA" altLang="fr-FR" sz="1400" i="1" dirty="0" err="1">
                <a:solidFill>
                  <a:srgbClr val="2D2926"/>
                </a:solidFill>
              </a:rPr>
              <a:t>disorders</a:t>
            </a:r>
            <a:r>
              <a:rPr lang="fr-CA" altLang="fr-FR" sz="1400" dirty="0">
                <a:solidFill>
                  <a:srgbClr val="2D2926"/>
                </a:solidFill>
              </a:rPr>
              <a:t>. 28, </a:t>
            </a:r>
            <a:r>
              <a:rPr lang="fr-CA" altLang="fr-FR" sz="1400" dirty="0" smtClean="0">
                <a:solidFill>
                  <a:srgbClr val="2D2926"/>
                </a:solidFill>
              </a:rPr>
              <a:t>389-403.</a:t>
            </a:r>
            <a:endParaRPr lang="fr-CA" altLang="fr-FR" sz="1400" dirty="0">
              <a:solidFill>
                <a:srgbClr val="2D2926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</a:pPr>
            <a:r>
              <a:rPr lang="fr-CA" sz="1400" dirty="0">
                <a:solidFill>
                  <a:srgbClr val="2D2926"/>
                </a:solidFill>
                <a:cs typeface="Arial" panose="020B0604020202020204" pitchFamily="34" charset="0"/>
              </a:rPr>
              <a:t>Ministère de la Santé et des Services sociaux </a:t>
            </a:r>
            <a:r>
              <a:rPr lang="fr-CA" sz="1400" dirty="0" smtClean="0">
                <a:solidFill>
                  <a:srgbClr val="2D2926"/>
                </a:solidFill>
                <a:cs typeface="Arial" panose="020B0604020202020204" pitchFamily="34" charset="0"/>
              </a:rPr>
              <a:t>(</a:t>
            </a:r>
            <a:r>
              <a:rPr lang="fr-CA" sz="1400" dirty="0">
                <a:solidFill>
                  <a:srgbClr val="2D2926"/>
                </a:solidFill>
                <a:cs typeface="Arial" panose="020B0604020202020204" pitchFamily="34" charset="0"/>
              </a:rPr>
              <a:t>2014). </a:t>
            </a:r>
            <a:r>
              <a:rPr lang="fr-CA" sz="1400" i="1" dirty="0">
                <a:solidFill>
                  <a:srgbClr val="2D2926"/>
                </a:solidFill>
                <a:cs typeface="Arial" panose="020B0604020202020204" pitchFamily="34" charset="0"/>
              </a:rPr>
              <a:t>Approche non pharmacologique visant le traitement des symptômes comportementaux et psychologiques de la </a:t>
            </a:r>
            <a:r>
              <a:rPr lang="fr-CA" sz="1400" i="1" dirty="0" smtClean="0">
                <a:solidFill>
                  <a:srgbClr val="2D2926"/>
                </a:solidFill>
                <a:cs typeface="Arial" panose="020B0604020202020204" pitchFamily="34" charset="0"/>
              </a:rPr>
              <a:t>démence</a:t>
            </a:r>
            <a:r>
              <a:rPr lang="fr-CA" sz="1400" dirty="0" smtClean="0">
                <a:solidFill>
                  <a:srgbClr val="2D2926"/>
                </a:solidFill>
                <a:cs typeface="Arial" panose="020B0604020202020204" pitchFamily="34" charset="0"/>
              </a:rPr>
              <a:t>, </a:t>
            </a:r>
            <a:r>
              <a:rPr lang="fr-CA" sz="1400" dirty="0">
                <a:solidFill>
                  <a:srgbClr val="2D2926"/>
                </a:solidFill>
                <a:cs typeface="Arial" panose="020B0604020202020204" pitchFamily="34" charset="0"/>
              </a:rPr>
              <a:t>31 p</a:t>
            </a:r>
            <a:r>
              <a:rPr lang="fr-CA" sz="1400" dirty="0" smtClean="0">
                <a:solidFill>
                  <a:srgbClr val="2D2926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</a:pPr>
            <a:r>
              <a:rPr lang="fr-CA" sz="1400" dirty="0">
                <a:solidFill>
                  <a:srgbClr val="2D2926"/>
                </a:solidFill>
                <a:cs typeface="Arial" panose="020B0604020202020204" pitchFamily="34" charset="0"/>
              </a:rPr>
              <a:t>Ministère de la Santé et des Services </a:t>
            </a:r>
            <a:r>
              <a:rPr lang="fr-CA" sz="1400" dirty="0" smtClean="0">
                <a:solidFill>
                  <a:srgbClr val="2D2926"/>
                </a:solidFill>
                <a:cs typeface="Arial" panose="020B0604020202020204" pitchFamily="34" charset="0"/>
              </a:rPr>
              <a:t>sociaux (2019). </a:t>
            </a:r>
            <a:r>
              <a:rPr lang="fr-CA" sz="1400" i="1" dirty="0"/>
              <a:t>Outil de repérage des situations de maltraitance envers les personnes aînées</a:t>
            </a:r>
            <a:r>
              <a:rPr lang="fr-CA" sz="1400" dirty="0"/>
              <a:t>, MSSS, </a:t>
            </a:r>
            <a:r>
              <a:rPr lang="fr-CA" sz="1400" dirty="0" smtClean="0"/>
              <a:t>2019.</a:t>
            </a:r>
            <a:endParaRPr lang="fr-CA" sz="1400" dirty="0" smtClean="0">
              <a:solidFill>
                <a:srgbClr val="2D2926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AEC7"/>
              </a:buClr>
            </a:pPr>
            <a:r>
              <a:rPr lang="fr-CA" altLang="fr-FR" sz="1400" dirty="0"/>
              <a:t>Nadeau, Y. &amp; </a:t>
            </a:r>
            <a:r>
              <a:rPr lang="fr-CA" altLang="fr-FR" sz="1400" dirty="0" err="1"/>
              <a:t>Verreault</a:t>
            </a:r>
            <a:r>
              <a:rPr lang="fr-CA" altLang="fr-FR" sz="1400" dirty="0"/>
              <a:t>, S. (2010). La </a:t>
            </a:r>
            <a:r>
              <a:rPr lang="fr-CA" altLang="fr-FR" sz="1400" dirty="0" err="1"/>
              <a:t>leucoaraïose</a:t>
            </a:r>
            <a:r>
              <a:rPr lang="fr-CA" altLang="fr-FR" sz="1400" dirty="0"/>
              <a:t>: plus qu’une découverte fortuite. Le clinicien. Janvier/février</a:t>
            </a:r>
            <a:r>
              <a:rPr lang="fr-CA" altLang="fr-FR" sz="1400" dirty="0" smtClean="0"/>
              <a:t>.</a:t>
            </a:r>
            <a:endParaRPr lang="fr-CA" altLang="fr-FR" sz="1400" dirty="0"/>
          </a:p>
        </p:txBody>
      </p:sp>
    </p:spTree>
    <p:extLst>
      <p:ext uri="{BB962C8B-B14F-4D97-AF65-F5344CB8AC3E}">
        <p14:creationId xmlns:p14="http://schemas.microsoft.com/office/powerpoint/2010/main" val="38623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92313" y="20638"/>
            <a:ext cx="8229600" cy="4556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CA" altLang="fr-FR" sz="2400" dirty="0">
                <a:solidFill>
                  <a:srgbClr val="2D2926"/>
                </a:solidFill>
              </a:rPr>
              <a:t>Références</a:t>
            </a:r>
            <a:endParaRPr lang="fr-CA" altLang="fr-FR" sz="2400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 bwMode="auto">
          <a:xfrm>
            <a:off x="555477" y="476251"/>
            <a:ext cx="11400089" cy="54006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 err="1" smtClean="0"/>
              <a:t>Nygaard</a:t>
            </a:r>
            <a:r>
              <a:rPr lang="fr-CA" altLang="fr-FR" sz="1600" dirty="0"/>
              <a:t>, H.B., (2013). </a:t>
            </a:r>
            <a:r>
              <a:rPr lang="fr-CA" altLang="fr-FR" sz="1600" dirty="0" err="1"/>
              <a:t>Current</a:t>
            </a:r>
            <a:r>
              <a:rPr lang="fr-CA" altLang="fr-FR" sz="1600" dirty="0"/>
              <a:t> and </a:t>
            </a:r>
            <a:r>
              <a:rPr lang="fr-CA" altLang="fr-FR" sz="1600" dirty="0" err="1"/>
              <a:t>emerging</a:t>
            </a:r>
            <a:r>
              <a:rPr lang="fr-CA" altLang="fr-FR" sz="1600" dirty="0"/>
              <a:t> </a:t>
            </a:r>
            <a:r>
              <a:rPr lang="fr-CA" altLang="fr-FR" sz="1600" dirty="0" err="1"/>
              <a:t>therapies</a:t>
            </a:r>
            <a:r>
              <a:rPr lang="fr-CA" altLang="fr-FR" sz="1600" dirty="0"/>
              <a:t> for </a:t>
            </a:r>
            <a:r>
              <a:rPr lang="fr-CA" altLang="fr-FR" sz="1600" dirty="0" err="1"/>
              <a:t>Alzheimer’s</a:t>
            </a:r>
            <a:r>
              <a:rPr lang="fr-CA" altLang="fr-FR" sz="1600" dirty="0"/>
              <a:t> </a:t>
            </a:r>
            <a:r>
              <a:rPr lang="fr-CA" altLang="fr-FR" sz="1600" dirty="0" err="1"/>
              <a:t>disease</a:t>
            </a:r>
            <a:r>
              <a:rPr lang="fr-CA" altLang="fr-FR" sz="1600" dirty="0"/>
              <a:t>. </a:t>
            </a:r>
            <a:r>
              <a:rPr lang="fr-CA" altLang="fr-FR" sz="1600" dirty="0" err="1"/>
              <a:t>Clinical</a:t>
            </a:r>
            <a:r>
              <a:rPr lang="fr-CA" altLang="fr-FR" sz="1600" dirty="0"/>
              <a:t> </a:t>
            </a:r>
            <a:r>
              <a:rPr lang="fr-CA" altLang="fr-FR" sz="1600" dirty="0" err="1"/>
              <a:t>Therapeutics</a:t>
            </a:r>
            <a:r>
              <a:rPr lang="fr-CA" altLang="fr-FR" sz="1600" dirty="0"/>
              <a:t>. Vol. 35(10), 1480-1488.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 err="1"/>
              <a:t>Nasreddine</a:t>
            </a:r>
            <a:r>
              <a:rPr lang="fr-CA" altLang="fr-FR" sz="1600" dirty="0"/>
              <a:t>, Z. (2010). Instructions pour le </a:t>
            </a:r>
            <a:r>
              <a:rPr lang="fr-CA" altLang="fr-FR" sz="1600" dirty="0" err="1"/>
              <a:t>MoCA</a:t>
            </a:r>
            <a:r>
              <a:rPr lang="fr-CA" altLang="fr-FR" sz="1600" dirty="0"/>
              <a:t>. Consulté le 2013-07-22 de : </a:t>
            </a:r>
            <a:r>
              <a:rPr lang="fr-CA" altLang="fr-FR" sz="1600" dirty="0">
                <a:hlinkClick r:id="rId5"/>
              </a:rPr>
              <a:t>http://www.mocatest.org/pdf_files/instructions/MoCA-Instructions-French_version_7.2.pdf</a:t>
            </a:r>
            <a:r>
              <a:rPr lang="fr-CA" altLang="fr-FR" sz="1600" dirty="0" smtClean="0"/>
              <a:t>.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sz="1600" dirty="0" smtClean="0">
                <a:cs typeface="Arial" panose="020B0604020202020204" pitchFamily="34" charset="0"/>
              </a:rPr>
              <a:t>Philippe Voyer, Faculté des sciences infirmières, Université Laval. Document préparé par Guylaine </a:t>
            </a:r>
            <a:r>
              <a:rPr lang="fr-CA" sz="1600" dirty="0" err="1" smtClean="0">
                <a:cs typeface="Arial" panose="020B0604020202020204" pitchFamily="34" charset="0"/>
              </a:rPr>
              <a:t>Belzil</a:t>
            </a:r>
            <a:r>
              <a:rPr lang="fr-CA" sz="1600" dirty="0" smtClean="0">
                <a:cs typeface="Arial" panose="020B0604020202020204" pitchFamily="34" charset="0"/>
              </a:rPr>
              <a:t> et Nadia </a:t>
            </a:r>
            <a:r>
              <a:rPr lang="fr-CA" sz="1600" dirty="0" err="1" smtClean="0">
                <a:cs typeface="Arial" panose="020B0604020202020204" pitchFamily="34" charset="0"/>
              </a:rPr>
              <a:t>Duchaine</a:t>
            </a:r>
            <a:r>
              <a:rPr lang="fr-CA" sz="1600" dirty="0" smtClean="0">
                <a:cs typeface="Arial" panose="020B0604020202020204" pitchFamily="34" charset="0"/>
              </a:rPr>
              <a:t>, CSSS Alphonse‐Desjardins. 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sz="1600" dirty="0" smtClean="0"/>
              <a:t>Protocole </a:t>
            </a:r>
            <a:r>
              <a:rPr lang="fr-CA" sz="1600" dirty="0"/>
              <a:t>de soins Processus clinique interdisciplinaire en première ligne. Maladie Alzheimer et les maladies apparentées. Comité d’experts du MSSS, novembre 2014</a:t>
            </a:r>
            <a:r>
              <a:rPr lang="fr-CA" sz="1600" dirty="0" smtClean="0"/>
              <a:t>.</a:t>
            </a:r>
            <a:endParaRPr lang="fr-CA" altLang="fr-FR" sz="1600" dirty="0"/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/>
              <a:t>Rioux, S. (2002). Les inhibiteurs de l’</a:t>
            </a:r>
            <a:r>
              <a:rPr lang="fr-CA" altLang="fr-FR" sz="1600" dirty="0" err="1"/>
              <a:t>acéthylcholinestérase</a:t>
            </a:r>
            <a:r>
              <a:rPr lang="fr-CA" altLang="fr-FR" sz="1600" dirty="0"/>
              <a:t>. Le médecin du Québec. 37 (4) 89-94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/>
              <a:t>Régie de l’assurance maladie du Québec, Liste des médicaments d’exception et des indications reconnues pour leur paiement, non daté, consultée le 2014/03/07 de : </a:t>
            </a:r>
            <a:r>
              <a:rPr lang="fr-CA" altLang="fr-FR" sz="1600" dirty="0">
                <a:hlinkClick r:id="rId6"/>
              </a:rPr>
              <a:t>http://</a:t>
            </a:r>
            <a:r>
              <a:rPr lang="fr-CA" altLang="fr-FR" sz="1600" dirty="0" smtClean="0">
                <a:hlinkClick r:id="rId6"/>
              </a:rPr>
              <a:t>www.ramq.gouv.qc.ca/SiteCollectionDocuments/professionnels/medicaments/Annexe-9.pdf</a:t>
            </a:r>
            <a:endParaRPr lang="fr-CA" altLang="fr-FR" sz="1600" dirty="0" smtClean="0"/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sz="1600" dirty="0"/>
              <a:t>Repérage et processus menant au diagnostic de la maladie d’Alzheimer et d’autres troubles cognitifs. Rapport d’évaluation des technologies en santé. INESS, octobre </a:t>
            </a:r>
            <a:r>
              <a:rPr lang="fr-CA" sz="1600" dirty="0" smtClean="0"/>
              <a:t>2015</a:t>
            </a:r>
            <a:endParaRPr lang="fr-CA" altLang="fr-FR" sz="1600" dirty="0"/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/>
              <a:t>Société Alzheimer Canada, À propos du cerveau, consultée le 2017/04/19 de : </a:t>
            </a:r>
            <a:r>
              <a:rPr lang="fr-CA" altLang="fr-FR" sz="1600" dirty="0">
                <a:hlinkClick r:id="rId7"/>
              </a:rPr>
              <a:t>http://</a:t>
            </a:r>
            <a:r>
              <a:rPr lang="fr-CA" altLang="fr-FR" sz="1600" dirty="0" smtClean="0">
                <a:hlinkClick r:id="rId7"/>
              </a:rPr>
              <a:t>www.alzheimer.ca/fr/About-dementia/Alzheimer-s-disease/About-the-brain</a:t>
            </a:r>
            <a:endParaRPr lang="fr-CA" altLang="fr-FR" sz="1600" dirty="0" smtClean="0"/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 smtClean="0"/>
              <a:t>SAAQ</a:t>
            </a:r>
            <a:r>
              <a:rPr lang="fr-CA" altLang="fr-FR" sz="1600" dirty="0"/>
              <a:t> </a:t>
            </a:r>
            <a:r>
              <a:rPr lang="fr-CA" altLang="fr-FR" sz="1600" dirty="0" smtClean="0"/>
              <a:t>(2019) </a:t>
            </a:r>
            <a:r>
              <a:rPr lang="fr-CA" altLang="fr-FR" sz="1600" i="1" dirty="0"/>
              <a:t>Au volant de ma </a:t>
            </a:r>
            <a:r>
              <a:rPr lang="fr-CA" altLang="fr-FR" sz="1600" i="1" dirty="0" smtClean="0"/>
              <a:t>santé</a:t>
            </a:r>
            <a:r>
              <a:rPr lang="fr-CA" altLang="fr-FR" sz="1600" dirty="0" smtClean="0"/>
              <a:t>. 16p.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altLang="fr-FR" sz="1600" dirty="0" smtClean="0"/>
              <a:t>Thibodeau</a:t>
            </a:r>
            <a:r>
              <a:rPr lang="fr-CA" altLang="fr-FR" sz="1600" dirty="0"/>
              <a:t>, M.-P. &amp; Massoud, F., (2010). Le point sur une décennie de pharmacothérapie. La Revue canadienne de la maladie d’Alzheimer et autre démence</a:t>
            </a:r>
            <a:r>
              <a:rPr lang="fr-CA" altLang="fr-FR" sz="1600" dirty="0" smtClean="0"/>
              <a:t>.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r>
              <a:rPr lang="fr-CA" sz="1600" dirty="0" err="1" smtClean="0"/>
              <a:t>Villalpando</a:t>
            </a:r>
            <a:r>
              <a:rPr lang="fr-CA" sz="1600" dirty="0" smtClean="0"/>
              <a:t> </a:t>
            </a:r>
            <a:r>
              <a:rPr lang="fr-CA" sz="1600" dirty="0"/>
              <a:t>Juan Manuel</a:t>
            </a:r>
            <a:r>
              <a:rPr lang="fr-CA" sz="1600" dirty="0" smtClean="0"/>
              <a:t> (2017) </a:t>
            </a:r>
            <a:r>
              <a:rPr lang="fr-CA" sz="1600" i="1" dirty="0" smtClean="0"/>
              <a:t>Repérage </a:t>
            </a:r>
            <a:r>
              <a:rPr lang="fr-CA" sz="1600" i="1" dirty="0"/>
              <a:t>et prise en charge des troubles neurocognitifs et de la maladie </a:t>
            </a:r>
            <a:r>
              <a:rPr lang="fr-CA" sz="1600" i="1" dirty="0" err="1"/>
              <a:t>d’alzheimer</a:t>
            </a:r>
            <a:r>
              <a:rPr lang="fr-CA" sz="1600" i="1" dirty="0"/>
              <a:t> au cabinet, </a:t>
            </a:r>
            <a:r>
              <a:rPr lang="fr-CA" sz="1600" i="1" dirty="0" smtClean="0"/>
              <a:t>IUGM.</a:t>
            </a:r>
          </a:p>
          <a:p>
            <a:pPr>
              <a:spcBef>
                <a:spcPts val="600"/>
              </a:spcBef>
              <a:buClr>
                <a:srgbClr val="00AEC7"/>
              </a:buClr>
            </a:pPr>
            <a:endParaRPr lang="fr-CA" sz="1400" dirty="0" smtClean="0"/>
          </a:p>
          <a:p>
            <a:pPr>
              <a:spcBef>
                <a:spcPts val="600"/>
              </a:spcBef>
              <a:buClr>
                <a:srgbClr val="00AEC7"/>
              </a:buClr>
            </a:pPr>
            <a:endParaRPr lang="fr-CA" altLang="fr-FR" sz="1500" dirty="0"/>
          </a:p>
        </p:txBody>
      </p:sp>
    </p:spTree>
    <p:extLst>
      <p:ext uri="{BB962C8B-B14F-4D97-AF65-F5344CB8AC3E}">
        <p14:creationId xmlns:p14="http://schemas.microsoft.com/office/powerpoint/2010/main" val="4220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err="1" smtClean="0"/>
              <a:t>Références</a:t>
            </a:r>
            <a:endParaRPr lang="en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482" y="901604"/>
            <a:ext cx="10670116" cy="4964711"/>
          </a:xfrm>
        </p:spPr>
        <p:txBody>
          <a:bodyPr>
            <a:normAutofit fontScale="47500" lnSpcReduction="20000"/>
          </a:bodyPr>
          <a:lstStyle/>
          <a:p>
            <a:r>
              <a:rPr lang="fr-CA" sz="2900" dirty="0" smtClean="0">
                <a:hlinkClick r:id="rId2"/>
              </a:rPr>
              <a:t>www.aidant.ca</a:t>
            </a:r>
            <a:endParaRPr lang="fr-CA" sz="2900" dirty="0" smtClean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fr-CA" sz="2900" dirty="0" smtClean="0">
                <a:hlinkClick r:id="rId3"/>
              </a:rPr>
              <a:t>www.agiteam.org</a:t>
            </a:r>
            <a:endParaRPr lang="fr-CA" sz="2900" dirty="0" smtClean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fr-CA" sz="2900" u="sng" dirty="0" smtClean="0">
                <a:solidFill>
                  <a:srgbClr val="003399"/>
                </a:solidFill>
              </a:rPr>
              <a:t>www.allodocteurs.fr</a:t>
            </a:r>
            <a:endParaRPr lang="fr-CA" sz="2900" dirty="0"/>
          </a:p>
          <a:p>
            <a:r>
              <a:rPr lang="fr-CA" sz="2900" dirty="0" smtClean="0">
                <a:hlinkClick r:id="rId4"/>
              </a:rPr>
              <a:t>www.alzheimer.ca</a:t>
            </a:r>
            <a:endParaRPr lang="fr-CA" sz="2900" dirty="0" smtClean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fr-CA" sz="2900" u="sng" dirty="0" smtClean="0">
                <a:solidFill>
                  <a:srgbClr val="003399"/>
                </a:solidFill>
              </a:rPr>
              <a:t>www.baluchonalzheimer.com</a:t>
            </a:r>
            <a:endParaRPr lang="fr-CA" sz="2900" dirty="0" smtClean="0"/>
          </a:p>
          <a:p>
            <a:r>
              <a:rPr lang="fr-CA" sz="2900" dirty="0" smtClean="0">
                <a:hlinkClick r:id="rId5"/>
              </a:rPr>
              <a:t>www.biblioaidants.ca</a:t>
            </a:r>
            <a:endParaRPr lang="fr-CA" sz="2900" dirty="0" smtClean="0"/>
          </a:p>
          <a:p>
            <a:r>
              <a:rPr lang="en-CA" sz="2900" dirty="0">
                <a:hlinkClick r:id="rId6"/>
              </a:rPr>
              <a:t>www.brightfocus.org/alzheimers/infographic/brain-alzheimers-disease</a:t>
            </a:r>
            <a:endParaRPr lang="en-CA" sz="2900" dirty="0"/>
          </a:p>
          <a:p>
            <a:r>
              <a:rPr lang="fr-CA" sz="2900" u="sng" dirty="0" smtClean="0">
                <a:solidFill>
                  <a:srgbClr val="003399"/>
                </a:solidFill>
                <a:hlinkClick r:id="rId7"/>
              </a:rPr>
              <a:t>www.curateur.gouv.qc.ca</a:t>
            </a:r>
            <a:endParaRPr lang="fr-CA" sz="2900" u="sng" dirty="0" smtClean="0">
              <a:solidFill>
                <a:srgbClr val="003399"/>
              </a:solidFill>
            </a:endParaRPr>
          </a:p>
          <a:p>
            <a:r>
              <a:rPr lang="en-CA" sz="2900" dirty="0">
                <a:hlinkClick r:id="rId6"/>
              </a:rPr>
              <a:t>www.francealzheimer.org</a:t>
            </a:r>
          </a:p>
          <a:p>
            <a:r>
              <a:rPr lang="fr-CA" sz="2900" u="sng" dirty="0" smtClean="0">
                <a:solidFill>
                  <a:srgbClr val="003399"/>
                </a:solidFill>
              </a:rPr>
              <a:t>www.hug-ge.ch</a:t>
            </a:r>
          </a:p>
          <a:p>
            <a:r>
              <a:rPr lang="fr-CA" sz="2900" dirty="0" smtClean="0">
                <a:hlinkClick r:id="rId8"/>
              </a:rPr>
              <a:t>www.lappui.org</a:t>
            </a:r>
            <a:endParaRPr lang="fr-CA" sz="2900" u="sng" dirty="0" smtClean="0">
              <a:solidFill>
                <a:srgbClr val="003399"/>
              </a:solidFill>
            </a:endParaRPr>
          </a:p>
          <a:p>
            <a:r>
              <a:rPr lang="fr-CA" sz="2900" dirty="0" smtClean="0">
                <a:hlinkClick r:id="rId9"/>
              </a:rPr>
              <a:t>www.lereseauaidant.ca</a:t>
            </a:r>
            <a:endParaRPr lang="fr-CA" sz="2900" dirty="0"/>
          </a:p>
          <a:p>
            <a:r>
              <a:rPr lang="fr-CA" sz="2900" dirty="0" smtClean="0">
                <a:hlinkClick r:id="rId10"/>
              </a:rPr>
              <a:t>www.ranq.qc.ca</a:t>
            </a:r>
            <a:endParaRPr lang="fr-CA" sz="2900" dirty="0" smtClean="0"/>
          </a:p>
          <a:p>
            <a:r>
              <a:rPr lang="fr-CA" sz="2900" dirty="0" smtClean="0">
                <a:hlinkClick r:id="rId11"/>
              </a:rPr>
              <a:t>www.teepasnow.com</a:t>
            </a:r>
            <a:endParaRPr lang="fr-CA" sz="2900" dirty="0"/>
          </a:p>
          <a:p>
            <a:r>
              <a:rPr lang="en-CA" sz="2900" dirty="0" smtClean="0">
                <a:hlinkClick r:id="rId12"/>
              </a:rPr>
              <a:t>http</a:t>
            </a:r>
            <a:r>
              <a:rPr lang="en-CA" sz="2900" dirty="0">
                <a:hlinkClick r:id="rId12"/>
              </a:rPr>
              <a:t>://www.alzheimer.ca/fr/About-dementia/What-is-dementia/Dementia-numbers</a:t>
            </a:r>
            <a:endParaRPr lang="en-CA" sz="2900" dirty="0"/>
          </a:p>
          <a:p>
            <a:r>
              <a:rPr lang="en-CA" sz="2900" dirty="0">
                <a:hlinkClick r:id="rId13"/>
              </a:rPr>
              <a:t>http://alzheimer.tv/fr/2017/08/09/un-cas-de-demence-sur-trois-evitable/</a:t>
            </a:r>
            <a:endParaRPr lang="en-CA" sz="2900" dirty="0"/>
          </a:p>
          <a:p>
            <a:r>
              <a:rPr lang="en-CA" sz="2900" dirty="0" smtClean="0">
                <a:hlinkClick r:id="rId14"/>
              </a:rPr>
              <a:t>http</a:t>
            </a:r>
            <a:r>
              <a:rPr lang="en-CA" sz="2900" dirty="0">
                <a:hlinkClick r:id="rId14"/>
              </a:rPr>
              <a:t>://www.dementia.com/symptoms.html</a:t>
            </a:r>
            <a:r>
              <a:rPr lang="en-CA" sz="2900" dirty="0"/>
              <a:t> </a:t>
            </a:r>
          </a:p>
          <a:p>
            <a:r>
              <a:rPr lang="en-CA" sz="2900" dirty="0">
                <a:hlinkClick r:id="rId15"/>
              </a:rPr>
              <a:t>http://</a:t>
            </a:r>
            <a:r>
              <a:rPr lang="en-CA" sz="2900" dirty="0" smtClean="0">
                <a:hlinkClick r:id="rId15"/>
              </a:rPr>
              <a:t>www.docteurclic.com/maladie/signes-de-la-maladie-d-alzheimer.aspx</a:t>
            </a:r>
            <a:endParaRPr lang="en-CA" sz="2900" dirty="0" smtClean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en-CA" sz="2900" i="1" dirty="0"/>
              <a:t>https://www.slideshare.net/marina761/dementia-from-prevention-to-cureMassoud, 2015: </a:t>
            </a:r>
            <a:r>
              <a:rPr lang="en-CA" sz="2900" dirty="0">
                <a:hlinkClick r:id="rId16"/>
              </a:rPr>
              <a:t>http://www.csss-iugs.ca/c3s/data/files/Publications/9TraitementPharmacologique.pdf</a:t>
            </a:r>
            <a:endParaRPr lang="en-CA" sz="2900" dirty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en-CA" sz="2900" i="1" dirty="0"/>
              <a:t>MSSS, 2014</a:t>
            </a:r>
            <a:r>
              <a:rPr lang="en-CA" sz="2900" dirty="0"/>
              <a:t>: http://publications.msss.gouv.qc.ca/msss/fichiers/2014/14-829-06W.pdf</a:t>
            </a:r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en-CA" sz="2900" dirty="0">
                <a:hlinkClick r:id="rId17"/>
              </a:rPr>
              <a:t>https://</a:t>
            </a:r>
            <a:r>
              <a:rPr lang="en-CA" sz="2900" dirty="0" smtClean="0">
                <a:hlinkClick r:id="rId17"/>
              </a:rPr>
              <a:t>stanfordhealthcare.org/medical-conditions/brain-and-nerves/alzheimers-disease.html</a:t>
            </a:r>
            <a:endParaRPr lang="en-CA" sz="2900" dirty="0" smtClean="0"/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en-US" sz="2900" u="sng" dirty="0">
                <a:solidFill>
                  <a:srgbClr val="003399"/>
                </a:solidFill>
                <a:cs typeface="Arial" panose="020B0604020202020204" pitchFamily="34" charset="0"/>
                <a:hlinkClick r:id="rId18"/>
              </a:rPr>
              <a:t>www.</a:t>
            </a:r>
            <a:r>
              <a:rPr lang="en-US" sz="2900" u="sng" dirty="0">
                <a:solidFill>
                  <a:srgbClr val="003399"/>
                </a:solidFill>
                <a:cs typeface="Arial" panose="020B0604020202020204" pitchFamily="34" charset="0"/>
              </a:rPr>
              <a:t> alzheimer.ca/</a:t>
            </a:r>
            <a:r>
              <a:rPr lang="en-US" sz="2900" u="sng" dirty="0" err="1">
                <a:solidFill>
                  <a:srgbClr val="003399"/>
                </a:solidFill>
                <a:cs typeface="Arial" panose="020B0604020202020204" pitchFamily="34" charset="0"/>
              </a:rPr>
              <a:t>fr</a:t>
            </a:r>
            <a:r>
              <a:rPr lang="en-US" sz="2900" u="sng" dirty="0">
                <a:solidFill>
                  <a:srgbClr val="003399"/>
                </a:solidFill>
                <a:cs typeface="Arial" panose="020B0604020202020204" pitchFamily="34" charset="0"/>
              </a:rPr>
              <a:t>/Home/About-dementia/Alzheimer-s-disease/10-warning-signs</a:t>
            </a:r>
            <a:r>
              <a:rPr lang="en-US" sz="2900" dirty="0">
                <a:cs typeface="Arial" panose="020B0604020202020204" pitchFamily="34" charset="0"/>
              </a:rPr>
              <a:t>,  </a:t>
            </a:r>
            <a:r>
              <a:rPr lang="en-US" sz="2900" dirty="0" err="1">
                <a:cs typeface="Arial" panose="020B0604020202020204" pitchFamily="34" charset="0"/>
              </a:rPr>
              <a:t>Société</a:t>
            </a:r>
            <a:r>
              <a:rPr lang="en-US" sz="2900" dirty="0">
                <a:cs typeface="Arial" panose="020B0604020202020204" pitchFamily="34" charset="0"/>
              </a:rPr>
              <a:t> Alzheimer du Canada. (2019). </a:t>
            </a:r>
            <a:r>
              <a:rPr lang="en-US" sz="2900" dirty="0" smtClean="0">
                <a:cs typeface="Arial" panose="020B0604020202020204" pitchFamily="34" charset="0"/>
              </a:rPr>
              <a:t>Dix </a:t>
            </a:r>
            <a:r>
              <a:rPr lang="en-US" sz="2900" dirty="0" err="1" smtClean="0">
                <a:cs typeface="Arial" panose="020B0604020202020204" pitchFamily="34" charset="0"/>
              </a:rPr>
              <a:t>signes</a:t>
            </a:r>
            <a:r>
              <a:rPr lang="en-US" sz="2900" dirty="0" smtClean="0">
                <a:cs typeface="Arial" panose="020B0604020202020204" pitchFamily="34" charset="0"/>
              </a:rPr>
              <a:t> </a:t>
            </a:r>
            <a:r>
              <a:rPr lang="en-US" sz="2900" dirty="0" err="1">
                <a:cs typeface="Arial" panose="020B0604020202020204" pitchFamily="34" charset="0"/>
              </a:rPr>
              <a:t>précurseurs</a:t>
            </a:r>
            <a:r>
              <a:rPr lang="en-US" sz="2900" dirty="0">
                <a:cs typeface="Arial" panose="020B0604020202020204" pitchFamily="34" charset="0"/>
              </a:rPr>
              <a:t> de la </a:t>
            </a:r>
            <a:r>
              <a:rPr lang="en-US" sz="2900" dirty="0" err="1">
                <a:cs typeface="Arial" panose="020B0604020202020204" pitchFamily="34" charset="0"/>
              </a:rPr>
              <a:t>maladie</a:t>
            </a:r>
            <a:r>
              <a:rPr lang="en-US" sz="2900" dirty="0">
                <a:cs typeface="Arial" panose="020B0604020202020204" pitchFamily="34" charset="0"/>
              </a:rPr>
              <a:t> </a:t>
            </a:r>
            <a:r>
              <a:rPr lang="en-US" sz="2900" dirty="0" err="1">
                <a:cs typeface="Arial" panose="020B0604020202020204" pitchFamily="34" charset="0"/>
              </a:rPr>
              <a:t>d’Alzheimer</a:t>
            </a:r>
            <a:r>
              <a:rPr lang="en-US" sz="2900" dirty="0">
                <a:cs typeface="Arial" panose="020B0604020202020204" pitchFamily="34" charset="0"/>
              </a:rPr>
              <a:t>.  </a:t>
            </a:r>
            <a:endParaRPr lang="en-US" sz="2900" dirty="0" smtClean="0"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4"/>
              </a:buClr>
              <a:buSzTx/>
            </a:pPr>
            <a:r>
              <a:rPr lang="fr-CA" sz="2900" dirty="0"/>
              <a:t>Images: </a:t>
            </a:r>
            <a:r>
              <a:rPr lang="fr-CA" sz="2900" i="1" dirty="0" smtClean="0"/>
              <a:t>Clipart</a:t>
            </a:r>
          </a:p>
          <a:p>
            <a:r>
              <a:rPr lang="fr-CA" sz="2900" dirty="0">
                <a:hlinkClick r:id="rId19"/>
              </a:rPr>
              <a:t>http://www.msss.gouv.qc.ca/professionnels/maladies-chroniques/alzheimer-et-autres-troubles-neurocognitifs-majeurs/</a:t>
            </a:r>
            <a:endParaRPr lang="fr-CA" sz="2900" dirty="0"/>
          </a:p>
          <a:p>
            <a:r>
              <a:rPr lang="fr-CA" sz="2900" dirty="0"/>
              <a:t>http://centreavantage.ca/ressources/scpd/http://www.iugm.qc.ca/prof/outils.html</a:t>
            </a:r>
          </a:p>
          <a:p>
            <a:pPr marL="342900" lvl="1" indent="-342900">
              <a:buClr>
                <a:schemeClr val="accent4"/>
              </a:buClr>
              <a:buSzTx/>
            </a:pPr>
            <a:endParaRPr lang="fr-CA" sz="2200" dirty="0"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4"/>
              </a:buClr>
              <a:buSzTx/>
            </a:pPr>
            <a:endParaRPr lang="en-CA" sz="2300" dirty="0"/>
          </a:p>
          <a:p>
            <a:endParaRPr lang="en-CA" sz="2300" dirty="0"/>
          </a:p>
          <a:p>
            <a:endParaRPr lang="en-CA" sz="2300" dirty="0" smtClean="0"/>
          </a:p>
          <a:p>
            <a:endParaRPr lang="en-CA" sz="2300" dirty="0"/>
          </a:p>
          <a:p>
            <a:endParaRPr lang="en-CA" sz="2300" dirty="0" smtClean="0"/>
          </a:p>
          <a:p>
            <a:endParaRPr lang="en-CA" sz="2300" dirty="0"/>
          </a:p>
          <a:p>
            <a:pPr marL="342900" lvl="1">
              <a:buClr>
                <a:schemeClr val="accent1"/>
              </a:buClr>
            </a:pPr>
            <a:endParaRPr lang="en-CA" sz="2300" dirty="0"/>
          </a:p>
          <a:p>
            <a:pPr marL="0" indent="0">
              <a:buNone/>
            </a:pPr>
            <a:endParaRPr lang="en-CA" noProof="0" dirty="0" smtClean="0"/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9376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re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1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CA" dirty="0" err="1" smtClean="0">
                <a:solidFill>
                  <a:schemeClr val="bg1"/>
                </a:solidFill>
              </a:rPr>
              <a:t>BLoc</a:t>
            </a:r>
            <a:r>
              <a:rPr lang="fr-CA" dirty="0" smtClean="0">
                <a:solidFill>
                  <a:schemeClr val="bg1"/>
                </a:solidFill>
              </a:rPr>
              <a:t> 2: 3 heures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9" name="Espace réservé du texte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3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92313" y="154113"/>
            <a:ext cx="8229600" cy="5762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r-CA" altLang="fr-FR" sz="3000" dirty="0"/>
              <a:t>Plan de formation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 bwMode="auto">
          <a:xfrm>
            <a:off x="1490870" y="1641442"/>
            <a:ext cx="8731043" cy="431941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lang="fr-CA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CA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Évaluation cognitive selon le </a:t>
            </a:r>
            <a:r>
              <a:rPr lang="fr-CA" sz="2400" dirty="0" smtClean="0"/>
              <a:t>processus clinique interdisciplinaire en 1</a:t>
            </a:r>
            <a:r>
              <a:rPr lang="fr-CA" sz="2400" baseline="30000" dirty="0" smtClean="0"/>
              <a:t>re</a:t>
            </a:r>
            <a:r>
              <a:rPr lang="fr-CA" sz="2400" dirty="0"/>
              <a:t> </a:t>
            </a:r>
            <a:r>
              <a:rPr lang="fr-CA" sz="2400" dirty="0" smtClean="0"/>
              <a:t>ligne</a:t>
            </a: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CA" sz="2400" dirty="0" smtClean="0"/>
              <a:t>Évaluation </a:t>
            </a:r>
            <a:r>
              <a:rPr lang="fr-CA" sz="2400" dirty="0"/>
              <a:t>des risques imminents à </a:t>
            </a:r>
            <a:r>
              <a:rPr lang="fr-CA" sz="2400" dirty="0" smtClean="0"/>
              <a:t>domicile</a:t>
            </a: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CA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Annonce </a:t>
            </a:r>
            <a:r>
              <a:rPr lang="fr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du diagnostic en interdisciplinarité</a:t>
            </a: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CA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Examens </a:t>
            </a:r>
            <a:r>
              <a:rPr lang="fr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paracliniques complémentaires et référence en 2</a:t>
            </a:r>
            <a:r>
              <a:rPr lang="fr-CA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 ligne </a:t>
            </a:r>
            <a:endParaRPr lang="fr-CA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CA" sz="2400" dirty="0"/>
              <a:t>Suivi du patient et de ses proches aidant</a:t>
            </a:r>
            <a:endParaRPr lang="fr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Titre 1"/>
          <p:cNvGrpSpPr/>
          <p:nvPr/>
        </p:nvGrpSpPr>
        <p:grpSpPr>
          <a:xfrm>
            <a:off x="457199" y="274638"/>
            <a:ext cx="11177338" cy="562074"/>
            <a:chOff x="0" y="0"/>
            <a:chExt cx="11177337" cy="562073"/>
          </a:xfrm>
          <a:gradFill>
            <a:gsLst>
              <a:gs pos="80672">
                <a:schemeClr val="accent4">
                  <a:lumMod val="20000"/>
                  <a:lumOff val="80000"/>
                </a:schemeClr>
              </a:gs>
              <a:gs pos="500">
                <a:srgbClr val="D1E8EA"/>
              </a:gs>
              <a:gs pos="0">
                <a:srgbClr val="E5EFF8"/>
              </a:gs>
              <a:gs pos="10000">
                <a:schemeClr val="accent5">
                  <a:lumMod val="45000"/>
                  <a:lumOff val="55000"/>
                </a:schemeClr>
              </a:gs>
              <a:gs pos="1000">
                <a:schemeClr val="accent5">
                  <a:lumMod val="45000"/>
                  <a:lumOff val="55000"/>
                </a:schemeClr>
              </a:gs>
              <a:gs pos="41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" name="Rectangle"/>
            <p:cNvSpPr/>
            <p:nvPr/>
          </p:nvSpPr>
          <p:spPr>
            <a:xfrm>
              <a:off x="0" y="0"/>
              <a:ext cx="1117733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72000"/>
                </a:lnSpc>
                <a:defRPr sz="3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6" name="Liens importants"/>
            <p:cNvSpPr txBox="1"/>
            <p:nvPr/>
          </p:nvSpPr>
          <p:spPr>
            <a:xfrm>
              <a:off x="45720" y="0"/>
              <a:ext cx="11085898" cy="5620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 defTabSz="886968">
                <a:lnSpc>
                  <a:spcPct val="72000"/>
                </a:lnSpc>
                <a:defRPr sz="3783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fr-CA" dirty="0" smtClean="0"/>
                <a:t>Plan de formation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317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9545"/>
          </a:xfrm>
        </p:spPr>
        <p:txBody>
          <a:bodyPr>
            <a:normAutofit/>
          </a:bodyPr>
          <a:lstStyle/>
          <a:p>
            <a:pPr algn="ctr"/>
            <a:r>
              <a:rPr lang="fr-CA" b="1" dirty="0" smtClean="0"/>
              <a:t>VRAI ou FAUX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505" y="1074656"/>
            <a:ext cx="10515600" cy="4553146"/>
          </a:xfrm>
        </p:spPr>
        <p:txBody>
          <a:bodyPr>
            <a:noAutofit/>
          </a:bodyPr>
          <a:lstStyle/>
          <a:p>
            <a:r>
              <a:rPr lang="fr-CA" dirty="0" smtClean="0"/>
              <a:t>Le </a:t>
            </a:r>
            <a:r>
              <a:rPr lang="fr-CA" dirty="0" err="1" smtClean="0"/>
              <a:t>MoCA</a:t>
            </a:r>
            <a:r>
              <a:rPr lang="fr-CA" dirty="0" smtClean="0"/>
              <a:t> est une test psychométrique plus sensible que le MMSE pour la détection des TNC légers. </a:t>
            </a:r>
          </a:p>
          <a:p>
            <a:endParaRPr lang="fr-CA" b="1" dirty="0" smtClean="0">
              <a:solidFill>
                <a:srgbClr val="C00000"/>
              </a:solidFill>
            </a:endParaRPr>
          </a:p>
          <a:p>
            <a:r>
              <a:rPr lang="fr-CA" dirty="0" smtClean="0">
                <a:solidFill>
                  <a:prstClr val="black"/>
                </a:solidFill>
              </a:rPr>
              <a:t>Un résultat normal au scan cérébral signifie que le patient ne souffre pas de TNC. </a:t>
            </a:r>
          </a:p>
          <a:p>
            <a:endParaRPr lang="fr-CA" b="1" dirty="0" smtClean="0">
              <a:solidFill>
                <a:srgbClr val="C00000"/>
              </a:solidFill>
            </a:endParaRPr>
          </a:p>
          <a:p>
            <a:r>
              <a:rPr lang="fr-CA" dirty="0"/>
              <a:t>Il est possible de référer un patient à la clinique de mémoire sans faire d’évaluation cognitive et de tests psychométriques. </a:t>
            </a:r>
            <a:endParaRPr lang="fr-CA" dirty="0" smtClean="0"/>
          </a:p>
          <a:p>
            <a:endParaRPr lang="fr-CA" b="1" dirty="0">
              <a:solidFill>
                <a:srgbClr val="C00000"/>
              </a:solidFill>
            </a:endParaRPr>
          </a:p>
          <a:p>
            <a:r>
              <a:rPr lang="fr-CA" dirty="0" smtClean="0">
                <a:solidFill>
                  <a:prstClr val="black"/>
                </a:solidFill>
              </a:rPr>
              <a:t>Il existe des organismes communautaires spécialisés pour soutenir et accompagner les personnes atteintes de TNC et de leurs proches. </a:t>
            </a:r>
            <a:endParaRPr lang="fr-CA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CA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CA" sz="2400" b="1" dirty="0"/>
          </a:p>
          <a:p>
            <a:pPr marL="0" indent="0" algn="ctr">
              <a:buNone/>
            </a:pPr>
            <a:endParaRPr lang="fr-CA" sz="2400" b="1" dirty="0" smtClean="0"/>
          </a:p>
          <a:p>
            <a:pPr marL="0" indent="0" algn="ctr">
              <a:buNone/>
            </a:pPr>
            <a:endParaRPr lang="fr-CA" sz="2400" b="1" dirty="0"/>
          </a:p>
          <a:p>
            <a:pPr marL="0" indent="0" algn="ctr">
              <a:buNone/>
            </a:pPr>
            <a:endParaRPr lang="fr-CA" sz="2000" dirty="0">
              <a:solidFill>
                <a:srgbClr val="C00000"/>
              </a:solidFill>
            </a:endParaRPr>
          </a:p>
          <a:p>
            <a:endParaRPr lang="fr-CA" sz="2000" dirty="0"/>
          </a:p>
        </p:txBody>
      </p:sp>
      <p:pic>
        <p:nvPicPr>
          <p:cNvPr id="5" name="Image 4" descr="&lt;strong&gt;Question mark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87" y="63437"/>
            <a:ext cx="2376419" cy="13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leurs CIUSSS Centre-Sud">
      <a:dk1>
        <a:srgbClr val="2D2926"/>
      </a:dk1>
      <a:lt1>
        <a:sysClr val="window" lastClr="FFFFFF"/>
      </a:lt1>
      <a:dk2>
        <a:srgbClr val="919D9D"/>
      </a:dk2>
      <a:lt2>
        <a:srgbClr val="FFFFFF"/>
      </a:lt2>
      <a:accent1>
        <a:srgbClr val="FF5C39"/>
      </a:accent1>
      <a:accent2>
        <a:srgbClr val="F8951D"/>
      </a:accent2>
      <a:accent3>
        <a:srgbClr val="FFBF3F"/>
      </a:accent3>
      <a:accent4>
        <a:srgbClr val="00AEC7"/>
      </a:accent4>
      <a:accent5>
        <a:srgbClr val="6BBBAE"/>
      </a:accent5>
      <a:accent6>
        <a:srgbClr val="6CC24A"/>
      </a:accent6>
      <a:hlink>
        <a:srgbClr val="003399"/>
      </a:hlink>
      <a:folHlink>
        <a:srgbClr val="3B3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4BC78F91-B1A2-4875-A8EA-3865C9F5B3C8}" vid="{200CB3F2-2215-4B98-AE27-DA7CDC4B482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12604</TotalTime>
  <Words>3068</Words>
  <Application>Microsoft Office PowerPoint</Application>
  <PresentationFormat>Grand écran</PresentationFormat>
  <Paragraphs>633</Paragraphs>
  <Slides>69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8" baseType="lpstr"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Thème1</vt:lpstr>
      <vt:lpstr>Initiative ministérielle sur la maladie d’Alzheimer et autres troubles neurocognitifs (TNC)   Repérage, évaluation et prise en charge en 1ère ligne  Formation s’adressant AUX INFIRMIÈRES ET AUTRES PROFESSIONNELS EN GMF</vt:lpstr>
      <vt:lpstr>Je n’ai aucun de conflit d’intérêts</vt:lpstr>
      <vt:lpstr>Présentation PowerPoint</vt:lpstr>
      <vt:lpstr>Présentation PowerPoint</vt:lpstr>
      <vt:lpstr>Présentation PowerPoint</vt:lpstr>
      <vt:lpstr>Présentation PowerPoint</vt:lpstr>
      <vt:lpstr>BLoc 2: 3 heures</vt:lpstr>
      <vt:lpstr>Plan de formation</vt:lpstr>
      <vt:lpstr>VRAI ou FAUX</vt:lpstr>
      <vt:lpstr>PROCESSUS clinique interdisciplinaire en 1re ligne</vt:lpstr>
      <vt:lpstr>Présentation PowerPoint</vt:lpstr>
      <vt:lpstr>Présentation PowerPoint</vt:lpstr>
      <vt:lpstr>Présentation PowerPoint</vt:lpstr>
      <vt:lpstr>ÉVALUATION COGNITIVE Infirmière</vt:lpstr>
      <vt:lpstr>Présentation PowerPoint</vt:lpstr>
      <vt:lpstr>Défis</vt:lpstr>
      <vt:lpstr>Barrières à l’évaluation</vt:lpstr>
      <vt:lpstr>Pratiques gagnantes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A-Description de la plainte</vt:lpstr>
      <vt:lpstr>Présentation PowerPoint</vt:lpstr>
      <vt:lpstr>B-Évaluer la condition physique</vt:lpstr>
      <vt:lpstr>C-Évaluer la condition mentale</vt:lpstr>
      <vt:lpstr>  </vt:lpstr>
      <vt:lpstr>Présentation PowerPoint</vt:lpstr>
      <vt:lpstr>Présentation PowerPoint</vt:lpstr>
      <vt:lpstr>Repérage et appréciation des SCPD (outil NPI-R INESSS)</vt:lpstr>
      <vt:lpstr>Présentation PowerPoint</vt:lpstr>
      <vt:lpstr>D- Recherche des enjeux fonctionnels</vt:lpstr>
      <vt:lpstr>Présentation PowerPoint</vt:lpstr>
      <vt:lpstr> Déclin cognitif et fonctionnel perçu par un proche </vt:lpstr>
      <vt:lpstr> Autonomie fonctionnelle   </vt:lpstr>
      <vt:lpstr>E-Histoire familiale et contexte psychosocial</vt:lpstr>
      <vt:lpstr>Présentation PowerPoint</vt:lpstr>
      <vt:lpstr>Présentation PowerPoint</vt:lpstr>
      <vt:lpstr>Situation du Proche aidant (PA)</vt:lpstr>
      <vt:lpstr>Formulaires de connexion/autorisation</vt:lpstr>
      <vt:lpstr>Présentation PowerPoint</vt:lpstr>
      <vt:lpstr>F- Connu CLSC, SAD, 2e ligne </vt:lpstr>
      <vt:lpstr>G- Amorcer l’enseignement de la santé cognitive   Comment vous enseignez la santé cognitive?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Examens paracliniques complémentaires et  référence en 2e ligne</vt:lpstr>
      <vt:lpstr>Présentation PowerPoint</vt:lpstr>
      <vt:lpstr>Présentation PowerPoint</vt:lpstr>
      <vt:lpstr>  clinique de la mémoire – gérontopsychiatrie –psychogériatrie  –  neurologie </vt:lpstr>
      <vt:lpstr>ANNONCE DU DIAGNOSTIC en interdisciplinarité</vt:lpstr>
      <vt:lpstr>Présentation PowerPoint</vt:lpstr>
      <vt:lpstr>Annonce du diagnostic et suivi</vt:lpstr>
      <vt:lpstr>Présentation PowerPoint</vt:lpstr>
      <vt:lpstr>Présentation PowerPoint</vt:lpstr>
      <vt:lpstr>Suivi du patient et de ses proches aidant</vt:lpstr>
      <vt:lpstr>Présentation PowerPoint</vt:lpstr>
      <vt:lpstr>Présentation PowerPoint</vt:lpstr>
      <vt:lpstr>Présentation PowerPoint</vt:lpstr>
      <vt:lpstr>Présentation PowerPoint</vt:lpstr>
      <vt:lpstr>VRAI ou FAUX</vt:lpstr>
      <vt:lpstr>Présentation PowerPoint</vt:lpstr>
      <vt:lpstr>Références</vt:lpstr>
      <vt:lpstr>Références</vt:lpstr>
      <vt:lpstr>Références</vt:lpstr>
      <vt:lpstr>Références</vt:lpstr>
    </vt:vector>
  </TitlesOfParts>
  <Company>CIUSSS Centre-Sud-de-l'Ile-de-Montreal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Sigouin</dc:creator>
  <cp:lastModifiedBy>Julie Sigouin (CCSMTL DSP)</cp:lastModifiedBy>
  <cp:revision>200</cp:revision>
  <cp:lastPrinted>2022-05-04T18:43:32Z</cp:lastPrinted>
  <dcterms:created xsi:type="dcterms:W3CDTF">2019-05-27T18:16:55Z</dcterms:created>
  <dcterms:modified xsi:type="dcterms:W3CDTF">2022-05-04T18:54:55Z</dcterms:modified>
</cp:coreProperties>
</file>