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3"/>
  </p:notesMasterIdLst>
  <p:handoutMasterIdLst>
    <p:handoutMasterId r:id="rId9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347"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Lst>
  <p:sldSz cx="12192000" cy="6858000"/>
  <p:notesSz cx="9296400" cy="7010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4660"/>
  </p:normalViewPr>
  <p:slideViewPr>
    <p:cSldViewPr snapToGrid="0">
      <p:cViewPr varScale="1">
        <p:scale>
          <a:sx n="105" d="100"/>
          <a:sy n="105"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448CFFA8-B3F4-4485-9A9E-88036B8BAEE0}" type="datetimeFigureOut">
              <a:rPr lang="fr-CA" smtClean="0"/>
              <a:t>2022-05-02</a:t>
            </a:fld>
            <a:endParaRPr lang="fr-CA"/>
          </a:p>
        </p:txBody>
      </p:sp>
      <p:sp>
        <p:nvSpPr>
          <p:cNvPr id="4" name="Espace réservé du pied de page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A1F3BF5F-A280-4F28-956C-9B1FA912D307}" type="slidenum">
              <a:rPr lang="fr-CA" smtClean="0"/>
              <a:t>‹N°›</a:t>
            </a:fld>
            <a:endParaRPr lang="fr-CA"/>
          </a:p>
        </p:txBody>
      </p:sp>
    </p:spTree>
    <p:extLst>
      <p:ext uri="{BB962C8B-B14F-4D97-AF65-F5344CB8AC3E}">
        <p14:creationId xmlns:p14="http://schemas.microsoft.com/office/powerpoint/2010/main" val="2861491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2311400" y="525463"/>
            <a:ext cx="4673600" cy="2628900"/>
          </a:xfrm>
          <a:prstGeom prst="rect">
            <a:avLst/>
          </a:prstGeom>
        </p:spPr>
        <p:txBody>
          <a:bodyPr lIns="93177" tIns="46589" rIns="93177" bIns="46589"/>
          <a:lstStyle/>
          <a:p>
            <a:endParaRPr/>
          </a:p>
        </p:txBody>
      </p:sp>
      <p:sp>
        <p:nvSpPr>
          <p:cNvPr id="342" name="Shape 342"/>
          <p:cNvSpPr>
            <a:spLocks noGrp="1"/>
          </p:cNvSpPr>
          <p:nvPr>
            <p:ph type="body" sz="quarter" idx="1"/>
          </p:nvPr>
        </p:nvSpPr>
        <p:spPr>
          <a:xfrm>
            <a:off x="1239520" y="3329940"/>
            <a:ext cx="6817360" cy="31546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Shape 435"/>
          <p:cNvSpPr>
            <a:spLocks noGrp="1" noRot="1" noChangeAspect="1"/>
          </p:cNvSpPr>
          <p:nvPr>
            <p:ph type="sldImg"/>
          </p:nvPr>
        </p:nvSpPr>
        <p:spPr>
          <a:xfrm>
            <a:off x="2311400" y="525463"/>
            <a:ext cx="4673600" cy="2628900"/>
          </a:xfrm>
          <a:prstGeom prst="rect">
            <a:avLst/>
          </a:prstGeom>
        </p:spPr>
        <p:txBody>
          <a:bodyPr/>
          <a:lstStyle/>
          <a:p>
            <a:endParaRPr/>
          </a:p>
        </p:txBody>
      </p:sp>
      <p:sp>
        <p:nvSpPr>
          <p:cNvPr id="436" name="Shape 436"/>
          <p:cNvSpPr>
            <a:spLocks noGrp="1"/>
          </p:cNvSpPr>
          <p:nvPr>
            <p:ph type="body" sz="quarter" idx="1"/>
          </p:nvPr>
        </p:nvSpPr>
        <p:spPr>
          <a:prstGeom prst="rect">
            <a:avLst/>
          </a:prstGeom>
        </p:spPr>
        <p:txBody>
          <a:bodyPr/>
          <a:lstStyle>
            <a:lvl1pPr marL="174707" indent="-174707">
              <a:buSzPct val="100000"/>
              <a:buChar char="❑"/>
            </a:lvl1pPr>
          </a:lstStyle>
          <a:p>
            <a:r>
              <a:t>Le patient peut pallier à des difficultés fonctionnelles mineures en mettant en place des stratégies (pilulier pour éviter les oublis, prendre des notes,…); il n’y a donc pas d’interférence avec le fonctionnement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 name="Shape 806"/>
          <p:cNvSpPr>
            <a:spLocks noGrp="1" noRot="1" noChangeAspect="1"/>
          </p:cNvSpPr>
          <p:nvPr>
            <p:ph type="sldImg"/>
          </p:nvPr>
        </p:nvSpPr>
        <p:spPr>
          <a:xfrm>
            <a:off x="2311400" y="525463"/>
            <a:ext cx="4673600" cy="2628900"/>
          </a:xfrm>
          <a:prstGeom prst="rect">
            <a:avLst/>
          </a:prstGeom>
        </p:spPr>
        <p:txBody>
          <a:bodyPr/>
          <a:lstStyle/>
          <a:p>
            <a:endParaRPr/>
          </a:p>
        </p:txBody>
      </p:sp>
      <p:sp>
        <p:nvSpPr>
          <p:cNvPr id="807" name="Shape 807"/>
          <p:cNvSpPr>
            <a:spLocks noGrp="1"/>
          </p:cNvSpPr>
          <p:nvPr>
            <p:ph type="body" sz="quarter" idx="1"/>
          </p:nvPr>
        </p:nvSpPr>
        <p:spPr>
          <a:prstGeom prst="rect">
            <a:avLst/>
          </a:prstGeom>
        </p:spPr>
        <p:txBody>
          <a:bodyPr/>
          <a:lstStyle>
            <a:lvl1pPr marL="178026" indent="-178026">
              <a:buSzPct val="100000"/>
              <a:buChar char="❑"/>
              <a:defRPr>
                <a:latin typeface="Arial"/>
                <a:ea typeface="Arial"/>
                <a:cs typeface="Arial"/>
                <a:sym typeface="Arial"/>
              </a:defRPr>
            </a:lvl1pPr>
          </a:lstStyle>
          <a:p>
            <a:r>
              <a:t>Prodrome: Première manifestation d’une maladie; signe annonciateur d’un évènement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 name="Shape 855"/>
          <p:cNvSpPr>
            <a:spLocks noGrp="1" noRot="1" noChangeAspect="1"/>
          </p:cNvSpPr>
          <p:nvPr>
            <p:ph type="sldImg"/>
          </p:nvPr>
        </p:nvSpPr>
        <p:spPr>
          <a:xfrm>
            <a:off x="2311400" y="525463"/>
            <a:ext cx="4673600" cy="2628900"/>
          </a:xfrm>
          <a:prstGeom prst="rect">
            <a:avLst/>
          </a:prstGeom>
        </p:spPr>
        <p:txBody>
          <a:bodyPr/>
          <a:lstStyle/>
          <a:p>
            <a:endParaRPr/>
          </a:p>
        </p:txBody>
      </p:sp>
      <p:sp>
        <p:nvSpPr>
          <p:cNvPr id="856" name="Shape 856"/>
          <p:cNvSpPr>
            <a:spLocks noGrp="1"/>
          </p:cNvSpPr>
          <p:nvPr>
            <p:ph type="body" sz="quarter" idx="1"/>
          </p:nvPr>
        </p:nvSpPr>
        <p:spPr>
          <a:prstGeom prst="rect">
            <a:avLst/>
          </a:prstGeom>
        </p:spPr>
        <p:txBody>
          <a:bodyPr/>
          <a:lstStyle/>
          <a:p>
            <a:pPr marL="178025" indent="-178025">
              <a:buSzPct val="100000"/>
              <a:buFont typeface="Calibri"/>
              <a:buChar char="❑"/>
            </a:pPr>
            <a:r>
              <a:t>L’observation du patient pendant le test a une grande valeur: </a:t>
            </a:r>
          </a:p>
          <a:p>
            <a:pPr marL="652764" lvl="1" indent="-178026">
              <a:buSzPct val="100000"/>
              <a:buFont typeface="Calibri"/>
              <a:buChar char="❑"/>
            </a:pPr>
            <a:r>
              <a:t>Combien de temps la tâche lui prend à initier la tâche, à la compléter?</a:t>
            </a:r>
          </a:p>
          <a:p>
            <a:pPr marL="652764" lvl="1" indent="-178026">
              <a:buSzPct val="100000"/>
              <a:buFont typeface="Calibri"/>
              <a:buChar char="❑"/>
            </a:pPr>
            <a:r>
              <a:t>Est-il capable de faire preuve d’autocritique pour corriger ses erreurs?</a:t>
            </a:r>
          </a:p>
          <a:p>
            <a:pPr marL="652764" lvl="1" indent="-178026">
              <a:buSzPct val="100000"/>
              <a:buFont typeface="Calibri"/>
              <a:buChar char="❑"/>
            </a:pPr>
            <a:r>
              <a:t>Peut-il planifier et organiser son travail ou est-il désorganisé?</a:t>
            </a:r>
          </a:p>
          <a:p>
            <a:pPr marL="652764" lvl="1" indent="-178026">
              <a:buSzPct val="100000"/>
              <a:buFont typeface="Calibri"/>
              <a:buChar char="❑"/>
            </a:pPr>
            <a:r>
              <a:t>Oublie-t-il les consignes en cours d’épreuve?</a:t>
            </a:r>
          </a:p>
          <a:p>
            <a:pPr marL="652764" lvl="1" indent="-178026">
              <a:buSzPct val="100000"/>
              <a:buFont typeface="Calibri"/>
              <a:buChar char="❑"/>
            </a:pPr>
            <a:r>
              <a:t>Fait-il preuve de persévération en continuant d’écrire des chiffres au-delà de 12 à l’exercice de l’horloge?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Shape 867"/>
          <p:cNvSpPr>
            <a:spLocks noGrp="1" noRot="1" noChangeAspect="1"/>
          </p:cNvSpPr>
          <p:nvPr>
            <p:ph type="sldImg"/>
          </p:nvPr>
        </p:nvSpPr>
        <p:spPr>
          <a:xfrm>
            <a:off x="2311400" y="525463"/>
            <a:ext cx="4673600" cy="2628900"/>
          </a:xfrm>
          <a:prstGeom prst="rect">
            <a:avLst/>
          </a:prstGeom>
        </p:spPr>
        <p:txBody>
          <a:bodyPr/>
          <a:lstStyle/>
          <a:p>
            <a:endParaRPr/>
          </a:p>
        </p:txBody>
      </p:sp>
      <p:sp>
        <p:nvSpPr>
          <p:cNvPr id="868" name="Shape 868"/>
          <p:cNvSpPr>
            <a:spLocks noGrp="1"/>
          </p:cNvSpPr>
          <p:nvPr>
            <p:ph type="body" sz="quarter" idx="1"/>
          </p:nvPr>
        </p:nvSpPr>
        <p:spPr>
          <a:prstGeom prst="rect">
            <a:avLst/>
          </a:prstGeom>
        </p:spPr>
        <p:txBody>
          <a:bodyPr/>
          <a:lstStyle/>
          <a:p>
            <a:pPr marL="181408" indent="-181408">
              <a:buSzPct val="100000"/>
              <a:buFont typeface="Arial"/>
              <a:buChar char="❑"/>
              <a:defRPr>
                <a:latin typeface="Arial"/>
                <a:ea typeface="Arial"/>
                <a:cs typeface="Arial"/>
                <a:sym typeface="Arial"/>
              </a:defRPr>
            </a:pPr>
            <a:r>
              <a:t>Regarder fiche INESSS: score médian normalisé</a:t>
            </a:r>
          </a:p>
          <a:p>
            <a:pPr marL="181408" indent="-181408">
              <a:buSzPct val="100000"/>
              <a:buFont typeface="Arial"/>
              <a:buChar char="❑"/>
              <a:defRPr>
                <a:latin typeface="Arial"/>
                <a:ea typeface="Arial"/>
                <a:cs typeface="Arial"/>
                <a:sym typeface="Arial"/>
              </a:defRPr>
            </a:pPr>
            <a:r>
              <a:t>Règle de 3 si le patient ne peut répondre à une question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 name="Shape 876"/>
          <p:cNvSpPr>
            <a:spLocks noGrp="1" noRot="1" noChangeAspect="1"/>
          </p:cNvSpPr>
          <p:nvPr>
            <p:ph type="sldImg"/>
          </p:nvPr>
        </p:nvSpPr>
        <p:spPr>
          <a:xfrm>
            <a:off x="2311400" y="525463"/>
            <a:ext cx="4673600" cy="2628900"/>
          </a:xfrm>
          <a:prstGeom prst="rect">
            <a:avLst/>
          </a:prstGeom>
        </p:spPr>
        <p:txBody>
          <a:bodyPr/>
          <a:lstStyle/>
          <a:p>
            <a:endParaRPr/>
          </a:p>
        </p:txBody>
      </p:sp>
      <p:sp>
        <p:nvSpPr>
          <p:cNvPr id="877" name="Shape 877"/>
          <p:cNvSpPr>
            <a:spLocks noGrp="1"/>
          </p:cNvSpPr>
          <p:nvPr>
            <p:ph type="body" sz="quarter" idx="1"/>
          </p:nvPr>
        </p:nvSpPr>
        <p:spPr>
          <a:prstGeom prst="rect">
            <a:avLst/>
          </a:prstGeom>
        </p:spPr>
        <p:txBody>
          <a:bodyPr/>
          <a:lstStyle>
            <a:lvl1pPr marL="174706" indent="-174706">
              <a:buSzPct val="100000"/>
              <a:buFont typeface="Calibri"/>
              <a:buChar char="❑"/>
            </a:lvl1pPr>
          </a:lstStyle>
          <a:p>
            <a:r>
              <a:t>MoCa pour non voyant disponible en anglais; sans les éléments visuels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Shape 464"/>
          <p:cNvSpPr>
            <a:spLocks noGrp="1" noRot="1" noChangeAspect="1"/>
          </p:cNvSpPr>
          <p:nvPr>
            <p:ph type="sldImg"/>
          </p:nvPr>
        </p:nvSpPr>
        <p:spPr>
          <a:xfrm>
            <a:off x="2311400" y="525463"/>
            <a:ext cx="4673600" cy="2628900"/>
          </a:xfrm>
          <a:prstGeom prst="rect">
            <a:avLst/>
          </a:prstGeom>
        </p:spPr>
        <p:txBody>
          <a:bodyPr/>
          <a:lstStyle/>
          <a:p>
            <a:endParaRPr/>
          </a:p>
        </p:txBody>
      </p:sp>
      <p:sp>
        <p:nvSpPr>
          <p:cNvPr id="465" name="Shape 465"/>
          <p:cNvSpPr>
            <a:spLocks noGrp="1"/>
          </p:cNvSpPr>
          <p:nvPr>
            <p:ph type="body" sz="quarter" idx="1"/>
          </p:nvPr>
        </p:nvSpPr>
        <p:spPr>
          <a:prstGeom prst="rect">
            <a:avLst/>
          </a:prstGeom>
        </p:spPr>
        <p:txBody>
          <a:bodyPr/>
          <a:lstStyle/>
          <a:p>
            <a:pPr marL="181408" indent="-181408">
              <a:buSzPct val="100000"/>
              <a:buChar char="❑"/>
              <a:defRPr>
                <a:latin typeface="Arial"/>
                <a:ea typeface="Arial"/>
                <a:cs typeface="Arial"/>
                <a:sym typeface="Arial"/>
              </a:defRPr>
            </a:pPr>
            <a:r>
              <a:t>MA: type le plus commun</a:t>
            </a:r>
          </a:p>
          <a:p>
            <a:pPr marL="181408" indent="-181408">
              <a:buSzPct val="100000"/>
              <a:buChar char="❑"/>
              <a:defRPr>
                <a:latin typeface="Arial"/>
                <a:ea typeface="Arial"/>
                <a:cs typeface="Arial"/>
                <a:sym typeface="Arial"/>
              </a:defRPr>
            </a:pPr>
            <a:r>
              <a:t>Démence vasculaire: vient au second rang; 10 à 20% des cas de démence; est un facteur de risque à l’égard de la MA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Shape 475"/>
          <p:cNvSpPr>
            <a:spLocks noGrp="1" noRot="1" noChangeAspect="1"/>
          </p:cNvSpPr>
          <p:nvPr>
            <p:ph type="sldImg"/>
          </p:nvPr>
        </p:nvSpPr>
        <p:spPr>
          <a:xfrm>
            <a:off x="2311400" y="525463"/>
            <a:ext cx="4673600" cy="2628900"/>
          </a:xfrm>
          <a:prstGeom prst="rect">
            <a:avLst/>
          </a:prstGeom>
        </p:spPr>
        <p:txBody>
          <a:bodyPr/>
          <a:lstStyle/>
          <a:p>
            <a:endParaRPr/>
          </a:p>
        </p:txBody>
      </p:sp>
      <p:sp>
        <p:nvSpPr>
          <p:cNvPr id="476" name="Shape 476"/>
          <p:cNvSpPr>
            <a:spLocks noGrp="1"/>
          </p:cNvSpPr>
          <p:nvPr>
            <p:ph type="body" sz="quarter" idx="1"/>
          </p:nvPr>
        </p:nvSpPr>
        <p:spPr>
          <a:prstGeom prst="rect">
            <a:avLst/>
          </a:prstGeom>
        </p:spPr>
        <p:txBody>
          <a:bodyPr/>
          <a:lstStyle/>
          <a:p>
            <a:pPr marL="181408" indent="-181408">
              <a:buSzPct val="100000"/>
              <a:buChar char="❑"/>
              <a:defRPr>
                <a:latin typeface="Arial"/>
                <a:ea typeface="Arial"/>
                <a:cs typeface="Arial"/>
                <a:sym typeface="Arial"/>
              </a:defRPr>
            </a:pPr>
            <a:r>
              <a:t>Les hallucinations sont bien formées, récurrentes, détaillées et souvent non-menaçantes</a:t>
            </a:r>
          </a:p>
          <a:p>
            <a:pPr marL="181408" indent="-181408">
              <a:buSzPct val="100000"/>
              <a:buChar char="❑"/>
              <a:defRPr>
                <a:latin typeface="Arial"/>
                <a:ea typeface="Arial"/>
                <a:cs typeface="Arial"/>
                <a:sym typeface="Arial"/>
              </a:defRPr>
            </a:pPr>
            <a:r>
              <a:t>Délire encapsulé:  Un délire encapsulé se rapporte à un sujet ou à une croyance spécifique sans envahir la vie ou le niveau de fonctionnement d'une personne.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Shape 489"/>
          <p:cNvSpPr>
            <a:spLocks noGrp="1" noRot="1" noChangeAspect="1"/>
          </p:cNvSpPr>
          <p:nvPr>
            <p:ph type="sldImg"/>
          </p:nvPr>
        </p:nvSpPr>
        <p:spPr>
          <a:prstGeom prst="rect">
            <a:avLst/>
          </a:prstGeom>
        </p:spPr>
        <p:txBody>
          <a:bodyPr/>
          <a:lstStyle/>
          <a:p>
            <a:endParaRPr/>
          </a:p>
        </p:txBody>
      </p:sp>
      <p:sp>
        <p:nvSpPr>
          <p:cNvPr id="490" name="Shape 490"/>
          <p:cNvSpPr>
            <a:spLocks noGrp="1"/>
          </p:cNvSpPr>
          <p:nvPr>
            <p:ph type="body" sz="quarter" idx="1"/>
          </p:nvPr>
        </p:nvSpPr>
        <p:spPr>
          <a:prstGeom prst="rect">
            <a:avLst/>
          </a:prstGeom>
        </p:spPr>
        <p:txBody>
          <a:bodyPr/>
          <a:lstStyle/>
          <a:p>
            <a:pPr defTabSz="949478">
              <a:defRPr>
                <a:latin typeface="Arial"/>
                <a:ea typeface="Arial"/>
                <a:cs typeface="Arial"/>
                <a:sym typeface="Arial"/>
              </a:defRPr>
            </a:pPr>
            <a:r>
              <a:t>FDG-TEP: </a:t>
            </a:r>
          </a:p>
          <a:p>
            <a:pPr marL="178026" indent="-178026" defTabSz="949478">
              <a:buSzPct val="100000"/>
              <a:buFont typeface="Arial"/>
              <a:buChar char="•"/>
              <a:defRPr>
                <a:latin typeface="Arial"/>
                <a:ea typeface="Arial"/>
                <a:cs typeface="Arial"/>
                <a:sym typeface="Arial"/>
              </a:defRPr>
            </a:pPr>
            <a:r>
              <a:t>FDG traceur F-Flurodéoxy glucose</a:t>
            </a:r>
          </a:p>
          <a:p>
            <a:pPr marL="178026" indent="-178026" defTabSz="949478">
              <a:buSzPct val="100000"/>
              <a:buFont typeface="Arial"/>
              <a:buChar char="•"/>
              <a:defRPr>
                <a:latin typeface="Arial"/>
                <a:ea typeface="Arial"/>
                <a:cs typeface="Arial"/>
                <a:sym typeface="Arial"/>
              </a:defRPr>
            </a:pPr>
            <a:r>
              <a:t>Métabolisme du glucose: indicateur de la fonction cérébrale</a:t>
            </a:r>
          </a:p>
          <a:p>
            <a:pPr marL="178026" indent="-178026" defTabSz="949478">
              <a:buSzPct val="100000"/>
              <a:buFont typeface="Arial"/>
              <a:buChar char="•"/>
              <a:defRPr>
                <a:latin typeface="Arial"/>
                <a:ea typeface="Arial"/>
                <a:cs typeface="Arial"/>
                <a:sym typeface="Arial"/>
              </a:defRPr>
            </a:pPr>
            <a:r>
              <a:t>Les concentrations de FDG dans les tissus permettent d’estimer le taux d’utilisation de glucose</a:t>
            </a:r>
          </a:p>
          <a:p>
            <a:pPr marL="178026" indent="-178026" defTabSz="949478">
              <a:buSzPct val="100000"/>
              <a:buFont typeface="Arial"/>
              <a:buChar char="•"/>
              <a:defRPr>
                <a:latin typeface="Arial"/>
                <a:ea typeface="Arial"/>
                <a:cs typeface="Arial"/>
                <a:sym typeface="Arial"/>
              </a:defRPr>
            </a:pPr>
            <a:r>
              <a:t>La faible activité synaptique attribuable au processus pathologique de la MA réduit le métabolisme du glucose donc réduit la fixation du FDG dans le cerveau des patients atteints comparativement au sujet sains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Shape 577"/>
          <p:cNvSpPr>
            <a:spLocks noGrp="1" noRot="1" noChangeAspect="1"/>
          </p:cNvSpPr>
          <p:nvPr>
            <p:ph type="sldImg"/>
          </p:nvPr>
        </p:nvSpPr>
        <p:spPr>
          <a:xfrm>
            <a:off x="2311400" y="525463"/>
            <a:ext cx="4673600" cy="2628900"/>
          </a:xfrm>
          <a:prstGeom prst="rect">
            <a:avLst/>
          </a:prstGeom>
        </p:spPr>
        <p:txBody>
          <a:bodyPr/>
          <a:lstStyle/>
          <a:p>
            <a:endParaRPr/>
          </a:p>
        </p:txBody>
      </p:sp>
      <p:sp>
        <p:nvSpPr>
          <p:cNvPr id="578" name="Shape 578"/>
          <p:cNvSpPr>
            <a:spLocks noGrp="1"/>
          </p:cNvSpPr>
          <p:nvPr>
            <p:ph type="body" sz="quarter" idx="1"/>
          </p:nvPr>
        </p:nvSpPr>
        <p:spPr>
          <a:prstGeom prst="rect">
            <a:avLst/>
          </a:prstGeom>
        </p:spPr>
        <p:txBody>
          <a:bodyPr/>
          <a:lstStyle/>
          <a:p>
            <a:r>
              <a:t>* NB: soyez vigilent: une condition cardio-métabolique, instable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Shape 679"/>
          <p:cNvSpPr>
            <a:spLocks noGrp="1" noRot="1" noChangeAspect="1"/>
          </p:cNvSpPr>
          <p:nvPr>
            <p:ph type="sldImg"/>
          </p:nvPr>
        </p:nvSpPr>
        <p:spPr>
          <a:xfrm>
            <a:off x="2311400" y="525463"/>
            <a:ext cx="4673600" cy="2628900"/>
          </a:xfrm>
          <a:prstGeom prst="rect">
            <a:avLst/>
          </a:prstGeom>
        </p:spPr>
        <p:txBody>
          <a:bodyPr/>
          <a:lstStyle/>
          <a:p>
            <a:endParaRPr/>
          </a:p>
        </p:txBody>
      </p:sp>
      <p:sp>
        <p:nvSpPr>
          <p:cNvPr id="680" name="Shape 680"/>
          <p:cNvSpPr>
            <a:spLocks noGrp="1"/>
          </p:cNvSpPr>
          <p:nvPr>
            <p:ph type="body" sz="quarter" idx="1"/>
          </p:nvPr>
        </p:nvSpPr>
        <p:spPr>
          <a:prstGeom prst="rect">
            <a:avLst/>
          </a:prstGeom>
        </p:spPr>
        <p:txBody>
          <a:bodyPr/>
          <a:lstStyle>
            <a:lvl1pPr>
              <a:defRPr b="1"/>
            </a:lvl1pPr>
          </a:lstStyle>
          <a:p>
            <a:r>
              <a:t>Proche aidant ou personnel du RPA préférable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Shape 688"/>
          <p:cNvSpPr>
            <a:spLocks noGrp="1" noRot="1" noChangeAspect="1"/>
          </p:cNvSpPr>
          <p:nvPr>
            <p:ph type="sldImg"/>
          </p:nvPr>
        </p:nvSpPr>
        <p:spPr>
          <a:xfrm>
            <a:off x="2311400" y="525463"/>
            <a:ext cx="4673600" cy="2628900"/>
          </a:xfrm>
          <a:prstGeom prst="rect">
            <a:avLst/>
          </a:prstGeom>
        </p:spPr>
        <p:txBody>
          <a:bodyPr/>
          <a:lstStyle/>
          <a:p>
            <a:endParaRPr/>
          </a:p>
        </p:txBody>
      </p:sp>
      <p:sp>
        <p:nvSpPr>
          <p:cNvPr id="689" name="Shape 689"/>
          <p:cNvSpPr>
            <a:spLocks noGrp="1"/>
          </p:cNvSpPr>
          <p:nvPr>
            <p:ph type="body" sz="quarter" idx="1"/>
          </p:nvPr>
        </p:nvSpPr>
        <p:spPr>
          <a:prstGeom prst="rect">
            <a:avLst/>
          </a:prstGeom>
        </p:spPr>
        <p:txBody>
          <a:bodyPr/>
          <a:lstStyle/>
          <a:p>
            <a:r>
              <a:t>Vidéo 4 minutes 13 secondes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Shape 714"/>
          <p:cNvSpPr>
            <a:spLocks noGrp="1" noRot="1" noChangeAspect="1"/>
          </p:cNvSpPr>
          <p:nvPr>
            <p:ph type="sldImg"/>
          </p:nvPr>
        </p:nvSpPr>
        <p:spPr>
          <a:xfrm>
            <a:off x="2311400" y="525463"/>
            <a:ext cx="4673600" cy="2628900"/>
          </a:xfrm>
          <a:prstGeom prst="rect">
            <a:avLst/>
          </a:prstGeom>
        </p:spPr>
        <p:txBody>
          <a:bodyPr/>
          <a:lstStyle/>
          <a:p>
            <a:endParaRPr/>
          </a:p>
        </p:txBody>
      </p:sp>
      <p:sp>
        <p:nvSpPr>
          <p:cNvPr id="715" name="Shape 715"/>
          <p:cNvSpPr>
            <a:spLocks noGrp="1"/>
          </p:cNvSpPr>
          <p:nvPr>
            <p:ph type="body" sz="quarter" idx="1"/>
          </p:nvPr>
        </p:nvSpPr>
        <p:spPr>
          <a:prstGeom prst="rect">
            <a:avLst/>
          </a:prstGeom>
        </p:spPr>
        <p:txBody>
          <a:bodyPr/>
          <a:lstStyle/>
          <a:p>
            <a:r>
              <a:t>Donne une copie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Shape 749"/>
          <p:cNvSpPr>
            <a:spLocks noGrp="1" noRot="1" noChangeAspect="1"/>
          </p:cNvSpPr>
          <p:nvPr>
            <p:ph type="sldImg"/>
          </p:nvPr>
        </p:nvSpPr>
        <p:spPr>
          <a:xfrm>
            <a:off x="2311400" y="525463"/>
            <a:ext cx="4673600" cy="2628900"/>
          </a:xfrm>
          <a:prstGeom prst="rect">
            <a:avLst/>
          </a:prstGeom>
        </p:spPr>
        <p:txBody>
          <a:bodyPr/>
          <a:lstStyle/>
          <a:p>
            <a:endParaRPr/>
          </a:p>
        </p:txBody>
      </p:sp>
      <p:sp>
        <p:nvSpPr>
          <p:cNvPr id="750" name="Shape 750"/>
          <p:cNvSpPr>
            <a:spLocks noGrp="1"/>
          </p:cNvSpPr>
          <p:nvPr>
            <p:ph type="body" sz="quarter" idx="1"/>
          </p:nvPr>
        </p:nvSpPr>
        <p:spPr>
          <a:prstGeom prst="rect">
            <a:avLst/>
          </a:prstGeom>
        </p:spPr>
        <p:txBody>
          <a:bodyPr/>
          <a:lstStyle/>
          <a:p>
            <a:r>
              <a:t>PAUSE….après ce diapo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Texte du titre</a:t>
            </a:r>
          </a:p>
        </p:txBody>
      </p:sp>
      <p:sp>
        <p:nvSpPr>
          <p:cNvPr id="12" name="Texte niveau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iapo - Vide">
    <p:spTree>
      <p:nvGrpSpPr>
        <p:cNvPr id="1" name=""/>
        <p:cNvGrpSpPr/>
        <p:nvPr/>
      </p:nvGrpSpPr>
      <p:grpSpPr>
        <a:xfrm>
          <a:off x="0" y="0"/>
          <a:ext cx="0" cy="0"/>
          <a:chOff x="0" y="0"/>
          <a:chExt cx="0" cy="0"/>
        </a:xfrm>
      </p:grpSpPr>
      <p:sp>
        <p:nvSpPr>
          <p:cNvPr id="9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iapo de fermeture">
    <p:spTree>
      <p:nvGrpSpPr>
        <p:cNvPr id="1" name=""/>
        <p:cNvGrpSpPr/>
        <p:nvPr/>
      </p:nvGrpSpPr>
      <p:grpSpPr>
        <a:xfrm>
          <a:off x="0" y="0"/>
          <a:ext cx="0" cy="0"/>
          <a:chOff x="0" y="0"/>
          <a:chExt cx="0" cy="0"/>
        </a:xfrm>
      </p:grpSpPr>
      <p:pic>
        <p:nvPicPr>
          <p:cNvPr id="99" name="Image 3" descr="Image 3"/>
          <p:cNvPicPr>
            <a:picLocks noChangeAspect="1"/>
          </p:cNvPicPr>
          <p:nvPr/>
        </p:nvPicPr>
        <p:blipFill>
          <a:blip r:embed="rId2">
            <a:extLst/>
          </a:blip>
          <a:stretch>
            <a:fillRect/>
          </a:stretch>
        </p:blipFill>
        <p:spPr>
          <a:xfrm>
            <a:off x="4142318" y="4005264"/>
            <a:ext cx="3930649" cy="1152526"/>
          </a:xfrm>
          <a:prstGeom prst="rect">
            <a:avLst/>
          </a:prstGeom>
          <a:ln w="12700">
            <a:miter lim="400000"/>
          </a:ln>
        </p:spPr>
      </p:pic>
      <p:sp>
        <p:nvSpPr>
          <p:cNvPr id="100" name="ZoneTexte 2"/>
          <p:cNvSpPr txBox="1"/>
          <p:nvPr/>
        </p:nvSpPr>
        <p:spPr>
          <a:xfrm>
            <a:off x="2901104" y="2205038"/>
            <a:ext cx="6389794" cy="1007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7200" b="1">
                <a:solidFill>
                  <a:srgbClr val="6B7878"/>
                </a:solidFill>
              </a:defRPr>
            </a:lvl1pPr>
          </a:lstStyle>
          <a:p>
            <a:r>
              <a:t>MERCI!</a:t>
            </a:r>
          </a:p>
        </p:txBody>
      </p:sp>
      <p:pic>
        <p:nvPicPr>
          <p:cNvPr id="101" name="Image 5" descr="Image 5"/>
          <p:cNvPicPr>
            <a:picLocks noChangeAspect="1"/>
          </p:cNvPicPr>
          <p:nvPr/>
        </p:nvPicPr>
        <p:blipFill>
          <a:blip r:embed="rId3">
            <a:extLst/>
          </a:blip>
          <a:stretch>
            <a:fillRect/>
          </a:stretch>
        </p:blipFill>
        <p:spPr>
          <a:xfrm>
            <a:off x="9647766" y="6010275"/>
            <a:ext cx="2004485" cy="768350"/>
          </a:xfrm>
          <a:prstGeom prst="rect">
            <a:avLst/>
          </a:prstGeom>
          <a:ln w="12700">
            <a:miter lim="400000"/>
          </a:ln>
        </p:spPr>
      </p:pic>
      <p:sp>
        <p:nvSpPr>
          <p:cNvPr id="102" name="Connecteur droit 4"/>
          <p:cNvSpPr/>
          <p:nvPr/>
        </p:nvSpPr>
        <p:spPr>
          <a:xfrm>
            <a:off x="2832100" y="3644900"/>
            <a:ext cx="6479117" cy="0"/>
          </a:xfrm>
          <a:prstGeom prst="line">
            <a:avLst/>
          </a:prstGeom>
          <a:ln w="38100">
            <a:solidFill>
              <a:schemeClr val="accent4"/>
            </a:solidFill>
            <a:miter/>
          </a:ln>
        </p:spPr>
        <p:txBody>
          <a:bodyPr lIns="45719" rIns="45719"/>
          <a:lstStyle/>
          <a:p>
            <a:endParaRPr/>
          </a:p>
        </p:txBody>
      </p:sp>
      <p:sp>
        <p:nvSpPr>
          <p:cNvPr id="103" name="Numéro de diapositiv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age TITRE de la présentation">
    <p:bg>
      <p:bgPr>
        <a:solidFill>
          <a:srgbClr val="FEEAD2"/>
        </a:solidFill>
        <a:effectLst/>
      </p:bgPr>
    </p:bg>
    <p:spTree>
      <p:nvGrpSpPr>
        <p:cNvPr id="1" name=""/>
        <p:cNvGrpSpPr/>
        <p:nvPr/>
      </p:nvGrpSpPr>
      <p:grpSpPr>
        <a:xfrm>
          <a:off x="0" y="0"/>
          <a:ext cx="0" cy="0"/>
          <a:chOff x="0" y="0"/>
          <a:chExt cx="0" cy="0"/>
        </a:xfrm>
      </p:grpSpPr>
      <p:sp>
        <p:nvSpPr>
          <p:cNvPr id="110" name="Page titre de laprésentation powerpoint"/>
          <p:cNvSpPr txBox="1">
            <a:spLocks noGrp="1"/>
          </p:cNvSpPr>
          <p:nvPr>
            <p:ph type="title" hasCustomPrompt="1"/>
          </p:nvPr>
        </p:nvSpPr>
        <p:spPr>
          <a:xfrm>
            <a:off x="239349" y="3162426"/>
            <a:ext cx="9692218" cy="1470026"/>
          </a:xfrm>
          <a:prstGeom prst="rect">
            <a:avLst/>
          </a:prstGeom>
        </p:spPr>
        <p:txBody>
          <a:bodyPr anchor="b"/>
          <a:lstStyle>
            <a:lvl1pPr>
              <a:lnSpc>
                <a:spcPct val="100000"/>
              </a:lnSpc>
              <a:defRPr sz="4000" b="1" cap="all">
                <a:solidFill>
                  <a:srgbClr val="2D2926"/>
                </a:solidFill>
                <a:latin typeface="+mn-lt"/>
                <a:ea typeface="+mn-ea"/>
                <a:cs typeface="+mn-cs"/>
                <a:sym typeface="Calibri"/>
              </a:defRPr>
            </a:lvl1pPr>
          </a:lstStyle>
          <a:p>
            <a:r>
              <a:t>Page titre de laprésentation powerpoint</a:t>
            </a:r>
          </a:p>
        </p:txBody>
      </p:sp>
      <p:sp>
        <p:nvSpPr>
          <p:cNvPr id="111" name="Texte niveau 1…"/>
          <p:cNvSpPr txBox="1">
            <a:spLocks noGrp="1"/>
          </p:cNvSpPr>
          <p:nvPr>
            <p:ph type="body" sz="quarter" idx="1" hasCustomPrompt="1"/>
          </p:nvPr>
        </p:nvSpPr>
        <p:spPr>
          <a:xfrm>
            <a:off x="273534" y="4653136"/>
            <a:ext cx="9697312" cy="864097"/>
          </a:xfrm>
          <a:prstGeom prst="rect">
            <a:avLst/>
          </a:prstGeom>
        </p:spPr>
        <p:txBody>
          <a:bodyPr/>
          <a:lstStyle>
            <a:lvl1pPr marL="0" indent="0">
              <a:lnSpc>
                <a:spcPct val="100000"/>
              </a:lnSpc>
              <a:spcBef>
                <a:spcPts val="0"/>
              </a:spcBef>
              <a:buSzTx/>
              <a:buFontTx/>
              <a:buNone/>
              <a:defRPr sz="2400" b="1">
                <a:solidFill>
                  <a:srgbClr val="8C8B8B"/>
                </a:solidFill>
              </a:defRPr>
            </a:lvl1pPr>
            <a:lvl2pPr marL="0" indent="457200">
              <a:lnSpc>
                <a:spcPct val="100000"/>
              </a:lnSpc>
              <a:spcBef>
                <a:spcPts val="0"/>
              </a:spcBef>
              <a:buSzTx/>
              <a:buFontTx/>
              <a:buNone/>
              <a:defRPr sz="2400" b="1">
                <a:solidFill>
                  <a:srgbClr val="8C8B8B"/>
                </a:solidFill>
              </a:defRPr>
            </a:lvl2pPr>
            <a:lvl3pPr marL="0" indent="914400">
              <a:lnSpc>
                <a:spcPct val="100000"/>
              </a:lnSpc>
              <a:spcBef>
                <a:spcPts val="0"/>
              </a:spcBef>
              <a:buSzTx/>
              <a:buFontTx/>
              <a:buNone/>
              <a:defRPr sz="2400" b="1">
                <a:solidFill>
                  <a:srgbClr val="8C8B8B"/>
                </a:solidFill>
              </a:defRPr>
            </a:lvl3pPr>
            <a:lvl4pPr marL="0" indent="1371600">
              <a:lnSpc>
                <a:spcPct val="100000"/>
              </a:lnSpc>
              <a:spcBef>
                <a:spcPts val="0"/>
              </a:spcBef>
              <a:buSzTx/>
              <a:buFontTx/>
              <a:buNone/>
              <a:defRPr sz="2400" b="1">
                <a:solidFill>
                  <a:srgbClr val="8C8B8B"/>
                </a:solidFill>
              </a:defRPr>
            </a:lvl4pPr>
            <a:lvl5pPr marL="0" indent="1828800">
              <a:lnSpc>
                <a:spcPct val="100000"/>
              </a:lnSpc>
              <a:spcBef>
                <a:spcPts val="0"/>
              </a:spcBef>
              <a:buSzTx/>
              <a:buFontTx/>
              <a:buNone/>
              <a:defRPr sz="2400" b="1">
                <a:solidFill>
                  <a:srgbClr val="8C8B8B"/>
                </a:solidFill>
              </a:defRPr>
            </a:lvl5pPr>
          </a:lstStyle>
          <a:p>
            <a:r>
              <a:t>Sous-titre</a:t>
            </a:r>
          </a:p>
          <a:p>
            <a:pPr lvl="1"/>
            <a:endParaRPr/>
          </a:p>
          <a:p>
            <a:pPr lvl="2"/>
            <a:endParaRPr/>
          </a:p>
          <a:p>
            <a:pPr lvl="3"/>
            <a:endParaRPr/>
          </a:p>
          <a:p>
            <a:pPr lvl="4"/>
            <a:endParaRPr/>
          </a:p>
        </p:txBody>
      </p:sp>
      <p:pic>
        <p:nvPicPr>
          <p:cNvPr id="112" name="Image 7" descr="Image 7"/>
          <p:cNvPicPr>
            <a:picLocks noChangeAspect="1"/>
          </p:cNvPicPr>
          <p:nvPr/>
        </p:nvPicPr>
        <p:blipFill>
          <a:blip r:embed="rId2">
            <a:extLst/>
          </a:blip>
          <a:stretch>
            <a:fillRect/>
          </a:stretch>
        </p:blipFill>
        <p:spPr>
          <a:xfrm>
            <a:off x="527380" y="6170886"/>
            <a:ext cx="1522058" cy="447225"/>
          </a:xfrm>
          <a:prstGeom prst="rect">
            <a:avLst/>
          </a:prstGeom>
          <a:ln w="12700">
            <a:miter lim="400000"/>
          </a:ln>
        </p:spPr>
      </p:pic>
      <p:pic>
        <p:nvPicPr>
          <p:cNvPr id="113" name="Image 6" descr="Image 6"/>
          <p:cNvPicPr>
            <a:picLocks noChangeAspect="1"/>
          </p:cNvPicPr>
          <p:nvPr/>
        </p:nvPicPr>
        <p:blipFill>
          <a:blip r:embed="rId3">
            <a:extLst/>
          </a:blip>
          <a:stretch>
            <a:fillRect/>
          </a:stretch>
        </p:blipFill>
        <p:spPr>
          <a:xfrm>
            <a:off x="9500657" y="5834510"/>
            <a:ext cx="2535349" cy="973260"/>
          </a:xfrm>
          <a:prstGeom prst="rect">
            <a:avLst/>
          </a:prstGeom>
          <a:ln w="12700">
            <a:miter lim="400000"/>
          </a:ln>
        </p:spPr>
      </p:pic>
      <p:sp>
        <p:nvSpPr>
          <p:cNvPr id="114" name="Connecteur droit 8"/>
          <p:cNvSpPr/>
          <p:nvPr/>
        </p:nvSpPr>
        <p:spPr>
          <a:xfrm>
            <a:off x="359702" y="5786212"/>
            <a:ext cx="11472597" cy="673"/>
          </a:xfrm>
          <a:prstGeom prst="line">
            <a:avLst/>
          </a:prstGeom>
          <a:ln w="38100">
            <a:solidFill>
              <a:srgbClr val="00AEC7"/>
            </a:solidFill>
          </a:ln>
        </p:spPr>
        <p:txBody>
          <a:bodyPr lIns="45719" rIns="45719"/>
          <a:lstStyle/>
          <a:p>
            <a:endParaRPr/>
          </a:p>
        </p:txBody>
      </p:sp>
      <p:pic>
        <p:nvPicPr>
          <p:cNvPr id="115" name="Picture 2" descr="Picture 2"/>
          <p:cNvPicPr>
            <a:picLocks noChangeAspect="1"/>
          </p:cNvPicPr>
          <p:nvPr/>
        </p:nvPicPr>
        <p:blipFill>
          <a:blip r:embed="rId4">
            <a:extLst/>
          </a:blip>
          <a:stretch>
            <a:fillRect/>
          </a:stretch>
        </p:blipFill>
        <p:spPr>
          <a:xfrm>
            <a:off x="8112224" y="78904"/>
            <a:ext cx="3935569" cy="2879949"/>
          </a:xfrm>
          <a:prstGeom prst="rect">
            <a:avLst/>
          </a:prstGeom>
          <a:ln w="12700">
            <a:miter lim="400000"/>
          </a:ln>
        </p:spPr>
      </p:pic>
      <p:sp>
        <p:nvSpPr>
          <p:cNvPr id="116" name="Numéro de diapositiv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 TITRE de section - ROUGE ORANGÉ">
    <p:bg>
      <p:bgPr>
        <a:solidFill>
          <a:srgbClr val="FEEAD2"/>
        </a:solidFill>
        <a:effectLst/>
      </p:bgPr>
    </p:bg>
    <p:spTree>
      <p:nvGrpSpPr>
        <p:cNvPr id="1" name=""/>
        <p:cNvGrpSpPr/>
        <p:nvPr/>
      </p:nvGrpSpPr>
      <p:grpSpPr>
        <a:xfrm>
          <a:off x="0" y="0"/>
          <a:ext cx="0" cy="0"/>
          <a:chOff x="0" y="0"/>
          <a:chExt cx="0" cy="0"/>
        </a:xfrm>
      </p:grpSpPr>
      <p:sp>
        <p:nvSpPr>
          <p:cNvPr id="123" name="Rectangle 5"/>
          <p:cNvSpPr/>
          <p:nvPr/>
        </p:nvSpPr>
        <p:spPr>
          <a:xfrm>
            <a:off x="-1" y="-1"/>
            <a:ext cx="12336695" cy="6957394"/>
          </a:xfrm>
          <a:prstGeom prst="rect">
            <a:avLst/>
          </a:prstGeom>
          <a:solidFill>
            <a:srgbClr val="FF5C39"/>
          </a:solidFill>
          <a:ln w="12700">
            <a:miter lim="400000"/>
          </a:ln>
        </p:spPr>
        <p:txBody>
          <a:bodyPr lIns="45719" rIns="45719" anchor="ctr"/>
          <a:lstStyle/>
          <a:p>
            <a:pPr algn="ctr">
              <a:defRPr>
                <a:solidFill>
                  <a:srgbClr val="FFFFFF"/>
                </a:solidFill>
              </a:defRPr>
            </a:pPr>
            <a:endParaRPr/>
          </a:p>
        </p:txBody>
      </p:sp>
      <p:sp>
        <p:nvSpPr>
          <p:cNvPr id="124" name="Titre de section"/>
          <p:cNvSpPr txBox="1">
            <a:spLocks noGrp="1"/>
          </p:cNvSpPr>
          <p:nvPr>
            <p:ph type="title" hasCustomPrompt="1"/>
          </p:nvPr>
        </p:nvSpPr>
        <p:spPr>
          <a:xfrm>
            <a:off x="1199457" y="1929745"/>
            <a:ext cx="9692217" cy="1470026"/>
          </a:xfrm>
          <a:prstGeom prst="rect">
            <a:avLst/>
          </a:prstGeom>
        </p:spPr>
        <p:txBody>
          <a:bodyPr anchor="b"/>
          <a:lstStyle>
            <a:lvl1pPr>
              <a:lnSpc>
                <a:spcPct val="100000"/>
              </a:lnSpc>
              <a:defRPr sz="3600" b="1" cap="all">
                <a:solidFill>
                  <a:srgbClr val="FFFFFF"/>
                </a:solidFill>
                <a:latin typeface="+mn-lt"/>
                <a:ea typeface="+mn-ea"/>
                <a:cs typeface="+mn-cs"/>
                <a:sym typeface="Calibri"/>
              </a:defRPr>
            </a:lvl1pPr>
          </a:lstStyle>
          <a:p>
            <a:r>
              <a:t>Titre de section</a:t>
            </a:r>
          </a:p>
        </p:txBody>
      </p:sp>
      <p:sp>
        <p:nvSpPr>
          <p:cNvPr id="125" name="Texte niveau 1…"/>
          <p:cNvSpPr txBox="1">
            <a:spLocks noGrp="1"/>
          </p:cNvSpPr>
          <p:nvPr>
            <p:ph type="body" sz="quarter" idx="1" hasCustomPrompt="1"/>
          </p:nvPr>
        </p:nvSpPr>
        <p:spPr>
          <a:xfrm>
            <a:off x="1199457" y="3429000"/>
            <a:ext cx="9697312" cy="864096"/>
          </a:xfrm>
          <a:prstGeom prst="rect">
            <a:avLst/>
          </a:prstGeom>
        </p:spPr>
        <p:txBody>
          <a:bodyPr/>
          <a:lstStyle>
            <a:lvl1pPr marL="0" indent="0">
              <a:lnSpc>
                <a:spcPct val="100000"/>
              </a:lnSpc>
              <a:spcBef>
                <a:spcPts val="0"/>
              </a:spcBef>
              <a:buSzTx/>
              <a:buFontTx/>
              <a:buNone/>
              <a:defRPr sz="2400" b="1">
                <a:solidFill>
                  <a:srgbClr val="FFFFFF"/>
                </a:solidFill>
              </a:defRPr>
            </a:lvl1pPr>
            <a:lvl2pPr marL="0" indent="457200">
              <a:lnSpc>
                <a:spcPct val="100000"/>
              </a:lnSpc>
              <a:spcBef>
                <a:spcPts val="0"/>
              </a:spcBef>
              <a:buSzTx/>
              <a:buFontTx/>
              <a:buNone/>
              <a:defRPr sz="2400" b="1">
                <a:solidFill>
                  <a:srgbClr val="FFFFFF"/>
                </a:solidFill>
              </a:defRPr>
            </a:lvl2pPr>
            <a:lvl3pPr marL="0" indent="914400">
              <a:lnSpc>
                <a:spcPct val="100000"/>
              </a:lnSpc>
              <a:spcBef>
                <a:spcPts val="0"/>
              </a:spcBef>
              <a:buSzTx/>
              <a:buFontTx/>
              <a:buNone/>
              <a:defRPr sz="2400" b="1">
                <a:solidFill>
                  <a:srgbClr val="FFFFFF"/>
                </a:solidFill>
              </a:defRPr>
            </a:lvl3pPr>
            <a:lvl4pPr marL="0" indent="1371600">
              <a:lnSpc>
                <a:spcPct val="100000"/>
              </a:lnSpc>
              <a:spcBef>
                <a:spcPts val="0"/>
              </a:spcBef>
              <a:buSzTx/>
              <a:buFontTx/>
              <a:buNone/>
              <a:defRPr sz="2400" b="1">
                <a:solidFill>
                  <a:srgbClr val="FFFFFF"/>
                </a:solidFill>
              </a:defRPr>
            </a:lvl4pPr>
            <a:lvl5pPr marL="0" indent="1828800">
              <a:lnSpc>
                <a:spcPct val="100000"/>
              </a:lnSpc>
              <a:spcBef>
                <a:spcPts val="0"/>
              </a:spcBef>
              <a:buSzTx/>
              <a:buFontTx/>
              <a:buNone/>
              <a:defRPr sz="2400" b="1">
                <a:solidFill>
                  <a:srgbClr val="FFFFFF"/>
                </a:solidFill>
              </a:defRPr>
            </a:lvl5pPr>
          </a:lstStyle>
          <a:p>
            <a:r>
              <a:t>Sous-titre</a:t>
            </a:r>
          </a:p>
          <a:p>
            <a:pPr lvl="1"/>
            <a:endParaRPr/>
          </a:p>
          <a:p>
            <a:pPr lvl="2"/>
            <a:endParaRPr/>
          </a:p>
          <a:p>
            <a:pPr lvl="3"/>
            <a:endParaRPr/>
          </a:p>
          <a:p>
            <a:pPr lvl="4"/>
            <a:endParaRPr/>
          </a:p>
        </p:txBody>
      </p:sp>
      <p:pic>
        <p:nvPicPr>
          <p:cNvPr id="126" name="Image 9" descr="Image 9"/>
          <p:cNvPicPr>
            <a:picLocks noChangeAspect="1"/>
          </p:cNvPicPr>
          <p:nvPr/>
        </p:nvPicPr>
        <p:blipFill>
          <a:blip r:embed="rId2">
            <a:extLst/>
          </a:blip>
          <a:stretch>
            <a:fillRect/>
          </a:stretch>
        </p:blipFill>
        <p:spPr>
          <a:xfrm>
            <a:off x="9500655" y="5834962"/>
            <a:ext cx="2527572" cy="978416"/>
          </a:xfrm>
          <a:prstGeom prst="rect">
            <a:avLst/>
          </a:prstGeom>
          <a:ln w="12700">
            <a:miter lim="400000"/>
          </a:ln>
        </p:spPr>
      </p:pic>
      <p:sp>
        <p:nvSpPr>
          <p:cNvPr id="127" name="Numéro de diapositiv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 TITRE de section - CAROTTE">
    <p:bg>
      <p:bgPr>
        <a:solidFill>
          <a:srgbClr val="FEEAD2"/>
        </a:solidFill>
        <a:effectLst/>
      </p:bgPr>
    </p:bg>
    <p:spTree>
      <p:nvGrpSpPr>
        <p:cNvPr id="1" name=""/>
        <p:cNvGrpSpPr/>
        <p:nvPr/>
      </p:nvGrpSpPr>
      <p:grpSpPr>
        <a:xfrm>
          <a:off x="0" y="0"/>
          <a:ext cx="0" cy="0"/>
          <a:chOff x="0" y="0"/>
          <a:chExt cx="0" cy="0"/>
        </a:xfrm>
      </p:grpSpPr>
      <p:sp>
        <p:nvSpPr>
          <p:cNvPr id="134" name="Rectangle 3"/>
          <p:cNvSpPr/>
          <p:nvPr/>
        </p:nvSpPr>
        <p:spPr>
          <a:xfrm>
            <a:off x="0" y="-1"/>
            <a:ext cx="12192000" cy="6957394"/>
          </a:xfrm>
          <a:prstGeom prst="rect">
            <a:avLst/>
          </a:prstGeom>
          <a:solidFill>
            <a:srgbClr val="F8951D"/>
          </a:solidFill>
          <a:ln w="12700">
            <a:miter lim="400000"/>
          </a:ln>
        </p:spPr>
        <p:txBody>
          <a:bodyPr lIns="45719" rIns="45719" anchor="ctr"/>
          <a:lstStyle/>
          <a:p>
            <a:pPr algn="ctr">
              <a:defRPr>
                <a:solidFill>
                  <a:srgbClr val="FFFFFF"/>
                </a:solidFill>
              </a:defRPr>
            </a:pPr>
            <a:endParaRPr/>
          </a:p>
        </p:txBody>
      </p:sp>
      <p:sp>
        <p:nvSpPr>
          <p:cNvPr id="135" name="Titre de section"/>
          <p:cNvSpPr txBox="1">
            <a:spLocks noGrp="1"/>
          </p:cNvSpPr>
          <p:nvPr>
            <p:ph type="title" hasCustomPrompt="1"/>
          </p:nvPr>
        </p:nvSpPr>
        <p:spPr>
          <a:xfrm>
            <a:off x="1199457" y="1929745"/>
            <a:ext cx="9692217" cy="1470026"/>
          </a:xfrm>
          <a:prstGeom prst="rect">
            <a:avLst/>
          </a:prstGeom>
        </p:spPr>
        <p:txBody>
          <a:bodyPr anchor="b"/>
          <a:lstStyle>
            <a:lvl1pPr>
              <a:lnSpc>
                <a:spcPct val="100000"/>
              </a:lnSpc>
              <a:defRPr sz="3600" b="1" cap="all">
                <a:solidFill>
                  <a:srgbClr val="FFFFFF"/>
                </a:solidFill>
                <a:latin typeface="+mn-lt"/>
                <a:ea typeface="+mn-ea"/>
                <a:cs typeface="+mn-cs"/>
                <a:sym typeface="Calibri"/>
              </a:defRPr>
            </a:lvl1pPr>
          </a:lstStyle>
          <a:p>
            <a:r>
              <a:t>Titre de section</a:t>
            </a:r>
          </a:p>
        </p:txBody>
      </p:sp>
      <p:sp>
        <p:nvSpPr>
          <p:cNvPr id="136" name="Texte niveau 1…"/>
          <p:cNvSpPr txBox="1">
            <a:spLocks noGrp="1"/>
          </p:cNvSpPr>
          <p:nvPr>
            <p:ph type="body" sz="quarter" idx="1" hasCustomPrompt="1"/>
          </p:nvPr>
        </p:nvSpPr>
        <p:spPr>
          <a:xfrm>
            <a:off x="1199457" y="3429000"/>
            <a:ext cx="9697312" cy="864096"/>
          </a:xfrm>
          <a:prstGeom prst="rect">
            <a:avLst/>
          </a:prstGeom>
        </p:spPr>
        <p:txBody>
          <a:bodyPr/>
          <a:lstStyle>
            <a:lvl1pPr marL="0" indent="0">
              <a:lnSpc>
                <a:spcPct val="100000"/>
              </a:lnSpc>
              <a:spcBef>
                <a:spcPts val="0"/>
              </a:spcBef>
              <a:buSzTx/>
              <a:buFontTx/>
              <a:buNone/>
              <a:defRPr sz="2400" b="1">
                <a:solidFill>
                  <a:srgbClr val="FFFFFF"/>
                </a:solidFill>
              </a:defRPr>
            </a:lvl1pPr>
            <a:lvl2pPr marL="0" indent="457200">
              <a:lnSpc>
                <a:spcPct val="100000"/>
              </a:lnSpc>
              <a:spcBef>
                <a:spcPts val="0"/>
              </a:spcBef>
              <a:buSzTx/>
              <a:buFontTx/>
              <a:buNone/>
              <a:defRPr sz="2400" b="1">
                <a:solidFill>
                  <a:srgbClr val="FFFFFF"/>
                </a:solidFill>
              </a:defRPr>
            </a:lvl2pPr>
            <a:lvl3pPr marL="0" indent="914400">
              <a:lnSpc>
                <a:spcPct val="100000"/>
              </a:lnSpc>
              <a:spcBef>
                <a:spcPts val="0"/>
              </a:spcBef>
              <a:buSzTx/>
              <a:buFontTx/>
              <a:buNone/>
              <a:defRPr sz="2400" b="1">
                <a:solidFill>
                  <a:srgbClr val="FFFFFF"/>
                </a:solidFill>
              </a:defRPr>
            </a:lvl3pPr>
            <a:lvl4pPr marL="0" indent="1371600">
              <a:lnSpc>
                <a:spcPct val="100000"/>
              </a:lnSpc>
              <a:spcBef>
                <a:spcPts val="0"/>
              </a:spcBef>
              <a:buSzTx/>
              <a:buFontTx/>
              <a:buNone/>
              <a:defRPr sz="2400" b="1">
                <a:solidFill>
                  <a:srgbClr val="FFFFFF"/>
                </a:solidFill>
              </a:defRPr>
            </a:lvl4pPr>
            <a:lvl5pPr marL="0" indent="1828800">
              <a:lnSpc>
                <a:spcPct val="100000"/>
              </a:lnSpc>
              <a:spcBef>
                <a:spcPts val="0"/>
              </a:spcBef>
              <a:buSzTx/>
              <a:buFontTx/>
              <a:buNone/>
              <a:defRPr sz="2400" b="1">
                <a:solidFill>
                  <a:srgbClr val="FFFFFF"/>
                </a:solidFill>
              </a:defRPr>
            </a:lvl5pPr>
          </a:lstStyle>
          <a:p>
            <a:r>
              <a:t>Sous-titre</a:t>
            </a:r>
          </a:p>
          <a:p>
            <a:pPr lvl="1"/>
            <a:endParaRPr/>
          </a:p>
          <a:p>
            <a:pPr lvl="2"/>
            <a:endParaRPr/>
          </a:p>
          <a:p>
            <a:pPr lvl="3"/>
            <a:endParaRPr/>
          </a:p>
          <a:p>
            <a:pPr lvl="4"/>
            <a:endParaRPr/>
          </a:p>
        </p:txBody>
      </p:sp>
      <p:pic>
        <p:nvPicPr>
          <p:cNvPr id="137" name="Image 7" descr="Image 7"/>
          <p:cNvPicPr>
            <a:picLocks noChangeAspect="1"/>
          </p:cNvPicPr>
          <p:nvPr/>
        </p:nvPicPr>
        <p:blipFill>
          <a:blip r:embed="rId2">
            <a:extLst/>
          </a:blip>
          <a:stretch>
            <a:fillRect/>
          </a:stretch>
        </p:blipFill>
        <p:spPr>
          <a:xfrm>
            <a:off x="9500655" y="5834962"/>
            <a:ext cx="2527572" cy="978416"/>
          </a:xfrm>
          <a:prstGeom prst="rect">
            <a:avLst/>
          </a:prstGeom>
          <a:ln w="12700">
            <a:miter lim="400000"/>
          </a:ln>
        </p:spPr>
      </p:pic>
      <p:sp>
        <p:nvSpPr>
          <p:cNvPr id="138" name="Numéro de diapositiv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 TITRE de section - MANDARINE">
    <p:bg>
      <p:bgPr>
        <a:solidFill>
          <a:srgbClr val="FEEAD2"/>
        </a:solidFill>
        <a:effectLst/>
      </p:bgPr>
    </p:bg>
    <p:spTree>
      <p:nvGrpSpPr>
        <p:cNvPr id="1" name=""/>
        <p:cNvGrpSpPr/>
        <p:nvPr/>
      </p:nvGrpSpPr>
      <p:grpSpPr>
        <a:xfrm>
          <a:off x="0" y="0"/>
          <a:ext cx="0" cy="0"/>
          <a:chOff x="0" y="0"/>
          <a:chExt cx="0" cy="0"/>
        </a:xfrm>
      </p:grpSpPr>
      <p:sp>
        <p:nvSpPr>
          <p:cNvPr id="145" name="Rectangle 3"/>
          <p:cNvSpPr/>
          <p:nvPr/>
        </p:nvSpPr>
        <p:spPr>
          <a:xfrm>
            <a:off x="-144693" y="0"/>
            <a:ext cx="12336692" cy="6858000"/>
          </a:xfrm>
          <a:prstGeom prst="rect">
            <a:avLst/>
          </a:prstGeom>
          <a:solidFill>
            <a:srgbClr val="FFBF3F"/>
          </a:solidFill>
          <a:ln w="12700">
            <a:miter lim="400000"/>
          </a:ln>
        </p:spPr>
        <p:txBody>
          <a:bodyPr lIns="45719" rIns="45719" anchor="ctr"/>
          <a:lstStyle/>
          <a:p>
            <a:pPr algn="ctr">
              <a:defRPr>
                <a:solidFill>
                  <a:srgbClr val="FFFFFF"/>
                </a:solidFill>
              </a:defRPr>
            </a:pPr>
            <a:endParaRPr/>
          </a:p>
        </p:txBody>
      </p:sp>
      <p:sp>
        <p:nvSpPr>
          <p:cNvPr id="146" name="Titre de section"/>
          <p:cNvSpPr txBox="1">
            <a:spLocks noGrp="1"/>
          </p:cNvSpPr>
          <p:nvPr>
            <p:ph type="title" hasCustomPrompt="1"/>
          </p:nvPr>
        </p:nvSpPr>
        <p:spPr>
          <a:xfrm>
            <a:off x="1199457" y="1929745"/>
            <a:ext cx="9692217" cy="1470026"/>
          </a:xfrm>
          <a:prstGeom prst="rect">
            <a:avLst/>
          </a:prstGeom>
        </p:spPr>
        <p:txBody>
          <a:bodyPr anchor="b"/>
          <a:lstStyle>
            <a:lvl1pPr>
              <a:lnSpc>
                <a:spcPct val="100000"/>
              </a:lnSpc>
              <a:defRPr sz="3600" b="1" cap="all">
                <a:solidFill>
                  <a:srgbClr val="FFFFFF"/>
                </a:solidFill>
                <a:latin typeface="+mn-lt"/>
                <a:ea typeface="+mn-ea"/>
                <a:cs typeface="+mn-cs"/>
                <a:sym typeface="Calibri"/>
              </a:defRPr>
            </a:lvl1pPr>
          </a:lstStyle>
          <a:p>
            <a:r>
              <a:t>Titre de section</a:t>
            </a:r>
          </a:p>
        </p:txBody>
      </p:sp>
      <p:sp>
        <p:nvSpPr>
          <p:cNvPr id="147" name="Texte niveau 1…"/>
          <p:cNvSpPr txBox="1">
            <a:spLocks noGrp="1"/>
          </p:cNvSpPr>
          <p:nvPr>
            <p:ph type="body" sz="quarter" idx="1" hasCustomPrompt="1"/>
          </p:nvPr>
        </p:nvSpPr>
        <p:spPr>
          <a:xfrm>
            <a:off x="1199457" y="3429000"/>
            <a:ext cx="9697312" cy="864096"/>
          </a:xfrm>
          <a:prstGeom prst="rect">
            <a:avLst/>
          </a:prstGeom>
        </p:spPr>
        <p:txBody>
          <a:bodyPr/>
          <a:lstStyle>
            <a:lvl1pPr marL="0" indent="0">
              <a:lnSpc>
                <a:spcPct val="100000"/>
              </a:lnSpc>
              <a:spcBef>
                <a:spcPts val="0"/>
              </a:spcBef>
              <a:buSzTx/>
              <a:buFontTx/>
              <a:buNone/>
              <a:defRPr sz="2400" b="1">
                <a:solidFill>
                  <a:srgbClr val="FFFFFF"/>
                </a:solidFill>
              </a:defRPr>
            </a:lvl1pPr>
            <a:lvl2pPr marL="0" indent="457200">
              <a:lnSpc>
                <a:spcPct val="100000"/>
              </a:lnSpc>
              <a:spcBef>
                <a:spcPts val="0"/>
              </a:spcBef>
              <a:buSzTx/>
              <a:buFontTx/>
              <a:buNone/>
              <a:defRPr sz="2400" b="1">
                <a:solidFill>
                  <a:srgbClr val="FFFFFF"/>
                </a:solidFill>
              </a:defRPr>
            </a:lvl2pPr>
            <a:lvl3pPr marL="0" indent="914400">
              <a:lnSpc>
                <a:spcPct val="100000"/>
              </a:lnSpc>
              <a:spcBef>
                <a:spcPts val="0"/>
              </a:spcBef>
              <a:buSzTx/>
              <a:buFontTx/>
              <a:buNone/>
              <a:defRPr sz="2400" b="1">
                <a:solidFill>
                  <a:srgbClr val="FFFFFF"/>
                </a:solidFill>
              </a:defRPr>
            </a:lvl3pPr>
            <a:lvl4pPr marL="0" indent="1371600">
              <a:lnSpc>
                <a:spcPct val="100000"/>
              </a:lnSpc>
              <a:spcBef>
                <a:spcPts val="0"/>
              </a:spcBef>
              <a:buSzTx/>
              <a:buFontTx/>
              <a:buNone/>
              <a:defRPr sz="2400" b="1">
                <a:solidFill>
                  <a:srgbClr val="FFFFFF"/>
                </a:solidFill>
              </a:defRPr>
            </a:lvl4pPr>
            <a:lvl5pPr marL="0" indent="1828800">
              <a:lnSpc>
                <a:spcPct val="100000"/>
              </a:lnSpc>
              <a:spcBef>
                <a:spcPts val="0"/>
              </a:spcBef>
              <a:buSzTx/>
              <a:buFontTx/>
              <a:buNone/>
              <a:defRPr sz="2400" b="1">
                <a:solidFill>
                  <a:srgbClr val="FFFFFF"/>
                </a:solidFill>
              </a:defRPr>
            </a:lvl5pPr>
          </a:lstStyle>
          <a:p>
            <a:r>
              <a:t>Sous-titre</a:t>
            </a:r>
          </a:p>
          <a:p>
            <a:pPr lvl="1"/>
            <a:endParaRPr/>
          </a:p>
          <a:p>
            <a:pPr lvl="2"/>
            <a:endParaRPr/>
          </a:p>
          <a:p>
            <a:pPr lvl="3"/>
            <a:endParaRPr/>
          </a:p>
          <a:p>
            <a:pPr lvl="4"/>
            <a:endParaRPr/>
          </a:p>
        </p:txBody>
      </p:sp>
      <p:pic>
        <p:nvPicPr>
          <p:cNvPr id="148" name="Image 7" descr="Image 7"/>
          <p:cNvPicPr>
            <a:picLocks noChangeAspect="1"/>
          </p:cNvPicPr>
          <p:nvPr/>
        </p:nvPicPr>
        <p:blipFill>
          <a:blip r:embed="rId2">
            <a:extLst/>
          </a:blip>
          <a:stretch>
            <a:fillRect/>
          </a:stretch>
        </p:blipFill>
        <p:spPr>
          <a:xfrm>
            <a:off x="9500655" y="5834962"/>
            <a:ext cx="2527572" cy="978416"/>
          </a:xfrm>
          <a:prstGeom prst="rect">
            <a:avLst/>
          </a:prstGeom>
          <a:ln w="12700">
            <a:miter lim="400000"/>
          </a:ln>
        </p:spPr>
      </p:pic>
      <p:sp>
        <p:nvSpPr>
          <p:cNvPr id="149" name="Numéro de diapositiv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 TITRE de section - GRIS HORIZON">
    <p:bg>
      <p:bgPr>
        <a:solidFill>
          <a:srgbClr val="FEEAD2"/>
        </a:solidFill>
        <a:effectLst/>
      </p:bgPr>
    </p:bg>
    <p:spTree>
      <p:nvGrpSpPr>
        <p:cNvPr id="1" name=""/>
        <p:cNvGrpSpPr/>
        <p:nvPr/>
      </p:nvGrpSpPr>
      <p:grpSpPr>
        <a:xfrm>
          <a:off x="0" y="0"/>
          <a:ext cx="0" cy="0"/>
          <a:chOff x="0" y="0"/>
          <a:chExt cx="0" cy="0"/>
        </a:xfrm>
      </p:grpSpPr>
      <p:sp>
        <p:nvSpPr>
          <p:cNvPr id="156" name="Rectangle 4"/>
          <p:cNvSpPr/>
          <p:nvPr/>
        </p:nvSpPr>
        <p:spPr>
          <a:xfrm>
            <a:off x="0" y="-1"/>
            <a:ext cx="12192000" cy="6957394"/>
          </a:xfrm>
          <a:prstGeom prst="rect">
            <a:avLst/>
          </a:prstGeom>
          <a:solidFill>
            <a:srgbClr val="919D9D"/>
          </a:solidFill>
          <a:ln w="12700">
            <a:miter lim="400000"/>
          </a:ln>
        </p:spPr>
        <p:txBody>
          <a:bodyPr lIns="45719" rIns="45719" anchor="ctr"/>
          <a:lstStyle/>
          <a:p>
            <a:pPr algn="ctr">
              <a:defRPr>
                <a:solidFill>
                  <a:srgbClr val="FFFFFF"/>
                </a:solidFill>
              </a:defRPr>
            </a:pPr>
            <a:endParaRPr/>
          </a:p>
        </p:txBody>
      </p:sp>
      <p:sp>
        <p:nvSpPr>
          <p:cNvPr id="157" name="Titre de section"/>
          <p:cNvSpPr txBox="1">
            <a:spLocks noGrp="1"/>
          </p:cNvSpPr>
          <p:nvPr>
            <p:ph type="title" hasCustomPrompt="1"/>
          </p:nvPr>
        </p:nvSpPr>
        <p:spPr>
          <a:xfrm>
            <a:off x="1199457" y="1929745"/>
            <a:ext cx="9692217" cy="1470026"/>
          </a:xfrm>
          <a:prstGeom prst="rect">
            <a:avLst/>
          </a:prstGeom>
        </p:spPr>
        <p:txBody>
          <a:bodyPr anchor="b"/>
          <a:lstStyle>
            <a:lvl1pPr>
              <a:lnSpc>
                <a:spcPct val="100000"/>
              </a:lnSpc>
              <a:defRPr sz="3600" b="1" cap="all">
                <a:solidFill>
                  <a:srgbClr val="FFFFFF"/>
                </a:solidFill>
                <a:latin typeface="+mn-lt"/>
                <a:ea typeface="+mn-ea"/>
                <a:cs typeface="+mn-cs"/>
                <a:sym typeface="Calibri"/>
              </a:defRPr>
            </a:lvl1pPr>
          </a:lstStyle>
          <a:p>
            <a:r>
              <a:t>Titre de section</a:t>
            </a:r>
          </a:p>
        </p:txBody>
      </p:sp>
      <p:sp>
        <p:nvSpPr>
          <p:cNvPr id="158" name="Texte niveau 1…"/>
          <p:cNvSpPr txBox="1">
            <a:spLocks noGrp="1"/>
          </p:cNvSpPr>
          <p:nvPr>
            <p:ph type="body" sz="quarter" idx="1" hasCustomPrompt="1"/>
          </p:nvPr>
        </p:nvSpPr>
        <p:spPr>
          <a:xfrm>
            <a:off x="1199457" y="3429000"/>
            <a:ext cx="9697312" cy="864096"/>
          </a:xfrm>
          <a:prstGeom prst="rect">
            <a:avLst/>
          </a:prstGeom>
        </p:spPr>
        <p:txBody>
          <a:bodyPr/>
          <a:lstStyle>
            <a:lvl1pPr marL="0" indent="0">
              <a:lnSpc>
                <a:spcPct val="100000"/>
              </a:lnSpc>
              <a:spcBef>
                <a:spcPts val="0"/>
              </a:spcBef>
              <a:buSzTx/>
              <a:buFontTx/>
              <a:buNone/>
              <a:defRPr sz="2400" b="1">
                <a:solidFill>
                  <a:srgbClr val="FFFFFF"/>
                </a:solidFill>
              </a:defRPr>
            </a:lvl1pPr>
            <a:lvl2pPr marL="0" indent="457200">
              <a:lnSpc>
                <a:spcPct val="100000"/>
              </a:lnSpc>
              <a:spcBef>
                <a:spcPts val="0"/>
              </a:spcBef>
              <a:buSzTx/>
              <a:buFontTx/>
              <a:buNone/>
              <a:defRPr sz="2400" b="1">
                <a:solidFill>
                  <a:srgbClr val="FFFFFF"/>
                </a:solidFill>
              </a:defRPr>
            </a:lvl2pPr>
            <a:lvl3pPr marL="0" indent="914400">
              <a:lnSpc>
                <a:spcPct val="100000"/>
              </a:lnSpc>
              <a:spcBef>
                <a:spcPts val="0"/>
              </a:spcBef>
              <a:buSzTx/>
              <a:buFontTx/>
              <a:buNone/>
              <a:defRPr sz="2400" b="1">
                <a:solidFill>
                  <a:srgbClr val="FFFFFF"/>
                </a:solidFill>
              </a:defRPr>
            </a:lvl3pPr>
            <a:lvl4pPr marL="0" indent="1371600">
              <a:lnSpc>
                <a:spcPct val="100000"/>
              </a:lnSpc>
              <a:spcBef>
                <a:spcPts val="0"/>
              </a:spcBef>
              <a:buSzTx/>
              <a:buFontTx/>
              <a:buNone/>
              <a:defRPr sz="2400" b="1">
                <a:solidFill>
                  <a:srgbClr val="FFFFFF"/>
                </a:solidFill>
              </a:defRPr>
            </a:lvl4pPr>
            <a:lvl5pPr marL="0" indent="1828800">
              <a:lnSpc>
                <a:spcPct val="100000"/>
              </a:lnSpc>
              <a:spcBef>
                <a:spcPts val="0"/>
              </a:spcBef>
              <a:buSzTx/>
              <a:buFontTx/>
              <a:buNone/>
              <a:defRPr sz="2400" b="1">
                <a:solidFill>
                  <a:srgbClr val="FFFFFF"/>
                </a:solidFill>
              </a:defRPr>
            </a:lvl5pPr>
          </a:lstStyle>
          <a:p>
            <a:r>
              <a:t>Sous-titre</a:t>
            </a:r>
          </a:p>
          <a:p>
            <a:pPr lvl="1"/>
            <a:endParaRPr/>
          </a:p>
          <a:p>
            <a:pPr lvl="2"/>
            <a:endParaRPr/>
          </a:p>
          <a:p>
            <a:pPr lvl="3"/>
            <a:endParaRPr/>
          </a:p>
          <a:p>
            <a:pPr lvl="4"/>
            <a:endParaRPr/>
          </a:p>
        </p:txBody>
      </p:sp>
      <p:pic>
        <p:nvPicPr>
          <p:cNvPr id="159" name="Image 8" descr="Image 8"/>
          <p:cNvPicPr>
            <a:picLocks noChangeAspect="1"/>
          </p:cNvPicPr>
          <p:nvPr/>
        </p:nvPicPr>
        <p:blipFill>
          <a:blip r:embed="rId2">
            <a:extLst/>
          </a:blip>
          <a:stretch>
            <a:fillRect/>
          </a:stretch>
        </p:blipFill>
        <p:spPr>
          <a:xfrm>
            <a:off x="9500655" y="5834962"/>
            <a:ext cx="2527572" cy="978416"/>
          </a:xfrm>
          <a:prstGeom prst="rect">
            <a:avLst/>
          </a:prstGeom>
          <a:ln w="12700">
            <a:miter lim="400000"/>
          </a:ln>
        </p:spPr>
      </p:pic>
      <p:sp>
        <p:nvSpPr>
          <p:cNvPr id="160" name="Numéro de diapositiv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 TITRE de section - BLEU BONDI">
    <p:bg>
      <p:bgPr>
        <a:solidFill>
          <a:srgbClr val="FEEAD2"/>
        </a:solidFill>
        <a:effectLst/>
      </p:bgPr>
    </p:bg>
    <p:spTree>
      <p:nvGrpSpPr>
        <p:cNvPr id="1" name=""/>
        <p:cNvGrpSpPr/>
        <p:nvPr/>
      </p:nvGrpSpPr>
      <p:grpSpPr>
        <a:xfrm>
          <a:off x="0" y="0"/>
          <a:ext cx="0" cy="0"/>
          <a:chOff x="0" y="0"/>
          <a:chExt cx="0" cy="0"/>
        </a:xfrm>
      </p:grpSpPr>
      <p:sp>
        <p:nvSpPr>
          <p:cNvPr id="167" name="Rectangle 3"/>
          <p:cNvSpPr/>
          <p:nvPr/>
        </p:nvSpPr>
        <p:spPr>
          <a:xfrm>
            <a:off x="-1" y="0"/>
            <a:ext cx="12240685" cy="6858000"/>
          </a:xfrm>
          <a:prstGeom prst="rect">
            <a:avLst/>
          </a:prstGeom>
          <a:solidFill>
            <a:srgbClr val="00AEC7"/>
          </a:solidFill>
          <a:ln w="12700">
            <a:miter lim="400000"/>
          </a:ln>
        </p:spPr>
        <p:txBody>
          <a:bodyPr lIns="45719" rIns="45719" anchor="ctr"/>
          <a:lstStyle/>
          <a:p>
            <a:pPr algn="ctr">
              <a:defRPr>
                <a:solidFill>
                  <a:srgbClr val="FFFFFF"/>
                </a:solidFill>
              </a:defRPr>
            </a:pPr>
            <a:endParaRPr/>
          </a:p>
        </p:txBody>
      </p:sp>
      <p:sp>
        <p:nvSpPr>
          <p:cNvPr id="168" name="Titre de section"/>
          <p:cNvSpPr txBox="1">
            <a:spLocks noGrp="1"/>
          </p:cNvSpPr>
          <p:nvPr>
            <p:ph type="title" hasCustomPrompt="1"/>
          </p:nvPr>
        </p:nvSpPr>
        <p:spPr>
          <a:xfrm>
            <a:off x="1199457" y="1929745"/>
            <a:ext cx="9692217" cy="1470026"/>
          </a:xfrm>
          <a:prstGeom prst="rect">
            <a:avLst/>
          </a:prstGeom>
        </p:spPr>
        <p:txBody>
          <a:bodyPr anchor="b"/>
          <a:lstStyle>
            <a:lvl1pPr>
              <a:lnSpc>
                <a:spcPct val="100000"/>
              </a:lnSpc>
              <a:defRPr sz="3600" b="1" cap="all">
                <a:solidFill>
                  <a:srgbClr val="FFFFFF"/>
                </a:solidFill>
                <a:latin typeface="+mn-lt"/>
                <a:ea typeface="+mn-ea"/>
                <a:cs typeface="+mn-cs"/>
                <a:sym typeface="Calibri"/>
              </a:defRPr>
            </a:lvl1pPr>
          </a:lstStyle>
          <a:p>
            <a:r>
              <a:t>Titre de section</a:t>
            </a:r>
          </a:p>
        </p:txBody>
      </p:sp>
      <p:sp>
        <p:nvSpPr>
          <p:cNvPr id="169" name="Texte niveau 1…"/>
          <p:cNvSpPr txBox="1">
            <a:spLocks noGrp="1"/>
          </p:cNvSpPr>
          <p:nvPr>
            <p:ph type="body" sz="quarter" idx="1" hasCustomPrompt="1"/>
          </p:nvPr>
        </p:nvSpPr>
        <p:spPr>
          <a:xfrm>
            <a:off x="1199457" y="3429000"/>
            <a:ext cx="9697312" cy="864096"/>
          </a:xfrm>
          <a:prstGeom prst="rect">
            <a:avLst/>
          </a:prstGeom>
        </p:spPr>
        <p:txBody>
          <a:bodyPr/>
          <a:lstStyle>
            <a:lvl1pPr marL="0" indent="0">
              <a:lnSpc>
                <a:spcPct val="100000"/>
              </a:lnSpc>
              <a:spcBef>
                <a:spcPts val="0"/>
              </a:spcBef>
              <a:buSzTx/>
              <a:buFontTx/>
              <a:buNone/>
              <a:defRPr sz="2400" b="1">
                <a:solidFill>
                  <a:srgbClr val="FFFFFF"/>
                </a:solidFill>
              </a:defRPr>
            </a:lvl1pPr>
            <a:lvl2pPr marL="0" indent="457200">
              <a:lnSpc>
                <a:spcPct val="100000"/>
              </a:lnSpc>
              <a:spcBef>
                <a:spcPts val="0"/>
              </a:spcBef>
              <a:buSzTx/>
              <a:buFontTx/>
              <a:buNone/>
              <a:defRPr sz="2400" b="1">
                <a:solidFill>
                  <a:srgbClr val="FFFFFF"/>
                </a:solidFill>
              </a:defRPr>
            </a:lvl2pPr>
            <a:lvl3pPr marL="0" indent="914400">
              <a:lnSpc>
                <a:spcPct val="100000"/>
              </a:lnSpc>
              <a:spcBef>
                <a:spcPts val="0"/>
              </a:spcBef>
              <a:buSzTx/>
              <a:buFontTx/>
              <a:buNone/>
              <a:defRPr sz="2400" b="1">
                <a:solidFill>
                  <a:srgbClr val="FFFFFF"/>
                </a:solidFill>
              </a:defRPr>
            </a:lvl3pPr>
            <a:lvl4pPr marL="0" indent="1371600">
              <a:lnSpc>
                <a:spcPct val="100000"/>
              </a:lnSpc>
              <a:spcBef>
                <a:spcPts val="0"/>
              </a:spcBef>
              <a:buSzTx/>
              <a:buFontTx/>
              <a:buNone/>
              <a:defRPr sz="2400" b="1">
                <a:solidFill>
                  <a:srgbClr val="FFFFFF"/>
                </a:solidFill>
              </a:defRPr>
            </a:lvl4pPr>
            <a:lvl5pPr marL="0" indent="1828800">
              <a:lnSpc>
                <a:spcPct val="100000"/>
              </a:lnSpc>
              <a:spcBef>
                <a:spcPts val="0"/>
              </a:spcBef>
              <a:buSzTx/>
              <a:buFontTx/>
              <a:buNone/>
              <a:defRPr sz="2400" b="1">
                <a:solidFill>
                  <a:srgbClr val="FFFFFF"/>
                </a:solidFill>
              </a:defRPr>
            </a:lvl5pPr>
          </a:lstStyle>
          <a:p>
            <a:r>
              <a:t>Sous-titre</a:t>
            </a:r>
          </a:p>
          <a:p>
            <a:pPr lvl="1"/>
            <a:endParaRPr/>
          </a:p>
          <a:p>
            <a:pPr lvl="2"/>
            <a:endParaRPr/>
          </a:p>
          <a:p>
            <a:pPr lvl="3"/>
            <a:endParaRPr/>
          </a:p>
          <a:p>
            <a:pPr lvl="4"/>
            <a:endParaRPr/>
          </a:p>
        </p:txBody>
      </p:sp>
      <p:pic>
        <p:nvPicPr>
          <p:cNvPr id="170" name="Image 7" descr="Image 7"/>
          <p:cNvPicPr>
            <a:picLocks noChangeAspect="1"/>
          </p:cNvPicPr>
          <p:nvPr/>
        </p:nvPicPr>
        <p:blipFill>
          <a:blip r:embed="rId2">
            <a:extLst/>
          </a:blip>
          <a:stretch>
            <a:fillRect/>
          </a:stretch>
        </p:blipFill>
        <p:spPr>
          <a:xfrm>
            <a:off x="9500655" y="5834962"/>
            <a:ext cx="2527572" cy="978416"/>
          </a:xfrm>
          <a:prstGeom prst="rect">
            <a:avLst/>
          </a:prstGeom>
          <a:ln w="12700">
            <a:miter lim="400000"/>
          </a:ln>
        </p:spPr>
      </p:pic>
      <p:sp>
        <p:nvSpPr>
          <p:cNvPr id="171" name="Numéro de diapositiv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 TITRE de section - BLEU GIVRÉ">
    <p:bg>
      <p:bgPr>
        <a:solidFill>
          <a:srgbClr val="FEEAD2"/>
        </a:solidFill>
        <a:effectLst/>
      </p:bgPr>
    </p:bg>
    <p:spTree>
      <p:nvGrpSpPr>
        <p:cNvPr id="1" name=""/>
        <p:cNvGrpSpPr/>
        <p:nvPr/>
      </p:nvGrpSpPr>
      <p:grpSpPr>
        <a:xfrm>
          <a:off x="0" y="0"/>
          <a:ext cx="0" cy="0"/>
          <a:chOff x="0" y="0"/>
          <a:chExt cx="0" cy="0"/>
        </a:xfrm>
      </p:grpSpPr>
      <p:sp>
        <p:nvSpPr>
          <p:cNvPr id="178" name="Rectangle 3"/>
          <p:cNvSpPr/>
          <p:nvPr/>
        </p:nvSpPr>
        <p:spPr>
          <a:xfrm>
            <a:off x="0" y="-99392"/>
            <a:ext cx="12432704" cy="7056784"/>
          </a:xfrm>
          <a:prstGeom prst="rect">
            <a:avLst/>
          </a:prstGeom>
          <a:solidFill>
            <a:srgbClr val="6BBBAE"/>
          </a:solidFill>
          <a:ln w="12700">
            <a:miter lim="400000"/>
          </a:ln>
        </p:spPr>
        <p:txBody>
          <a:bodyPr lIns="45719" rIns="45719" anchor="ctr"/>
          <a:lstStyle/>
          <a:p>
            <a:pPr algn="ctr">
              <a:defRPr>
                <a:solidFill>
                  <a:srgbClr val="FFFFFF"/>
                </a:solidFill>
              </a:defRPr>
            </a:pPr>
            <a:endParaRPr/>
          </a:p>
        </p:txBody>
      </p:sp>
      <p:sp>
        <p:nvSpPr>
          <p:cNvPr id="179" name="Titre de section"/>
          <p:cNvSpPr txBox="1">
            <a:spLocks noGrp="1"/>
          </p:cNvSpPr>
          <p:nvPr>
            <p:ph type="title" hasCustomPrompt="1"/>
          </p:nvPr>
        </p:nvSpPr>
        <p:spPr>
          <a:xfrm>
            <a:off x="1199457" y="1929745"/>
            <a:ext cx="9692217" cy="1470026"/>
          </a:xfrm>
          <a:prstGeom prst="rect">
            <a:avLst/>
          </a:prstGeom>
        </p:spPr>
        <p:txBody>
          <a:bodyPr anchor="b"/>
          <a:lstStyle>
            <a:lvl1pPr>
              <a:lnSpc>
                <a:spcPct val="100000"/>
              </a:lnSpc>
              <a:defRPr sz="3600" b="1" cap="all">
                <a:solidFill>
                  <a:srgbClr val="FFFFFF"/>
                </a:solidFill>
                <a:latin typeface="+mn-lt"/>
                <a:ea typeface="+mn-ea"/>
                <a:cs typeface="+mn-cs"/>
                <a:sym typeface="Calibri"/>
              </a:defRPr>
            </a:lvl1pPr>
          </a:lstStyle>
          <a:p>
            <a:r>
              <a:t>Titre de section</a:t>
            </a:r>
          </a:p>
        </p:txBody>
      </p:sp>
      <p:sp>
        <p:nvSpPr>
          <p:cNvPr id="180" name="Texte niveau 1…"/>
          <p:cNvSpPr txBox="1">
            <a:spLocks noGrp="1"/>
          </p:cNvSpPr>
          <p:nvPr>
            <p:ph type="body" sz="quarter" idx="1" hasCustomPrompt="1"/>
          </p:nvPr>
        </p:nvSpPr>
        <p:spPr>
          <a:xfrm>
            <a:off x="1199457" y="3429000"/>
            <a:ext cx="9697312" cy="864096"/>
          </a:xfrm>
          <a:prstGeom prst="rect">
            <a:avLst/>
          </a:prstGeom>
        </p:spPr>
        <p:txBody>
          <a:bodyPr/>
          <a:lstStyle>
            <a:lvl1pPr marL="0" indent="0">
              <a:lnSpc>
                <a:spcPct val="100000"/>
              </a:lnSpc>
              <a:spcBef>
                <a:spcPts val="0"/>
              </a:spcBef>
              <a:buSzTx/>
              <a:buFontTx/>
              <a:buNone/>
              <a:defRPr sz="2400" b="1">
                <a:solidFill>
                  <a:srgbClr val="FFFFFF"/>
                </a:solidFill>
              </a:defRPr>
            </a:lvl1pPr>
            <a:lvl2pPr marL="0" indent="457200">
              <a:lnSpc>
                <a:spcPct val="100000"/>
              </a:lnSpc>
              <a:spcBef>
                <a:spcPts val="0"/>
              </a:spcBef>
              <a:buSzTx/>
              <a:buFontTx/>
              <a:buNone/>
              <a:defRPr sz="2400" b="1">
                <a:solidFill>
                  <a:srgbClr val="FFFFFF"/>
                </a:solidFill>
              </a:defRPr>
            </a:lvl2pPr>
            <a:lvl3pPr marL="0" indent="914400">
              <a:lnSpc>
                <a:spcPct val="100000"/>
              </a:lnSpc>
              <a:spcBef>
                <a:spcPts val="0"/>
              </a:spcBef>
              <a:buSzTx/>
              <a:buFontTx/>
              <a:buNone/>
              <a:defRPr sz="2400" b="1">
                <a:solidFill>
                  <a:srgbClr val="FFFFFF"/>
                </a:solidFill>
              </a:defRPr>
            </a:lvl3pPr>
            <a:lvl4pPr marL="0" indent="1371600">
              <a:lnSpc>
                <a:spcPct val="100000"/>
              </a:lnSpc>
              <a:spcBef>
                <a:spcPts val="0"/>
              </a:spcBef>
              <a:buSzTx/>
              <a:buFontTx/>
              <a:buNone/>
              <a:defRPr sz="2400" b="1">
                <a:solidFill>
                  <a:srgbClr val="FFFFFF"/>
                </a:solidFill>
              </a:defRPr>
            </a:lvl4pPr>
            <a:lvl5pPr marL="0" indent="1828800">
              <a:lnSpc>
                <a:spcPct val="100000"/>
              </a:lnSpc>
              <a:spcBef>
                <a:spcPts val="0"/>
              </a:spcBef>
              <a:buSzTx/>
              <a:buFontTx/>
              <a:buNone/>
              <a:defRPr sz="2400" b="1">
                <a:solidFill>
                  <a:srgbClr val="FFFFFF"/>
                </a:solidFill>
              </a:defRPr>
            </a:lvl5pPr>
          </a:lstStyle>
          <a:p>
            <a:r>
              <a:t>Sous-titre</a:t>
            </a:r>
          </a:p>
          <a:p>
            <a:pPr lvl="1"/>
            <a:endParaRPr/>
          </a:p>
          <a:p>
            <a:pPr lvl="2"/>
            <a:endParaRPr/>
          </a:p>
          <a:p>
            <a:pPr lvl="3"/>
            <a:endParaRPr/>
          </a:p>
          <a:p>
            <a:pPr lvl="4"/>
            <a:endParaRPr/>
          </a:p>
        </p:txBody>
      </p:sp>
      <p:pic>
        <p:nvPicPr>
          <p:cNvPr id="181" name="Image 7" descr="Image 7"/>
          <p:cNvPicPr>
            <a:picLocks noChangeAspect="1"/>
          </p:cNvPicPr>
          <p:nvPr/>
        </p:nvPicPr>
        <p:blipFill>
          <a:blip r:embed="rId2">
            <a:extLst/>
          </a:blip>
          <a:stretch>
            <a:fillRect/>
          </a:stretch>
        </p:blipFill>
        <p:spPr>
          <a:xfrm>
            <a:off x="9500655" y="5834962"/>
            <a:ext cx="2527572" cy="978416"/>
          </a:xfrm>
          <a:prstGeom prst="rect">
            <a:avLst/>
          </a:prstGeom>
          <a:ln w="12700">
            <a:miter lim="400000"/>
          </a:ln>
        </p:spPr>
      </p:pic>
      <p:sp>
        <p:nvSpPr>
          <p:cNvPr id="182" name="Numéro de diapositiv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 TITRE de section - VERT POMME">
    <p:bg>
      <p:bgPr>
        <a:solidFill>
          <a:srgbClr val="FEEAD2"/>
        </a:solidFill>
        <a:effectLst/>
      </p:bgPr>
    </p:bg>
    <p:spTree>
      <p:nvGrpSpPr>
        <p:cNvPr id="1" name=""/>
        <p:cNvGrpSpPr/>
        <p:nvPr/>
      </p:nvGrpSpPr>
      <p:grpSpPr>
        <a:xfrm>
          <a:off x="0" y="0"/>
          <a:ext cx="0" cy="0"/>
          <a:chOff x="0" y="0"/>
          <a:chExt cx="0" cy="0"/>
        </a:xfrm>
      </p:grpSpPr>
      <p:sp>
        <p:nvSpPr>
          <p:cNvPr id="189" name="Rectangle 3"/>
          <p:cNvSpPr/>
          <p:nvPr/>
        </p:nvSpPr>
        <p:spPr>
          <a:xfrm>
            <a:off x="0" y="-1"/>
            <a:ext cx="12192000" cy="6957394"/>
          </a:xfrm>
          <a:prstGeom prst="rect">
            <a:avLst/>
          </a:prstGeom>
          <a:solidFill>
            <a:srgbClr val="6CC24A"/>
          </a:solidFill>
          <a:ln w="12700">
            <a:miter lim="400000"/>
          </a:ln>
        </p:spPr>
        <p:txBody>
          <a:bodyPr lIns="45719" rIns="45719" anchor="ctr"/>
          <a:lstStyle/>
          <a:p>
            <a:pPr algn="ctr">
              <a:defRPr>
                <a:solidFill>
                  <a:srgbClr val="FFFFFF"/>
                </a:solidFill>
              </a:defRPr>
            </a:pPr>
            <a:endParaRPr/>
          </a:p>
        </p:txBody>
      </p:sp>
      <p:sp>
        <p:nvSpPr>
          <p:cNvPr id="190" name="Titre de section"/>
          <p:cNvSpPr txBox="1">
            <a:spLocks noGrp="1"/>
          </p:cNvSpPr>
          <p:nvPr>
            <p:ph type="title" hasCustomPrompt="1"/>
          </p:nvPr>
        </p:nvSpPr>
        <p:spPr>
          <a:xfrm>
            <a:off x="1199457" y="1929745"/>
            <a:ext cx="9692217" cy="1470026"/>
          </a:xfrm>
          <a:prstGeom prst="rect">
            <a:avLst/>
          </a:prstGeom>
        </p:spPr>
        <p:txBody>
          <a:bodyPr anchor="b"/>
          <a:lstStyle>
            <a:lvl1pPr>
              <a:lnSpc>
                <a:spcPct val="100000"/>
              </a:lnSpc>
              <a:defRPr sz="3600" b="1" cap="all">
                <a:solidFill>
                  <a:srgbClr val="FFFFFF"/>
                </a:solidFill>
                <a:latin typeface="+mn-lt"/>
                <a:ea typeface="+mn-ea"/>
                <a:cs typeface="+mn-cs"/>
                <a:sym typeface="Calibri"/>
              </a:defRPr>
            </a:lvl1pPr>
          </a:lstStyle>
          <a:p>
            <a:r>
              <a:t>Titre de section</a:t>
            </a:r>
          </a:p>
        </p:txBody>
      </p:sp>
      <p:sp>
        <p:nvSpPr>
          <p:cNvPr id="191" name="Texte niveau 1…"/>
          <p:cNvSpPr txBox="1">
            <a:spLocks noGrp="1"/>
          </p:cNvSpPr>
          <p:nvPr>
            <p:ph type="body" sz="quarter" idx="1" hasCustomPrompt="1"/>
          </p:nvPr>
        </p:nvSpPr>
        <p:spPr>
          <a:xfrm>
            <a:off x="1199457" y="3429000"/>
            <a:ext cx="9697312" cy="864096"/>
          </a:xfrm>
          <a:prstGeom prst="rect">
            <a:avLst/>
          </a:prstGeom>
        </p:spPr>
        <p:txBody>
          <a:bodyPr/>
          <a:lstStyle>
            <a:lvl1pPr marL="0" indent="0">
              <a:lnSpc>
                <a:spcPct val="100000"/>
              </a:lnSpc>
              <a:spcBef>
                <a:spcPts val="0"/>
              </a:spcBef>
              <a:buSzTx/>
              <a:buFontTx/>
              <a:buNone/>
              <a:defRPr sz="2400" b="1">
                <a:solidFill>
                  <a:srgbClr val="FFFFFF"/>
                </a:solidFill>
              </a:defRPr>
            </a:lvl1pPr>
            <a:lvl2pPr marL="0" indent="457200">
              <a:lnSpc>
                <a:spcPct val="100000"/>
              </a:lnSpc>
              <a:spcBef>
                <a:spcPts val="0"/>
              </a:spcBef>
              <a:buSzTx/>
              <a:buFontTx/>
              <a:buNone/>
              <a:defRPr sz="2400" b="1">
                <a:solidFill>
                  <a:srgbClr val="FFFFFF"/>
                </a:solidFill>
              </a:defRPr>
            </a:lvl2pPr>
            <a:lvl3pPr marL="0" indent="914400">
              <a:lnSpc>
                <a:spcPct val="100000"/>
              </a:lnSpc>
              <a:spcBef>
                <a:spcPts val="0"/>
              </a:spcBef>
              <a:buSzTx/>
              <a:buFontTx/>
              <a:buNone/>
              <a:defRPr sz="2400" b="1">
                <a:solidFill>
                  <a:srgbClr val="FFFFFF"/>
                </a:solidFill>
              </a:defRPr>
            </a:lvl3pPr>
            <a:lvl4pPr marL="0" indent="1371600">
              <a:lnSpc>
                <a:spcPct val="100000"/>
              </a:lnSpc>
              <a:spcBef>
                <a:spcPts val="0"/>
              </a:spcBef>
              <a:buSzTx/>
              <a:buFontTx/>
              <a:buNone/>
              <a:defRPr sz="2400" b="1">
                <a:solidFill>
                  <a:srgbClr val="FFFFFF"/>
                </a:solidFill>
              </a:defRPr>
            </a:lvl4pPr>
            <a:lvl5pPr marL="0" indent="1828800">
              <a:lnSpc>
                <a:spcPct val="100000"/>
              </a:lnSpc>
              <a:spcBef>
                <a:spcPts val="0"/>
              </a:spcBef>
              <a:buSzTx/>
              <a:buFontTx/>
              <a:buNone/>
              <a:defRPr sz="2400" b="1">
                <a:solidFill>
                  <a:srgbClr val="FFFFFF"/>
                </a:solidFill>
              </a:defRPr>
            </a:lvl5pPr>
          </a:lstStyle>
          <a:p>
            <a:r>
              <a:t>Sous-titre</a:t>
            </a:r>
          </a:p>
          <a:p>
            <a:pPr lvl="1"/>
            <a:endParaRPr/>
          </a:p>
          <a:p>
            <a:pPr lvl="2"/>
            <a:endParaRPr/>
          </a:p>
          <a:p>
            <a:pPr lvl="3"/>
            <a:endParaRPr/>
          </a:p>
          <a:p>
            <a:pPr lvl="4"/>
            <a:endParaRPr/>
          </a:p>
        </p:txBody>
      </p:sp>
      <p:pic>
        <p:nvPicPr>
          <p:cNvPr id="192" name="Image 7" descr="Image 7"/>
          <p:cNvPicPr>
            <a:picLocks noChangeAspect="1"/>
          </p:cNvPicPr>
          <p:nvPr/>
        </p:nvPicPr>
        <p:blipFill>
          <a:blip r:embed="rId2">
            <a:extLst/>
          </a:blip>
          <a:stretch>
            <a:fillRect/>
          </a:stretch>
        </p:blipFill>
        <p:spPr>
          <a:xfrm>
            <a:off x="9500655" y="5834962"/>
            <a:ext cx="2527572" cy="978416"/>
          </a:xfrm>
          <a:prstGeom prst="rect">
            <a:avLst/>
          </a:prstGeom>
          <a:ln w="12700">
            <a:miter lim="400000"/>
          </a:ln>
        </p:spPr>
      </p:pic>
      <p:sp>
        <p:nvSpPr>
          <p:cNvPr id="193" name="Numéro de diapositiv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20" name="Texte du titre"/>
          <p:cNvSpPr txBox="1">
            <a:spLocks noGrp="1"/>
          </p:cNvSpPr>
          <p:nvPr>
            <p:ph type="title"/>
          </p:nvPr>
        </p:nvSpPr>
        <p:spPr>
          <a:prstGeom prst="rect">
            <a:avLst/>
          </a:prstGeom>
        </p:spPr>
        <p:txBody>
          <a:bodyPr/>
          <a:lstStyle/>
          <a:p>
            <a:r>
              <a:t>Texte du titre</a:t>
            </a:r>
          </a:p>
        </p:txBody>
      </p:sp>
      <p:sp>
        <p:nvSpPr>
          <p:cNvPr id="21"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Diapo de contenu">
    <p:bg>
      <p:bgPr>
        <a:solidFill>
          <a:srgbClr val="FEEAD2"/>
        </a:solidFill>
        <a:effectLst/>
      </p:bgPr>
    </p:bg>
    <p:spTree>
      <p:nvGrpSpPr>
        <p:cNvPr id="1" name=""/>
        <p:cNvGrpSpPr/>
        <p:nvPr/>
      </p:nvGrpSpPr>
      <p:grpSpPr>
        <a:xfrm>
          <a:off x="0" y="0"/>
          <a:ext cx="0" cy="0"/>
          <a:chOff x="0" y="0"/>
          <a:chExt cx="0" cy="0"/>
        </a:xfrm>
      </p:grpSpPr>
      <p:sp>
        <p:nvSpPr>
          <p:cNvPr id="200" name="Titre – diapositive de texte"/>
          <p:cNvSpPr txBox="1">
            <a:spLocks noGrp="1"/>
          </p:cNvSpPr>
          <p:nvPr>
            <p:ph type="title" hasCustomPrompt="1"/>
          </p:nvPr>
        </p:nvSpPr>
        <p:spPr>
          <a:xfrm>
            <a:off x="802481" y="274639"/>
            <a:ext cx="10670118" cy="706438"/>
          </a:xfrm>
          <a:prstGeom prst="rect">
            <a:avLst/>
          </a:prstGeom>
        </p:spPr>
        <p:txBody>
          <a:bodyPr/>
          <a:lstStyle>
            <a:lvl1pPr>
              <a:lnSpc>
                <a:spcPct val="100000"/>
              </a:lnSpc>
              <a:defRPr sz="3200" b="1">
                <a:solidFill>
                  <a:srgbClr val="2D2926"/>
                </a:solidFill>
                <a:latin typeface="+mn-lt"/>
                <a:ea typeface="+mn-ea"/>
                <a:cs typeface="+mn-cs"/>
                <a:sym typeface="Calibri"/>
              </a:defRPr>
            </a:lvl1pPr>
          </a:lstStyle>
          <a:p>
            <a:r>
              <a:t>Titre – diapositive de texte</a:t>
            </a:r>
          </a:p>
        </p:txBody>
      </p:sp>
      <p:sp>
        <p:nvSpPr>
          <p:cNvPr id="201" name="Texte niveau 1…"/>
          <p:cNvSpPr txBox="1">
            <a:spLocks noGrp="1"/>
          </p:cNvSpPr>
          <p:nvPr>
            <p:ph type="body" idx="1"/>
          </p:nvPr>
        </p:nvSpPr>
        <p:spPr>
          <a:xfrm>
            <a:off x="802481" y="1125537"/>
            <a:ext cx="10670118" cy="4535713"/>
          </a:xfrm>
          <a:prstGeom prst="rect">
            <a:avLst/>
          </a:prstGeom>
        </p:spPr>
        <p:txBody>
          <a:bodyPr/>
          <a:lstStyle>
            <a:lvl1pPr marL="342900" indent="-342900">
              <a:lnSpc>
                <a:spcPct val="100000"/>
              </a:lnSpc>
              <a:spcBef>
                <a:spcPts val="0"/>
              </a:spcBef>
              <a:buClr>
                <a:srgbClr val="00AEC7"/>
              </a:buClr>
              <a:defRPr>
                <a:solidFill>
                  <a:srgbClr val="2D2926"/>
                </a:solidFill>
              </a:defRPr>
            </a:lvl1pPr>
            <a:lvl2pPr marL="790575" indent="-333375">
              <a:lnSpc>
                <a:spcPct val="100000"/>
              </a:lnSpc>
              <a:spcBef>
                <a:spcPts val="0"/>
              </a:spcBef>
              <a:buClr>
                <a:srgbClr val="00AEC7"/>
              </a:buClr>
              <a:defRPr>
                <a:solidFill>
                  <a:srgbClr val="2D2926"/>
                </a:solidFill>
              </a:defRPr>
            </a:lvl2pPr>
            <a:lvl3pPr>
              <a:lnSpc>
                <a:spcPct val="100000"/>
              </a:lnSpc>
              <a:spcBef>
                <a:spcPts val="0"/>
              </a:spcBef>
              <a:buClr>
                <a:srgbClr val="00AEC7"/>
              </a:buClr>
              <a:buSzPct val="75000"/>
              <a:buChar char="▪"/>
              <a:defRPr>
                <a:solidFill>
                  <a:srgbClr val="2D2926"/>
                </a:solidFill>
              </a:defRPr>
            </a:lvl3pPr>
            <a:lvl4pPr>
              <a:lnSpc>
                <a:spcPct val="100000"/>
              </a:lnSpc>
              <a:spcBef>
                <a:spcPts val="0"/>
              </a:spcBef>
              <a:buClr>
                <a:srgbClr val="00AEC7"/>
              </a:buClr>
              <a:buSzPct val="75000"/>
              <a:buChar char="▪"/>
              <a:defRPr>
                <a:solidFill>
                  <a:srgbClr val="2D2926"/>
                </a:solidFill>
              </a:defRPr>
            </a:lvl4pPr>
            <a:lvl5pPr marL="2228850" indent="-400050">
              <a:lnSpc>
                <a:spcPct val="100000"/>
              </a:lnSpc>
              <a:spcBef>
                <a:spcPts val="0"/>
              </a:spcBef>
              <a:buClr>
                <a:srgbClr val="00AEC7"/>
              </a:buClr>
              <a:buSzPct val="50000"/>
              <a:defRPr>
                <a:solidFill>
                  <a:srgbClr val="2D2926"/>
                </a:solidFill>
              </a:defRPr>
            </a:lvl5pPr>
          </a:lstStyle>
          <a:p>
            <a:r>
              <a:t>Texte niveau 1</a:t>
            </a:r>
          </a:p>
          <a:p>
            <a:pPr lvl="1"/>
            <a:r>
              <a:t>Texte niveau 2</a:t>
            </a:r>
          </a:p>
          <a:p>
            <a:pPr lvl="2"/>
            <a:r>
              <a:t>Texte niveau 3</a:t>
            </a:r>
          </a:p>
          <a:p>
            <a:pPr lvl="3"/>
            <a:r>
              <a:t>Texte niveau 4</a:t>
            </a:r>
          </a:p>
          <a:p>
            <a:pPr lvl="4"/>
            <a:r>
              <a:t>Texte niveau 5</a:t>
            </a:r>
          </a:p>
        </p:txBody>
      </p:sp>
      <p:sp>
        <p:nvSpPr>
          <p:cNvPr id="202" name="Numéro de diapositive"/>
          <p:cNvSpPr txBox="1">
            <a:spLocks noGrp="1"/>
          </p:cNvSpPr>
          <p:nvPr>
            <p:ph type="sldNum" sz="quarter" idx="2"/>
          </p:nvPr>
        </p:nvSpPr>
        <p:spPr>
          <a:xfrm>
            <a:off x="11615935" y="5982305"/>
            <a:ext cx="232878" cy="228511"/>
          </a:xfrm>
          <a:prstGeom prst="rect">
            <a:avLst/>
          </a:prstGeom>
        </p:spPr>
        <p:txBody>
          <a:bodyPr anchor="t"/>
          <a:lstStyle>
            <a:lvl1pPr algn="l">
              <a:defRPr sz="1000">
                <a:solidFill>
                  <a:srgbClr val="2D2926"/>
                </a:solidFill>
              </a:defRPr>
            </a:lvl1pPr>
          </a:lstStyle>
          <a:p>
            <a:fld id="{86CB4B4D-7CA3-9044-876B-883B54F8677D}" type="slidenum">
              <a:t>‹N°›</a:t>
            </a:fld>
            <a:endParaRPr/>
          </a:p>
        </p:txBody>
      </p:sp>
      <p:pic>
        <p:nvPicPr>
          <p:cNvPr id="203" name="Image 7" descr="Image 7"/>
          <p:cNvPicPr>
            <a:picLocks noChangeAspect="1"/>
          </p:cNvPicPr>
          <p:nvPr/>
        </p:nvPicPr>
        <p:blipFill>
          <a:blip r:embed="rId2">
            <a:extLst/>
          </a:blip>
          <a:stretch>
            <a:fillRect/>
          </a:stretch>
        </p:blipFill>
        <p:spPr>
          <a:xfrm>
            <a:off x="9500657" y="5834510"/>
            <a:ext cx="2535349" cy="973260"/>
          </a:xfrm>
          <a:prstGeom prst="rect">
            <a:avLst/>
          </a:prstGeom>
          <a:ln w="12700">
            <a:miter lim="400000"/>
          </a:ln>
        </p:spPr>
      </p:pic>
      <p:sp>
        <p:nvSpPr>
          <p:cNvPr id="204" name="Connecteur droit 10"/>
          <p:cNvSpPr/>
          <p:nvPr/>
        </p:nvSpPr>
        <p:spPr>
          <a:xfrm>
            <a:off x="359702" y="5786212"/>
            <a:ext cx="11472597" cy="673"/>
          </a:xfrm>
          <a:prstGeom prst="line">
            <a:avLst/>
          </a:prstGeom>
          <a:ln w="38100">
            <a:solidFill>
              <a:srgbClr val="00AEC7"/>
            </a:solidFill>
          </a:ln>
        </p:spPr>
        <p:txBody>
          <a:bodyPr lIns="45719" rIns="45719"/>
          <a:lstStyle/>
          <a:p>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iapo de contenu 2 colonnes">
    <p:bg>
      <p:bgPr>
        <a:solidFill>
          <a:srgbClr val="FEEAD2"/>
        </a:solidFill>
        <a:effectLst/>
      </p:bgPr>
    </p:bg>
    <p:spTree>
      <p:nvGrpSpPr>
        <p:cNvPr id="1" name=""/>
        <p:cNvGrpSpPr/>
        <p:nvPr/>
      </p:nvGrpSpPr>
      <p:grpSpPr>
        <a:xfrm>
          <a:off x="0" y="0"/>
          <a:ext cx="0" cy="0"/>
          <a:chOff x="0" y="0"/>
          <a:chExt cx="0" cy="0"/>
        </a:xfrm>
      </p:grpSpPr>
      <p:sp>
        <p:nvSpPr>
          <p:cNvPr id="211" name="Titre – diapositive 2 colonnes"/>
          <p:cNvSpPr txBox="1">
            <a:spLocks noGrp="1"/>
          </p:cNvSpPr>
          <p:nvPr>
            <p:ph type="title" hasCustomPrompt="1"/>
          </p:nvPr>
        </p:nvSpPr>
        <p:spPr>
          <a:xfrm>
            <a:off x="815413" y="274639"/>
            <a:ext cx="11016886" cy="706438"/>
          </a:xfrm>
          <a:prstGeom prst="rect">
            <a:avLst/>
          </a:prstGeom>
        </p:spPr>
        <p:txBody>
          <a:bodyPr/>
          <a:lstStyle>
            <a:lvl1pPr>
              <a:lnSpc>
                <a:spcPct val="100000"/>
              </a:lnSpc>
              <a:defRPr sz="3200" b="1">
                <a:solidFill>
                  <a:srgbClr val="2D2926"/>
                </a:solidFill>
                <a:latin typeface="+mn-lt"/>
                <a:ea typeface="+mn-ea"/>
                <a:cs typeface="+mn-cs"/>
                <a:sym typeface="Calibri"/>
              </a:defRPr>
            </a:lvl1pPr>
          </a:lstStyle>
          <a:p>
            <a:r>
              <a:t>Titre – diapositive 2 colonnes</a:t>
            </a:r>
          </a:p>
        </p:txBody>
      </p:sp>
      <p:sp>
        <p:nvSpPr>
          <p:cNvPr id="212" name="Texte niveau 1…"/>
          <p:cNvSpPr txBox="1">
            <a:spLocks noGrp="1"/>
          </p:cNvSpPr>
          <p:nvPr>
            <p:ph type="body" sz="half" idx="1"/>
          </p:nvPr>
        </p:nvSpPr>
        <p:spPr>
          <a:xfrm>
            <a:off x="815413" y="1125540"/>
            <a:ext cx="5384801" cy="4535710"/>
          </a:xfrm>
          <a:prstGeom prst="rect">
            <a:avLst/>
          </a:prstGeom>
        </p:spPr>
        <p:txBody>
          <a:bodyPr/>
          <a:lstStyle>
            <a:lvl1pPr marL="342900" indent="-342900">
              <a:lnSpc>
                <a:spcPct val="100000"/>
              </a:lnSpc>
              <a:spcBef>
                <a:spcPts val="0"/>
              </a:spcBef>
              <a:buClr>
                <a:srgbClr val="00AEC7"/>
              </a:buClr>
              <a:defRPr sz="2400">
                <a:solidFill>
                  <a:srgbClr val="2D2926"/>
                </a:solidFill>
              </a:defRPr>
            </a:lvl1pPr>
            <a:lvl2pPr marL="800100" indent="-342900">
              <a:lnSpc>
                <a:spcPct val="100000"/>
              </a:lnSpc>
              <a:spcBef>
                <a:spcPts val="0"/>
              </a:spcBef>
              <a:buClr>
                <a:srgbClr val="00AEC7"/>
              </a:buClr>
              <a:defRPr sz="2400">
                <a:solidFill>
                  <a:srgbClr val="2D2926"/>
                </a:solidFill>
              </a:defRPr>
            </a:lvl2pPr>
            <a:lvl3pPr marL="1219200" indent="-304800">
              <a:lnSpc>
                <a:spcPct val="100000"/>
              </a:lnSpc>
              <a:spcBef>
                <a:spcPts val="0"/>
              </a:spcBef>
              <a:buClr>
                <a:srgbClr val="00AEC7"/>
              </a:buClr>
              <a:buSzPct val="75000"/>
              <a:buChar char="▪"/>
              <a:defRPr sz="2400">
                <a:solidFill>
                  <a:srgbClr val="2D2926"/>
                </a:solidFill>
              </a:defRPr>
            </a:lvl3pPr>
            <a:lvl4pPr marL="1714500" indent="-342900">
              <a:lnSpc>
                <a:spcPct val="100000"/>
              </a:lnSpc>
              <a:spcBef>
                <a:spcPts val="0"/>
              </a:spcBef>
              <a:buClr>
                <a:srgbClr val="00AEC7"/>
              </a:buClr>
              <a:buSzPct val="75000"/>
              <a:buChar char="▪"/>
              <a:defRPr sz="2400">
                <a:solidFill>
                  <a:srgbClr val="2D2926"/>
                </a:solidFill>
              </a:defRPr>
            </a:lvl4pPr>
            <a:lvl5pPr marL="2220685" indent="-391885">
              <a:lnSpc>
                <a:spcPct val="100000"/>
              </a:lnSpc>
              <a:spcBef>
                <a:spcPts val="0"/>
              </a:spcBef>
              <a:buClr>
                <a:srgbClr val="00AEC7"/>
              </a:buClr>
              <a:buSzPct val="50000"/>
              <a:defRPr sz="2400">
                <a:solidFill>
                  <a:srgbClr val="2D2926"/>
                </a:solidFill>
              </a:defRPr>
            </a:lvl5pPr>
          </a:lstStyle>
          <a:p>
            <a:r>
              <a:t>Texte niveau 1</a:t>
            </a:r>
          </a:p>
          <a:p>
            <a:pPr lvl="1"/>
            <a:r>
              <a:t>Texte niveau 2</a:t>
            </a:r>
          </a:p>
          <a:p>
            <a:pPr lvl="2"/>
            <a:r>
              <a:t>Texte niveau 3</a:t>
            </a:r>
          </a:p>
          <a:p>
            <a:pPr lvl="3"/>
            <a:r>
              <a:t>Texte niveau 4</a:t>
            </a:r>
          </a:p>
          <a:p>
            <a:pPr lvl="4"/>
            <a:r>
              <a:t>Texte niveau 5</a:t>
            </a:r>
          </a:p>
        </p:txBody>
      </p:sp>
      <p:sp>
        <p:nvSpPr>
          <p:cNvPr id="213" name="Numéro de diapositive"/>
          <p:cNvSpPr txBox="1">
            <a:spLocks noGrp="1"/>
          </p:cNvSpPr>
          <p:nvPr>
            <p:ph type="sldNum" sz="quarter" idx="2"/>
          </p:nvPr>
        </p:nvSpPr>
        <p:spPr>
          <a:xfrm>
            <a:off x="11615935" y="5982305"/>
            <a:ext cx="232878" cy="228511"/>
          </a:xfrm>
          <a:prstGeom prst="rect">
            <a:avLst/>
          </a:prstGeom>
        </p:spPr>
        <p:txBody>
          <a:bodyPr anchor="t"/>
          <a:lstStyle>
            <a:lvl1pPr algn="l">
              <a:defRPr sz="1000">
                <a:solidFill>
                  <a:srgbClr val="2D2926"/>
                </a:solidFill>
              </a:defRPr>
            </a:lvl1pPr>
          </a:lstStyle>
          <a:p>
            <a:fld id="{86CB4B4D-7CA3-9044-876B-883B54F8677D}" type="slidenum">
              <a:t>‹N°›</a:t>
            </a:fld>
            <a:endParaRPr/>
          </a:p>
        </p:txBody>
      </p:sp>
      <p:pic>
        <p:nvPicPr>
          <p:cNvPr id="214" name="Image 12" descr="Image 12"/>
          <p:cNvPicPr>
            <a:picLocks noChangeAspect="1"/>
          </p:cNvPicPr>
          <p:nvPr/>
        </p:nvPicPr>
        <p:blipFill>
          <a:blip r:embed="rId2">
            <a:extLst/>
          </a:blip>
          <a:stretch>
            <a:fillRect/>
          </a:stretch>
        </p:blipFill>
        <p:spPr>
          <a:xfrm>
            <a:off x="9500657" y="5834510"/>
            <a:ext cx="2535349" cy="973260"/>
          </a:xfrm>
          <a:prstGeom prst="rect">
            <a:avLst/>
          </a:prstGeom>
          <a:ln w="12700">
            <a:miter lim="400000"/>
          </a:ln>
        </p:spPr>
      </p:pic>
      <p:sp>
        <p:nvSpPr>
          <p:cNvPr id="215" name="Connecteur droit 13"/>
          <p:cNvSpPr/>
          <p:nvPr/>
        </p:nvSpPr>
        <p:spPr>
          <a:xfrm>
            <a:off x="359702" y="5786212"/>
            <a:ext cx="11472597" cy="673"/>
          </a:xfrm>
          <a:prstGeom prst="line">
            <a:avLst/>
          </a:prstGeom>
          <a:ln w="38100">
            <a:solidFill>
              <a:srgbClr val="00AEC7"/>
            </a:solidFill>
          </a:ln>
        </p:spPr>
        <p:txBody>
          <a:bodyPr lIns="45719" rIns="45719"/>
          <a:lstStyle/>
          <a:p>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Image avec légende">
    <p:bg>
      <p:bgPr>
        <a:solidFill>
          <a:srgbClr val="FEEAD2"/>
        </a:solidFill>
        <a:effectLst/>
      </p:bgPr>
    </p:bg>
    <p:spTree>
      <p:nvGrpSpPr>
        <p:cNvPr id="1" name=""/>
        <p:cNvGrpSpPr/>
        <p:nvPr/>
      </p:nvGrpSpPr>
      <p:grpSpPr>
        <a:xfrm>
          <a:off x="0" y="0"/>
          <a:ext cx="0" cy="0"/>
          <a:chOff x="0" y="0"/>
          <a:chExt cx="0" cy="0"/>
        </a:xfrm>
      </p:grpSpPr>
      <p:sp>
        <p:nvSpPr>
          <p:cNvPr id="222" name="Texte du titre"/>
          <p:cNvSpPr txBox="1">
            <a:spLocks noGrp="1"/>
          </p:cNvSpPr>
          <p:nvPr>
            <p:ph type="title"/>
          </p:nvPr>
        </p:nvSpPr>
        <p:spPr>
          <a:xfrm>
            <a:off x="2389716" y="4577679"/>
            <a:ext cx="7315201" cy="566739"/>
          </a:xfrm>
          <a:prstGeom prst="rect">
            <a:avLst/>
          </a:prstGeom>
        </p:spPr>
        <p:txBody>
          <a:bodyPr anchor="b"/>
          <a:lstStyle>
            <a:lvl1pPr>
              <a:lnSpc>
                <a:spcPct val="100000"/>
              </a:lnSpc>
              <a:defRPr sz="2000" b="1">
                <a:solidFill>
                  <a:srgbClr val="2D2926"/>
                </a:solidFill>
                <a:latin typeface="+mn-lt"/>
                <a:ea typeface="+mn-ea"/>
                <a:cs typeface="+mn-cs"/>
                <a:sym typeface="Calibri"/>
              </a:defRPr>
            </a:lvl1pPr>
          </a:lstStyle>
          <a:p>
            <a:r>
              <a:t>Texte du titre</a:t>
            </a:r>
          </a:p>
        </p:txBody>
      </p:sp>
      <p:sp>
        <p:nvSpPr>
          <p:cNvPr id="223" name="Espace réservé pour une image  2"/>
          <p:cNvSpPr>
            <a:spLocks noGrp="1"/>
          </p:cNvSpPr>
          <p:nvPr>
            <p:ph type="pic" sz="half" idx="21"/>
          </p:nvPr>
        </p:nvSpPr>
        <p:spPr>
          <a:xfrm>
            <a:off x="2389716" y="389855"/>
            <a:ext cx="7315201" cy="4114801"/>
          </a:xfrm>
          <a:prstGeom prst="rect">
            <a:avLst/>
          </a:prstGeom>
        </p:spPr>
        <p:txBody>
          <a:bodyPr lIns="91439" rIns="91439">
            <a:noAutofit/>
          </a:bodyPr>
          <a:lstStyle/>
          <a:p>
            <a:endParaRPr/>
          </a:p>
        </p:txBody>
      </p:sp>
      <p:sp>
        <p:nvSpPr>
          <p:cNvPr id="224" name="Texte niveau 1…"/>
          <p:cNvSpPr txBox="1">
            <a:spLocks noGrp="1"/>
          </p:cNvSpPr>
          <p:nvPr>
            <p:ph type="body" sz="quarter" idx="1"/>
          </p:nvPr>
        </p:nvSpPr>
        <p:spPr>
          <a:xfrm>
            <a:off x="2389716" y="5144418"/>
            <a:ext cx="7315201" cy="588839"/>
          </a:xfrm>
          <a:prstGeom prst="rect">
            <a:avLst/>
          </a:prstGeom>
        </p:spPr>
        <p:txBody>
          <a:bodyPr/>
          <a:lstStyle>
            <a:lvl1pPr marL="0" indent="0">
              <a:lnSpc>
                <a:spcPct val="100000"/>
              </a:lnSpc>
              <a:spcBef>
                <a:spcPts val="0"/>
              </a:spcBef>
              <a:buSzTx/>
              <a:buFontTx/>
              <a:buNone/>
              <a:defRPr sz="1400">
                <a:solidFill>
                  <a:srgbClr val="2D2926"/>
                </a:solidFill>
              </a:defRPr>
            </a:lvl1pPr>
            <a:lvl2pPr marL="0" indent="457200">
              <a:lnSpc>
                <a:spcPct val="100000"/>
              </a:lnSpc>
              <a:spcBef>
                <a:spcPts val="0"/>
              </a:spcBef>
              <a:buSzTx/>
              <a:buFontTx/>
              <a:buNone/>
              <a:defRPr sz="1400">
                <a:solidFill>
                  <a:srgbClr val="2D2926"/>
                </a:solidFill>
              </a:defRPr>
            </a:lvl2pPr>
            <a:lvl3pPr marL="0" indent="914400">
              <a:lnSpc>
                <a:spcPct val="100000"/>
              </a:lnSpc>
              <a:spcBef>
                <a:spcPts val="0"/>
              </a:spcBef>
              <a:buSzTx/>
              <a:buFontTx/>
              <a:buNone/>
              <a:defRPr sz="1400">
                <a:solidFill>
                  <a:srgbClr val="2D2926"/>
                </a:solidFill>
              </a:defRPr>
            </a:lvl3pPr>
            <a:lvl4pPr marL="0" indent="1371600">
              <a:lnSpc>
                <a:spcPct val="100000"/>
              </a:lnSpc>
              <a:spcBef>
                <a:spcPts val="0"/>
              </a:spcBef>
              <a:buSzTx/>
              <a:buFontTx/>
              <a:buNone/>
              <a:defRPr sz="1400">
                <a:solidFill>
                  <a:srgbClr val="2D2926"/>
                </a:solidFill>
              </a:defRPr>
            </a:lvl4pPr>
            <a:lvl5pPr marL="0" indent="1828800">
              <a:lnSpc>
                <a:spcPct val="100000"/>
              </a:lnSpc>
              <a:spcBef>
                <a:spcPts val="0"/>
              </a:spcBef>
              <a:buSzTx/>
              <a:buFontTx/>
              <a:buNone/>
              <a:defRPr sz="1400">
                <a:solidFill>
                  <a:srgbClr val="2D2926"/>
                </a:solidFill>
              </a:defRPr>
            </a:lvl5pPr>
          </a:lstStyle>
          <a:p>
            <a:r>
              <a:t>Texte niveau 1</a:t>
            </a:r>
          </a:p>
          <a:p>
            <a:pPr lvl="1"/>
            <a:r>
              <a:t>Texte niveau 2</a:t>
            </a:r>
          </a:p>
          <a:p>
            <a:pPr lvl="2"/>
            <a:r>
              <a:t>Texte niveau 3</a:t>
            </a:r>
          </a:p>
          <a:p>
            <a:pPr lvl="3"/>
            <a:r>
              <a:t>Texte niveau 4</a:t>
            </a:r>
          </a:p>
          <a:p>
            <a:pPr lvl="4"/>
            <a:r>
              <a:t>Texte niveau 5</a:t>
            </a:r>
          </a:p>
        </p:txBody>
      </p:sp>
      <p:sp>
        <p:nvSpPr>
          <p:cNvPr id="225" name="Numéro de diapositive"/>
          <p:cNvSpPr txBox="1">
            <a:spLocks noGrp="1"/>
          </p:cNvSpPr>
          <p:nvPr>
            <p:ph type="sldNum" sz="quarter" idx="2"/>
          </p:nvPr>
        </p:nvSpPr>
        <p:spPr>
          <a:xfrm>
            <a:off x="11615935" y="5982305"/>
            <a:ext cx="232878" cy="228511"/>
          </a:xfrm>
          <a:prstGeom prst="rect">
            <a:avLst/>
          </a:prstGeom>
        </p:spPr>
        <p:txBody>
          <a:bodyPr anchor="t"/>
          <a:lstStyle>
            <a:lvl1pPr algn="l">
              <a:defRPr sz="1000">
                <a:solidFill>
                  <a:srgbClr val="2D2926"/>
                </a:solidFill>
              </a:defRPr>
            </a:lvl1pPr>
          </a:lstStyle>
          <a:p>
            <a:fld id="{86CB4B4D-7CA3-9044-876B-883B54F8677D}" type="slidenum">
              <a:t>‹N°›</a:t>
            </a:fld>
            <a:endParaRPr/>
          </a:p>
        </p:txBody>
      </p:sp>
      <p:pic>
        <p:nvPicPr>
          <p:cNvPr id="226" name="Image 12" descr="Image 12"/>
          <p:cNvPicPr>
            <a:picLocks noChangeAspect="1"/>
          </p:cNvPicPr>
          <p:nvPr/>
        </p:nvPicPr>
        <p:blipFill>
          <a:blip r:embed="rId2">
            <a:extLst/>
          </a:blip>
          <a:stretch>
            <a:fillRect/>
          </a:stretch>
        </p:blipFill>
        <p:spPr>
          <a:xfrm>
            <a:off x="9500657" y="5834510"/>
            <a:ext cx="2535349" cy="973260"/>
          </a:xfrm>
          <a:prstGeom prst="rect">
            <a:avLst/>
          </a:prstGeom>
          <a:ln w="12700">
            <a:miter lim="400000"/>
          </a:ln>
        </p:spPr>
      </p:pic>
      <p:sp>
        <p:nvSpPr>
          <p:cNvPr id="227" name="Connecteur droit 13"/>
          <p:cNvSpPr/>
          <p:nvPr/>
        </p:nvSpPr>
        <p:spPr>
          <a:xfrm>
            <a:off x="359702" y="5786212"/>
            <a:ext cx="11472597" cy="673"/>
          </a:xfrm>
          <a:prstGeom prst="line">
            <a:avLst/>
          </a:prstGeom>
          <a:ln w="38100">
            <a:solidFill>
              <a:srgbClr val="00AEC7"/>
            </a:solidFill>
          </a:ln>
        </p:spPr>
        <p:txBody>
          <a:bodyPr lIns="45719" rIns="45719"/>
          <a:lstStyle/>
          <a:p>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iapo - Vide">
    <p:bg>
      <p:bgPr>
        <a:solidFill>
          <a:srgbClr val="FEEAD2"/>
        </a:solidFill>
        <a:effectLst/>
      </p:bgPr>
    </p:bg>
    <p:spTree>
      <p:nvGrpSpPr>
        <p:cNvPr id="1" name=""/>
        <p:cNvGrpSpPr/>
        <p:nvPr/>
      </p:nvGrpSpPr>
      <p:grpSpPr>
        <a:xfrm>
          <a:off x="0" y="0"/>
          <a:ext cx="0" cy="0"/>
          <a:chOff x="0" y="0"/>
          <a:chExt cx="0" cy="0"/>
        </a:xfrm>
      </p:grpSpPr>
      <p:sp>
        <p:nvSpPr>
          <p:cNvPr id="234" name="Numéro de diapositive"/>
          <p:cNvSpPr txBox="1">
            <a:spLocks noGrp="1"/>
          </p:cNvSpPr>
          <p:nvPr>
            <p:ph type="sldNum" sz="quarter" idx="2"/>
          </p:nvPr>
        </p:nvSpPr>
        <p:spPr>
          <a:xfrm>
            <a:off x="11615935" y="5982305"/>
            <a:ext cx="232878" cy="228511"/>
          </a:xfrm>
          <a:prstGeom prst="rect">
            <a:avLst/>
          </a:prstGeom>
        </p:spPr>
        <p:txBody>
          <a:bodyPr anchor="t"/>
          <a:lstStyle>
            <a:lvl1pPr algn="l">
              <a:defRPr sz="1000">
                <a:solidFill>
                  <a:srgbClr val="2D2926"/>
                </a:solidFill>
              </a:defRPr>
            </a:lvl1pPr>
          </a:lstStyle>
          <a:p>
            <a:fld id="{86CB4B4D-7CA3-9044-876B-883B54F8677D}" type="slidenum">
              <a:t>‹N°›</a:t>
            </a:fld>
            <a:endParaRPr/>
          </a:p>
        </p:txBody>
      </p:sp>
      <p:pic>
        <p:nvPicPr>
          <p:cNvPr id="235" name="Image 9" descr="Image 9"/>
          <p:cNvPicPr>
            <a:picLocks noChangeAspect="1"/>
          </p:cNvPicPr>
          <p:nvPr/>
        </p:nvPicPr>
        <p:blipFill>
          <a:blip r:embed="rId2">
            <a:extLst/>
          </a:blip>
          <a:stretch>
            <a:fillRect/>
          </a:stretch>
        </p:blipFill>
        <p:spPr>
          <a:xfrm>
            <a:off x="9500657" y="5834510"/>
            <a:ext cx="2535349" cy="973260"/>
          </a:xfrm>
          <a:prstGeom prst="rect">
            <a:avLst/>
          </a:prstGeom>
          <a:ln w="12700">
            <a:miter lim="400000"/>
          </a:ln>
        </p:spPr>
      </p:pic>
      <p:sp>
        <p:nvSpPr>
          <p:cNvPr id="236" name="Connecteur droit 10"/>
          <p:cNvSpPr/>
          <p:nvPr/>
        </p:nvSpPr>
        <p:spPr>
          <a:xfrm>
            <a:off x="359702" y="5786212"/>
            <a:ext cx="11472597" cy="673"/>
          </a:xfrm>
          <a:prstGeom prst="line">
            <a:avLst/>
          </a:prstGeom>
          <a:ln w="38100">
            <a:solidFill>
              <a:srgbClr val="00AEC7"/>
            </a:solidFill>
          </a:ln>
        </p:spPr>
        <p:txBody>
          <a:bodyPr lIns="45719" rIns="45719"/>
          <a:lstStyle/>
          <a:p>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Diapo de fermeture">
    <p:bg>
      <p:bgPr>
        <a:solidFill>
          <a:srgbClr val="FEEAD2"/>
        </a:solidFill>
        <a:effectLst/>
      </p:bgPr>
    </p:bg>
    <p:spTree>
      <p:nvGrpSpPr>
        <p:cNvPr id="1" name=""/>
        <p:cNvGrpSpPr/>
        <p:nvPr/>
      </p:nvGrpSpPr>
      <p:grpSpPr>
        <a:xfrm>
          <a:off x="0" y="0"/>
          <a:ext cx="0" cy="0"/>
          <a:chOff x="0" y="0"/>
          <a:chExt cx="0" cy="0"/>
        </a:xfrm>
      </p:grpSpPr>
      <p:sp>
        <p:nvSpPr>
          <p:cNvPr id="243" name="ZoneTexte 10"/>
          <p:cNvSpPr txBox="1"/>
          <p:nvPr/>
        </p:nvSpPr>
        <p:spPr>
          <a:xfrm>
            <a:off x="2901719" y="2204865"/>
            <a:ext cx="6388562" cy="1007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7200" b="1">
                <a:solidFill>
                  <a:srgbClr val="6B7878"/>
                </a:solidFill>
              </a:defRPr>
            </a:lvl1pPr>
          </a:lstStyle>
          <a:p>
            <a:r>
              <a:t>MERCI!</a:t>
            </a:r>
          </a:p>
        </p:txBody>
      </p:sp>
      <p:sp>
        <p:nvSpPr>
          <p:cNvPr id="244" name="Connecteur droit 6"/>
          <p:cNvSpPr/>
          <p:nvPr/>
        </p:nvSpPr>
        <p:spPr>
          <a:xfrm>
            <a:off x="2855999" y="3789040"/>
            <a:ext cx="6480002" cy="1"/>
          </a:xfrm>
          <a:prstGeom prst="line">
            <a:avLst/>
          </a:prstGeom>
          <a:ln w="38100">
            <a:solidFill>
              <a:srgbClr val="00AEC7"/>
            </a:solidFill>
          </a:ln>
        </p:spPr>
        <p:txBody>
          <a:bodyPr lIns="45719" rIns="45719"/>
          <a:lstStyle/>
          <a:p>
            <a:endParaRPr/>
          </a:p>
        </p:txBody>
      </p:sp>
      <p:pic>
        <p:nvPicPr>
          <p:cNvPr id="245" name="Image 5" descr="Image 5"/>
          <p:cNvPicPr>
            <a:picLocks noChangeAspect="1"/>
          </p:cNvPicPr>
          <p:nvPr/>
        </p:nvPicPr>
        <p:blipFill>
          <a:blip r:embed="rId2">
            <a:extLst/>
          </a:blip>
          <a:stretch>
            <a:fillRect/>
          </a:stretch>
        </p:blipFill>
        <p:spPr>
          <a:xfrm>
            <a:off x="9500657" y="5834510"/>
            <a:ext cx="2535349" cy="973260"/>
          </a:xfrm>
          <a:prstGeom prst="rect">
            <a:avLst/>
          </a:prstGeom>
          <a:ln w="12700">
            <a:miter lim="400000"/>
          </a:ln>
        </p:spPr>
      </p:pic>
      <p:sp>
        <p:nvSpPr>
          <p:cNvPr id="246" name="Numéro de diapositiv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 TITRE de section - ROUGE ORANGÉ">
    <p:spTree>
      <p:nvGrpSpPr>
        <p:cNvPr id="1" name=""/>
        <p:cNvGrpSpPr/>
        <p:nvPr/>
      </p:nvGrpSpPr>
      <p:grpSpPr>
        <a:xfrm>
          <a:off x="0" y="0"/>
          <a:ext cx="0" cy="0"/>
          <a:chOff x="0" y="0"/>
          <a:chExt cx="0" cy="0"/>
        </a:xfrm>
      </p:grpSpPr>
      <p:sp>
        <p:nvSpPr>
          <p:cNvPr id="253" name="Rectangle 5"/>
          <p:cNvSpPr/>
          <p:nvPr/>
        </p:nvSpPr>
        <p:spPr>
          <a:xfrm>
            <a:off x="-1" y="-1"/>
            <a:ext cx="12336695" cy="6957394"/>
          </a:xfrm>
          <a:prstGeom prst="rect">
            <a:avLst/>
          </a:prstGeom>
          <a:solidFill>
            <a:srgbClr val="FF5C39"/>
          </a:solidFill>
          <a:ln w="12700">
            <a:miter lim="400000"/>
          </a:ln>
        </p:spPr>
        <p:txBody>
          <a:bodyPr lIns="45719" rIns="45719" anchor="ctr"/>
          <a:lstStyle/>
          <a:p>
            <a:pPr algn="ctr">
              <a:defRPr>
                <a:solidFill>
                  <a:srgbClr val="FFFFFF"/>
                </a:solidFill>
              </a:defRPr>
            </a:pPr>
            <a:endParaRPr/>
          </a:p>
        </p:txBody>
      </p:sp>
      <p:sp>
        <p:nvSpPr>
          <p:cNvPr id="254" name="Titre de section"/>
          <p:cNvSpPr txBox="1">
            <a:spLocks noGrp="1"/>
          </p:cNvSpPr>
          <p:nvPr>
            <p:ph type="title" hasCustomPrompt="1"/>
          </p:nvPr>
        </p:nvSpPr>
        <p:spPr>
          <a:xfrm>
            <a:off x="1199457" y="1929745"/>
            <a:ext cx="9692217" cy="1470026"/>
          </a:xfrm>
          <a:prstGeom prst="rect">
            <a:avLst/>
          </a:prstGeom>
        </p:spPr>
        <p:txBody>
          <a:bodyPr anchor="b"/>
          <a:lstStyle>
            <a:lvl1pPr>
              <a:lnSpc>
                <a:spcPct val="100000"/>
              </a:lnSpc>
              <a:defRPr sz="3600" b="1" cap="all">
                <a:solidFill>
                  <a:srgbClr val="FFFFFF"/>
                </a:solidFill>
                <a:latin typeface="+mn-lt"/>
                <a:ea typeface="+mn-ea"/>
                <a:cs typeface="+mn-cs"/>
                <a:sym typeface="Calibri"/>
              </a:defRPr>
            </a:lvl1pPr>
          </a:lstStyle>
          <a:p>
            <a:r>
              <a:t>Titre de section</a:t>
            </a:r>
          </a:p>
        </p:txBody>
      </p:sp>
      <p:sp>
        <p:nvSpPr>
          <p:cNvPr id="255" name="Texte niveau 1…"/>
          <p:cNvSpPr txBox="1">
            <a:spLocks noGrp="1"/>
          </p:cNvSpPr>
          <p:nvPr>
            <p:ph type="body" sz="quarter" idx="1" hasCustomPrompt="1"/>
          </p:nvPr>
        </p:nvSpPr>
        <p:spPr>
          <a:xfrm>
            <a:off x="1199457" y="3429000"/>
            <a:ext cx="9697312" cy="864096"/>
          </a:xfrm>
          <a:prstGeom prst="rect">
            <a:avLst/>
          </a:prstGeom>
        </p:spPr>
        <p:txBody>
          <a:bodyPr/>
          <a:lstStyle>
            <a:lvl1pPr marL="0" indent="0">
              <a:lnSpc>
                <a:spcPct val="100000"/>
              </a:lnSpc>
              <a:spcBef>
                <a:spcPts val="0"/>
              </a:spcBef>
              <a:buSzTx/>
              <a:buFontTx/>
              <a:buNone/>
              <a:defRPr sz="2400" b="1">
                <a:solidFill>
                  <a:srgbClr val="FFFFFF"/>
                </a:solidFill>
              </a:defRPr>
            </a:lvl1pPr>
            <a:lvl2pPr marL="0" indent="457200">
              <a:lnSpc>
                <a:spcPct val="100000"/>
              </a:lnSpc>
              <a:spcBef>
                <a:spcPts val="0"/>
              </a:spcBef>
              <a:buSzTx/>
              <a:buFontTx/>
              <a:buNone/>
              <a:defRPr sz="2400" b="1">
                <a:solidFill>
                  <a:srgbClr val="FFFFFF"/>
                </a:solidFill>
              </a:defRPr>
            </a:lvl2pPr>
            <a:lvl3pPr marL="0" indent="914400">
              <a:lnSpc>
                <a:spcPct val="100000"/>
              </a:lnSpc>
              <a:spcBef>
                <a:spcPts val="0"/>
              </a:spcBef>
              <a:buSzTx/>
              <a:buFontTx/>
              <a:buNone/>
              <a:defRPr sz="2400" b="1">
                <a:solidFill>
                  <a:srgbClr val="FFFFFF"/>
                </a:solidFill>
              </a:defRPr>
            </a:lvl3pPr>
            <a:lvl4pPr marL="0" indent="1371600">
              <a:lnSpc>
                <a:spcPct val="100000"/>
              </a:lnSpc>
              <a:spcBef>
                <a:spcPts val="0"/>
              </a:spcBef>
              <a:buSzTx/>
              <a:buFontTx/>
              <a:buNone/>
              <a:defRPr sz="2400" b="1">
                <a:solidFill>
                  <a:srgbClr val="FFFFFF"/>
                </a:solidFill>
              </a:defRPr>
            </a:lvl4pPr>
            <a:lvl5pPr marL="0" indent="1828800">
              <a:lnSpc>
                <a:spcPct val="100000"/>
              </a:lnSpc>
              <a:spcBef>
                <a:spcPts val="0"/>
              </a:spcBef>
              <a:buSzTx/>
              <a:buFontTx/>
              <a:buNone/>
              <a:defRPr sz="2400" b="1">
                <a:solidFill>
                  <a:srgbClr val="FFFFFF"/>
                </a:solidFill>
              </a:defRPr>
            </a:lvl5pPr>
          </a:lstStyle>
          <a:p>
            <a:r>
              <a:t>Sous-titre</a:t>
            </a:r>
          </a:p>
          <a:p>
            <a:pPr lvl="1"/>
            <a:endParaRPr/>
          </a:p>
          <a:p>
            <a:pPr lvl="2"/>
            <a:endParaRPr/>
          </a:p>
          <a:p>
            <a:pPr lvl="3"/>
            <a:endParaRPr/>
          </a:p>
          <a:p>
            <a:pPr lvl="4"/>
            <a:endParaRPr/>
          </a:p>
        </p:txBody>
      </p:sp>
      <p:pic>
        <p:nvPicPr>
          <p:cNvPr id="256" name="Image 9" descr="Image 9"/>
          <p:cNvPicPr>
            <a:picLocks noChangeAspect="1"/>
          </p:cNvPicPr>
          <p:nvPr/>
        </p:nvPicPr>
        <p:blipFill>
          <a:blip r:embed="rId2">
            <a:extLst/>
          </a:blip>
          <a:stretch>
            <a:fillRect/>
          </a:stretch>
        </p:blipFill>
        <p:spPr>
          <a:xfrm>
            <a:off x="9500655" y="5834962"/>
            <a:ext cx="2527572" cy="978416"/>
          </a:xfrm>
          <a:prstGeom prst="rect">
            <a:avLst/>
          </a:prstGeom>
          <a:ln w="12700">
            <a:miter lim="400000"/>
          </a:ln>
        </p:spPr>
      </p:pic>
      <p:sp>
        <p:nvSpPr>
          <p:cNvPr id="257" name="Numéro de diapositive"/>
          <p:cNvSpPr txBox="1">
            <a:spLocks noGrp="1"/>
          </p:cNvSpPr>
          <p:nvPr>
            <p:ph type="sldNum" sz="quarter" idx="2"/>
          </p:nvPr>
        </p:nvSpPr>
        <p:spPr>
          <a:xfrm>
            <a:off x="5892800" y="6172200"/>
            <a:ext cx="2844800" cy="368301"/>
          </a:xfrm>
          <a:prstGeom prst="rect">
            <a:avLst/>
          </a:prstGeom>
        </p:spPr>
        <p:txBody>
          <a:bodyPr/>
          <a:lstStyle>
            <a:lvl1pPr>
              <a:defRPr>
                <a:solidFill>
                  <a:srgbClr val="2D2926"/>
                </a:solidFill>
              </a:defRPr>
            </a:lvl1pPr>
          </a:lstStyle>
          <a:p>
            <a:fld id="{86CB4B4D-7CA3-9044-876B-883B54F8677D}" type="slidenum">
              <a:t>‹N°›</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age TITRE de la présentation">
    <p:spTree>
      <p:nvGrpSpPr>
        <p:cNvPr id="1" name=""/>
        <p:cNvGrpSpPr/>
        <p:nvPr/>
      </p:nvGrpSpPr>
      <p:grpSpPr>
        <a:xfrm>
          <a:off x="0" y="0"/>
          <a:ext cx="0" cy="0"/>
          <a:chOff x="0" y="0"/>
          <a:chExt cx="0" cy="0"/>
        </a:xfrm>
      </p:grpSpPr>
      <p:sp>
        <p:nvSpPr>
          <p:cNvPr id="264" name="Page titre de laprésentation powerpoint"/>
          <p:cNvSpPr txBox="1">
            <a:spLocks noGrp="1"/>
          </p:cNvSpPr>
          <p:nvPr>
            <p:ph type="title" hasCustomPrompt="1"/>
          </p:nvPr>
        </p:nvSpPr>
        <p:spPr>
          <a:xfrm>
            <a:off x="239349" y="3162426"/>
            <a:ext cx="9692218" cy="1470026"/>
          </a:xfrm>
          <a:prstGeom prst="rect">
            <a:avLst/>
          </a:prstGeom>
        </p:spPr>
        <p:txBody>
          <a:bodyPr anchor="b"/>
          <a:lstStyle>
            <a:lvl1pPr>
              <a:lnSpc>
                <a:spcPct val="100000"/>
              </a:lnSpc>
              <a:defRPr sz="4000" b="1" cap="all">
                <a:solidFill>
                  <a:srgbClr val="2D2926"/>
                </a:solidFill>
                <a:latin typeface="+mn-lt"/>
                <a:ea typeface="+mn-ea"/>
                <a:cs typeface="+mn-cs"/>
                <a:sym typeface="Calibri"/>
              </a:defRPr>
            </a:lvl1pPr>
          </a:lstStyle>
          <a:p>
            <a:r>
              <a:t>Page titre de laprésentation powerpoint</a:t>
            </a:r>
          </a:p>
        </p:txBody>
      </p:sp>
      <p:sp>
        <p:nvSpPr>
          <p:cNvPr id="265" name="Texte niveau 1…"/>
          <p:cNvSpPr txBox="1">
            <a:spLocks noGrp="1"/>
          </p:cNvSpPr>
          <p:nvPr>
            <p:ph type="body" sz="quarter" idx="1" hasCustomPrompt="1"/>
          </p:nvPr>
        </p:nvSpPr>
        <p:spPr>
          <a:xfrm>
            <a:off x="273534" y="4653136"/>
            <a:ext cx="9697312" cy="864097"/>
          </a:xfrm>
          <a:prstGeom prst="rect">
            <a:avLst/>
          </a:prstGeom>
        </p:spPr>
        <p:txBody>
          <a:bodyPr/>
          <a:lstStyle>
            <a:lvl1pPr marL="0" indent="0">
              <a:lnSpc>
                <a:spcPct val="100000"/>
              </a:lnSpc>
              <a:spcBef>
                <a:spcPts val="0"/>
              </a:spcBef>
              <a:buSzTx/>
              <a:buFontTx/>
              <a:buNone/>
              <a:defRPr sz="2400" b="1">
                <a:solidFill>
                  <a:srgbClr val="8C8B8B"/>
                </a:solidFill>
              </a:defRPr>
            </a:lvl1pPr>
            <a:lvl2pPr marL="0" indent="457200">
              <a:lnSpc>
                <a:spcPct val="100000"/>
              </a:lnSpc>
              <a:spcBef>
                <a:spcPts val="0"/>
              </a:spcBef>
              <a:buSzTx/>
              <a:buFontTx/>
              <a:buNone/>
              <a:defRPr sz="2400" b="1">
                <a:solidFill>
                  <a:srgbClr val="8C8B8B"/>
                </a:solidFill>
              </a:defRPr>
            </a:lvl2pPr>
            <a:lvl3pPr marL="0" indent="914400">
              <a:lnSpc>
                <a:spcPct val="100000"/>
              </a:lnSpc>
              <a:spcBef>
                <a:spcPts val="0"/>
              </a:spcBef>
              <a:buSzTx/>
              <a:buFontTx/>
              <a:buNone/>
              <a:defRPr sz="2400" b="1">
                <a:solidFill>
                  <a:srgbClr val="8C8B8B"/>
                </a:solidFill>
              </a:defRPr>
            </a:lvl3pPr>
            <a:lvl4pPr marL="0" indent="1371600">
              <a:lnSpc>
                <a:spcPct val="100000"/>
              </a:lnSpc>
              <a:spcBef>
                <a:spcPts val="0"/>
              </a:spcBef>
              <a:buSzTx/>
              <a:buFontTx/>
              <a:buNone/>
              <a:defRPr sz="2400" b="1">
                <a:solidFill>
                  <a:srgbClr val="8C8B8B"/>
                </a:solidFill>
              </a:defRPr>
            </a:lvl4pPr>
            <a:lvl5pPr marL="0" indent="1828800">
              <a:lnSpc>
                <a:spcPct val="100000"/>
              </a:lnSpc>
              <a:spcBef>
                <a:spcPts val="0"/>
              </a:spcBef>
              <a:buSzTx/>
              <a:buFontTx/>
              <a:buNone/>
              <a:defRPr sz="2400" b="1">
                <a:solidFill>
                  <a:srgbClr val="8C8B8B"/>
                </a:solidFill>
              </a:defRPr>
            </a:lvl5pPr>
          </a:lstStyle>
          <a:p>
            <a:r>
              <a:t>Sous-titre</a:t>
            </a:r>
          </a:p>
          <a:p>
            <a:pPr lvl="1"/>
            <a:endParaRPr/>
          </a:p>
          <a:p>
            <a:pPr lvl="2"/>
            <a:endParaRPr/>
          </a:p>
          <a:p>
            <a:pPr lvl="3"/>
            <a:endParaRPr/>
          </a:p>
          <a:p>
            <a:pPr lvl="4"/>
            <a:endParaRPr/>
          </a:p>
        </p:txBody>
      </p:sp>
      <p:pic>
        <p:nvPicPr>
          <p:cNvPr id="266" name="Image 7" descr="Image 7"/>
          <p:cNvPicPr>
            <a:picLocks noChangeAspect="1"/>
          </p:cNvPicPr>
          <p:nvPr/>
        </p:nvPicPr>
        <p:blipFill>
          <a:blip r:embed="rId2">
            <a:extLst/>
          </a:blip>
          <a:stretch>
            <a:fillRect/>
          </a:stretch>
        </p:blipFill>
        <p:spPr>
          <a:xfrm>
            <a:off x="527380" y="6170886"/>
            <a:ext cx="1522058" cy="447225"/>
          </a:xfrm>
          <a:prstGeom prst="rect">
            <a:avLst/>
          </a:prstGeom>
          <a:ln w="12700">
            <a:miter lim="400000"/>
          </a:ln>
        </p:spPr>
      </p:pic>
      <p:pic>
        <p:nvPicPr>
          <p:cNvPr id="267" name="Image 6" descr="Image 6"/>
          <p:cNvPicPr>
            <a:picLocks noChangeAspect="1"/>
          </p:cNvPicPr>
          <p:nvPr/>
        </p:nvPicPr>
        <p:blipFill>
          <a:blip r:embed="rId3">
            <a:extLst/>
          </a:blip>
          <a:stretch>
            <a:fillRect/>
          </a:stretch>
        </p:blipFill>
        <p:spPr>
          <a:xfrm>
            <a:off x="9500657" y="5834510"/>
            <a:ext cx="2535349" cy="973260"/>
          </a:xfrm>
          <a:prstGeom prst="rect">
            <a:avLst/>
          </a:prstGeom>
          <a:ln w="12700">
            <a:miter lim="400000"/>
          </a:ln>
        </p:spPr>
      </p:pic>
      <p:sp>
        <p:nvSpPr>
          <p:cNvPr id="268" name="Connecteur droit 8"/>
          <p:cNvSpPr/>
          <p:nvPr/>
        </p:nvSpPr>
        <p:spPr>
          <a:xfrm>
            <a:off x="359702" y="5786212"/>
            <a:ext cx="11472597" cy="673"/>
          </a:xfrm>
          <a:prstGeom prst="line">
            <a:avLst/>
          </a:prstGeom>
          <a:ln w="38100">
            <a:solidFill>
              <a:srgbClr val="00AEC7"/>
            </a:solidFill>
          </a:ln>
        </p:spPr>
        <p:txBody>
          <a:bodyPr lIns="45719" rIns="45719"/>
          <a:lstStyle/>
          <a:p>
            <a:pPr>
              <a:defRPr>
                <a:solidFill>
                  <a:srgbClr val="2D2926"/>
                </a:solidFill>
              </a:defRPr>
            </a:pPr>
            <a:endParaRPr/>
          </a:p>
        </p:txBody>
      </p:sp>
      <p:pic>
        <p:nvPicPr>
          <p:cNvPr id="269" name="Picture 2" descr="Picture 2"/>
          <p:cNvPicPr>
            <a:picLocks noChangeAspect="1"/>
          </p:cNvPicPr>
          <p:nvPr/>
        </p:nvPicPr>
        <p:blipFill>
          <a:blip r:embed="rId4">
            <a:extLst/>
          </a:blip>
          <a:stretch>
            <a:fillRect/>
          </a:stretch>
        </p:blipFill>
        <p:spPr>
          <a:xfrm>
            <a:off x="8112224" y="78904"/>
            <a:ext cx="3935569" cy="2879949"/>
          </a:xfrm>
          <a:prstGeom prst="rect">
            <a:avLst/>
          </a:prstGeom>
          <a:ln w="12700">
            <a:miter lim="400000"/>
          </a:ln>
        </p:spPr>
      </p:pic>
      <p:sp>
        <p:nvSpPr>
          <p:cNvPr id="270" name="Numéro de diapositive"/>
          <p:cNvSpPr txBox="1">
            <a:spLocks noGrp="1"/>
          </p:cNvSpPr>
          <p:nvPr>
            <p:ph type="sldNum" sz="quarter" idx="2"/>
          </p:nvPr>
        </p:nvSpPr>
        <p:spPr>
          <a:xfrm>
            <a:off x="5892800" y="6172200"/>
            <a:ext cx="2844800" cy="368301"/>
          </a:xfrm>
          <a:prstGeom prst="rect">
            <a:avLst/>
          </a:prstGeom>
        </p:spPr>
        <p:txBody>
          <a:bodyPr/>
          <a:lstStyle>
            <a:lvl1pPr>
              <a:defRPr>
                <a:solidFill>
                  <a:srgbClr val="2D2926"/>
                </a:solidFill>
              </a:defRPr>
            </a:lvl1pPr>
          </a:lstStyle>
          <a:p>
            <a:fld id="{86CB4B4D-7CA3-9044-876B-883B54F8677D}" type="slidenum">
              <a:t>‹N°›</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 TITRE de section - BLEU BONDI">
    <p:spTree>
      <p:nvGrpSpPr>
        <p:cNvPr id="1" name=""/>
        <p:cNvGrpSpPr/>
        <p:nvPr/>
      </p:nvGrpSpPr>
      <p:grpSpPr>
        <a:xfrm>
          <a:off x="0" y="0"/>
          <a:ext cx="0" cy="0"/>
          <a:chOff x="0" y="0"/>
          <a:chExt cx="0" cy="0"/>
        </a:xfrm>
      </p:grpSpPr>
      <p:sp>
        <p:nvSpPr>
          <p:cNvPr id="277" name="Rectangle 3"/>
          <p:cNvSpPr/>
          <p:nvPr/>
        </p:nvSpPr>
        <p:spPr>
          <a:xfrm>
            <a:off x="-1" y="0"/>
            <a:ext cx="12240685" cy="6858000"/>
          </a:xfrm>
          <a:prstGeom prst="rect">
            <a:avLst/>
          </a:prstGeom>
          <a:solidFill>
            <a:srgbClr val="00AEC7"/>
          </a:solidFill>
          <a:ln w="12700">
            <a:miter lim="400000"/>
          </a:ln>
        </p:spPr>
        <p:txBody>
          <a:bodyPr lIns="45719" rIns="45719" anchor="ctr"/>
          <a:lstStyle/>
          <a:p>
            <a:pPr algn="ctr">
              <a:defRPr>
                <a:solidFill>
                  <a:srgbClr val="FFFFFF"/>
                </a:solidFill>
              </a:defRPr>
            </a:pPr>
            <a:endParaRPr/>
          </a:p>
        </p:txBody>
      </p:sp>
      <p:sp>
        <p:nvSpPr>
          <p:cNvPr id="278" name="Titre de section"/>
          <p:cNvSpPr txBox="1">
            <a:spLocks noGrp="1"/>
          </p:cNvSpPr>
          <p:nvPr>
            <p:ph type="title" hasCustomPrompt="1"/>
          </p:nvPr>
        </p:nvSpPr>
        <p:spPr>
          <a:xfrm>
            <a:off x="1199457" y="1929745"/>
            <a:ext cx="9692217" cy="1470026"/>
          </a:xfrm>
          <a:prstGeom prst="rect">
            <a:avLst/>
          </a:prstGeom>
        </p:spPr>
        <p:txBody>
          <a:bodyPr anchor="b"/>
          <a:lstStyle>
            <a:lvl1pPr>
              <a:lnSpc>
                <a:spcPct val="100000"/>
              </a:lnSpc>
              <a:defRPr sz="3600" b="1" cap="all">
                <a:solidFill>
                  <a:srgbClr val="FFFFFF"/>
                </a:solidFill>
                <a:latin typeface="+mn-lt"/>
                <a:ea typeface="+mn-ea"/>
                <a:cs typeface="+mn-cs"/>
                <a:sym typeface="Calibri"/>
              </a:defRPr>
            </a:lvl1pPr>
          </a:lstStyle>
          <a:p>
            <a:r>
              <a:t>Titre de section</a:t>
            </a:r>
          </a:p>
        </p:txBody>
      </p:sp>
      <p:sp>
        <p:nvSpPr>
          <p:cNvPr id="279" name="Texte niveau 1…"/>
          <p:cNvSpPr txBox="1">
            <a:spLocks noGrp="1"/>
          </p:cNvSpPr>
          <p:nvPr>
            <p:ph type="body" sz="quarter" idx="1" hasCustomPrompt="1"/>
          </p:nvPr>
        </p:nvSpPr>
        <p:spPr>
          <a:xfrm>
            <a:off x="1199457" y="3429000"/>
            <a:ext cx="9697312" cy="864096"/>
          </a:xfrm>
          <a:prstGeom prst="rect">
            <a:avLst/>
          </a:prstGeom>
        </p:spPr>
        <p:txBody>
          <a:bodyPr/>
          <a:lstStyle>
            <a:lvl1pPr marL="0" indent="0">
              <a:lnSpc>
                <a:spcPct val="100000"/>
              </a:lnSpc>
              <a:spcBef>
                <a:spcPts val="0"/>
              </a:spcBef>
              <a:buSzTx/>
              <a:buFontTx/>
              <a:buNone/>
              <a:defRPr sz="2400" b="1">
                <a:solidFill>
                  <a:srgbClr val="FFFFFF"/>
                </a:solidFill>
              </a:defRPr>
            </a:lvl1pPr>
            <a:lvl2pPr marL="0" indent="457200">
              <a:lnSpc>
                <a:spcPct val="100000"/>
              </a:lnSpc>
              <a:spcBef>
                <a:spcPts val="0"/>
              </a:spcBef>
              <a:buSzTx/>
              <a:buFontTx/>
              <a:buNone/>
              <a:defRPr sz="2400" b="1">
                <a:solidFill>
                  <a:srgbClr val="FFFFFF"/>
                </a:solidFill>
              </a:defRPr>
            </a:lvl2pPr>
            <a:lvl3pPr marL="0" indent="914400">
              <a:lnSpc>
                <a:spcPct val="100000"/>
              </a:lnSpc>
              <a:spcBef>
                <a:spcPts val="0"/>
              </a:spcBef>
              <a:buSzTx/>
              <a:buFontTx/>
              <a:buNone/>
              <a:defRPr sz="2400" b="1">
                <a:solidFill>
                  <a:srgbClr val="FFFFFF"/>
                </a:solidFill>
              </a:defRPr>
            </a:lvl3pPr>
            <a:lvl4pPr marL="0" indent="1371600">
              <a:lnSpc>
                <a:spcPct val="100000"/>
              </a:lnSpc>
              <a:spcBef>
                <a:spcPts val="0"/>
              </a:spcBef>
              <a:buSzTx/>
              <a:buFontTx/>
              <a:buNone/>
              <a:defRPr sz="2400" b="1">
                <a:solidFill>
                  <a:srgbClr val="FFFFFF"/>
                </a:solidFill>
              </a:defRPr>
            </a:lvl4pPr>
            <a:lvl5pPr marL="0" indent="1828800">
              <a:lnSpc>
                <a:spcPct val="100000"/>
              </a:lnSpc>
              <a:spcBef>
                <a:spcPts val="0"/>
              </a:spcBef>
              <a:buSzTx/>
              <a:buFontTx/>
              <a:buNone/>
              <a:defRPr sz="2400" b="1">
                <a:solidFill>
                  <a:srgbClr val="FFFFFF"/>
                </a:solidFill>
              </a:defRPr>
            </a:lvl5pPr>
          </a:lstStyle>
          <a:p>
            <a:r>
              <a:t>Sous-titre</a:t>
            </a:r>
          </a:p>
          <a:p>
            <a:pPr lvl="1"/>
            <a:endParaRPr/>
          </a:p>
          <a:p>
            <a:pPr lvl="2"/>
            <a:endParaRPr/>
          </a:p>
          <a:p>
            <a:pPr lvl="3"/>
            <a:endParaRPr/>
          </a:p>
          <a:p>
            <a:pPr lvl="4"/>
            <a:endParaRPr/>
          </a:p>
        </p:txBody>
      </p:sp>
      <p:pic>
        <p:nvPicPr>
          <p:cNvPr id="280" name="Image 7" descr="Image 7"/>
          <p:cNvPicPr>
            <a:picLocks noChangeAspect="1"/>
          </p:cNvPicPr>
          <p:nvPr/>
        </p:nvPicPr>
        <p:blipFill>
          <a:blip r:embed="rId2">
            <a:extLst/>
          </a:blip>
          <a:stretch>
            <a:fillRect/>
          </a:stretch>
        </p:blipFill>
        <p:spPr>
          <a:xfrm>
            <a:off x="9500655" y="5834962"/>
            <a:ext cx="2527572" cy="978416"/>
          </a:xfrm>
          <a:prstGeom prst="rect">
            <a:avLst/>
          </a:prstGeom>
          <a:ln w="12700">
            <a:miter lim="400000"/>
          </a:ln>
        </p:spPr>
      </p:pic>
      <p:sp>
        <p:nvSpPr>
          <p:cNvPr id="281" name="Rectangle 8"/>
          <p:cNvSpPr/>
          <p:nvPr/>
        </p:nvSpPr>
        <p:spPr>
          <a:xfrm>
            <a:off x="0" y="0"/>
            <a:ext cx="12192000" cy="6858000"/>
          </a:xfrm>
          <a:prstGeom prst="rect">
            <a:avLst/>
          </a:prstGeom>
          <a:solidFill>
            <a:srgbClr val="00AEC7"/>
          </a:solidFill>
          <a:ln w="12700">
            <a:miter lim="400000"/>
          </a:ln>
        </p:spPr>
        <p:txBody>
          <a:bodyPr lIns="45719" rIns="45719" anchor="ctr"/>
          <a:lstStyle/>
          <a:p>
            <a:pPr algn="ctr">
              <a:defRPr>
                <a:solidFill>
                  <a:srgbClr val="FFFFFF"/>
                </a:solidFill>
              </a:defRPr>
            </a:pPr>
            <a:endParaRPr/>
          </a:p>
        </p:txBody>
      </p:sp>
      <p:pic>
        <p:nvPicPr>
          <p:cNvPr id="282" name="Image 9" descr="Image 9"/>
          <p:cNvPicPr>
            <a:picLocks noChangeAspect="1"/>
          </p:cNvPicPr>
          <p:nvPr/>
        </p:nvPicPr>
        <p:blipFill>
          <a:blip r:embed="rId3">
            <a:extLst/>
          </a:blip>
          <a:stretch>
            <a:fillRect/>
          </a:stretch>
        </p:blipFill>
        <p:spPr>
          <a:xfrm>
            <a:off x="527051" y="5964239"/>
            <a:ext cx="2645835" cy="777876"/>
          </a:xfrm>
          <a:prstGeom prst="rect">
            <a:avLst/>
          </a:prstGeom>
          <a:ln w="12700">
            <a:miter lim="400000"/>
          </a:ln>
        </p:spPr>
      </p:pic>
      <p:pic>
        <p:nvPicPr>
          <p:cNvPr id="283" name="Image 5" descr="Image 5"/>
          <p:cNvPicPr>
            <a:picLocks noChangeAspect="1"/>
          </p:cNvPicPr>
          <p:nvPr/>
        </p:nvPicPr>
        <p:blipFill>
          <a:blip r:embed="rId2">
            <a:extLst/>
          </a:blip>
          <a:stretch>
            <a:fillRect/>
          </a:stretch>
        </p:blipFill>
        <p:spPr>
          <a:xfrm>
            <a:off x="9647766" y="5964239"/>
            <a:ext cx="1991785" cy="769938"/>
          </a:xfrm>
          <a:prstGeom prst="rect">
            <a:avLst/>
          </a:prstGeom>
          <a:ln w="12700">
            <a:miter lim="400000"/>
          </a:ln>
        </p:spPr>
      </p:pic>
      <p:sp>
        <p:nvSpPr>
          <p:cNvPr id="284" name="Numéro de diapositive"/>
          <p:cNvSpPr txBox="1">
            <a:spLocks noGrp="1"/>
          </p:cNvSpPr>
          <p:nvPr>
            <p:ph type="sldNum" sz="quarter" idx="2"/>
          </p:nvPr>
        </p:nvSpPr>
        <p:spPr>
          <a:xfrm>
            <a:off x="5892800" y="6172200"/>
            <a:ext cx="2844800" cy="368301"/>
          </a:xfrm>
          <a:prstGeom prst="rect">
            <a:avLst/>
          </a:prstGeom>
        </p:spPr>
        <p:txBody>
          <a:bodyPr/>
          <a:lstStyle>
            <a:lvl1pPr>
              <a:defRPr>
                <a:solidFill>
                  <a:srgbClr val="2D2926"/>
                </a:solidFill>
              </a:defRPr>
            </a:lvl1pPr>
          </a:lstStyle>
          <a:p>
            <a:fld id="{86CB4B4D-7CA3-9044-876B-883B54F8677D}" type="slidenum">
              <a:t>‹N°›</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Diapo de contenu">
    <p:spTree>
      <p:nvGrpSpPr>
        <p:cNvPr id="1" name=""/>
        <p:cNvGrpSpPr/>
        <p:nvPr/>
      </p:nvGrpSpPr>
      <p:grpSpPr>
        <a:xfrm>
          <a:off x="0" y="0"/>
          <a:ext cx="0" cy="0"/>
          <a:chOff x="0" y="0"/>
          <a:chExt cx="0" cy="0"/>
        </a:xfrm>
      </p:grpSpPr>
      <p:sp>
        <p:nvSpPr>
          <p:cNvPr id="291" name="Titre – diapositive de texte"/>
          <p:cNvSpPr txBox="1">
            <a:spLocks noGrp="1"/>
          </p:cNvSpPr>
          <p:nvPr>
            <p:ph type="title" hasCustomPrompt="1"/>
          </p:nvPr>
        </p:nvSpPr>
        <p:spPr>
          <a:xfrm>
            <a:off x="802481" y="274639"/>
            <a:ext cx="10670118" cy="706438"/>
          </a:xfrm>
          <a:prstGeom prst="rect">
            <a:avLst/>
          </a:prstGeom>
        </p:spPr>
        <p:txBody>
          <a:bodyPr/>
          <a:lstStyle>
            <a:lvl1pPr>
              <a:lnSpc>
                <a:spcPct val="100000"/>
              </a:lnSpc>
              <a:defRPr sz="3200" b="1">
                <a:solidFill>
                  <a:srgbClr val="2D2926"/>
                </a:solidFill>
                <a:latin typeface="+mn-lt"/>
                <a:ea typeface="+mn-ea"/>
                <a:cs typeface="+mn-cs"/>
                <a:sym typeface="Calibri"/>
              </a:defRPr>
            </a:lvl1pPr>
          </a:lstStyle>
          <a:p>
            <a:r>
              <a:t>Titre – diapositive de texte</a:t>
            </a:r>
          </a:p>
        </p:txBody>
      </p:sp>
      <p:sp>
        <p:nvSpPr>
          <p:cNvPr id="292" name="Texte niveau 1…"/>
          <p:cNvSpPr txBox="1">
            <a:spLocks noGrp="1"/>
          </p:cNvSpPr>
          <p:nvPr>
            <p:ph type="body" idx="1"/>
          </p:nvPr>
        </p:nvSpPr>
        <p:spPr>
          <a:xfrm>
            <a:off x="802481" y="1125537"/>
            <a:ext cx="10670118" cy="4535713"/>
          </a:xfrm>
          <a:prstGeom prst="rect">
            <a:avLst/>
          </a:prstGeom>
        </p:spPr>
        <p:txBody>
          <a:bodyPr/>
          <a:lstStyle>
            <a:lvl1pPr marL="342900" indent="-342900">
              <a:lnSpc>
                <a:spcPct val="100000"/>
              </a:lnSpc>
              <a:spcBef>
                <a:spcPts val="0"/>
              </a:spcBef>
              <a:buClr>
                <a:srgbClr val="00AEC7"/>
              </a:buClr>
              <a:defRPr>
                <a:solidFill>
                  <a:srgbClr val="2D2926"/>
                </a:solidFill>
              </a:defRPr>
            </a:lvl1pPr>
            <a:lvl2pPr marL="790575" indent="-333375">
              <a:lnSpc>
                <a:spcPct val="100000"/>
              </a:lnSpc>
              <a:spcBef>
                <a:spcPts val="0"/>
              </a:spcBef>
              <a:buClr>
                <a:srgbClr val="00AEC7"/>
              </a:buClr>
              <a:defRPr>
                <a:solidFill>
                  <a:srgbClr val="2D2926"/>
                </a:solidFill>
              </a:defRPr>
            </a:lvl2pPr>
            <a:lvl3pPr>
              <a:lnSpc>
                <a:spcPct val="100000"/>
              </a:lnSpc>
              <a:spcBef>
                <a:spcPts val="0"/>
              </a:spcBef>
              <a:buClr>
                <a:srgbClr val="00AEC7"/>
              </a:buClr>
              <a:buSzPct val="75000"/>
              <a:buChar char="▪"/>
              <a:defRPr>
                <a:solidFill>
                  <a:srgbClr val="2D2926"/>
                </a:solidFill>
              </a:defRPr>
            </a:lvl3pPr>
            <a:lvl4pPr>
              <a:lnSpc>
                <a:spcPct val="100000"/>
              </a:lnSpc>
              <a:spcBef>
                <a:spcPts val="0"/>
              </a:spcBef>
              <a:buClr>
                <a:srgbClr val="00AEC7"/>
              </a:buClr>
              <a:buSzPct val="75000"/>
              <a:buChar char="▪"/>
              <a:defRPr>
                <a:solidFill>
                  <a:srgbClr val="2D2926"/>
                </a:solidFill>
              </a:defRPr>
            </a:lvl4pPr>
            <a:lvl5pPr marL="2228850" indent="-400050">
              <a:lnSpc>
                <a:spcPct val="100000"/>
              </a:lnSpc>
              <a:spcBef>
                <a:spcPts val="0"/>
              </a:spcBef>
              <a:buClr>
                <a:srgbClr val="00AEC7"/>
              </a:buClr>
              <a:buSzPct val="50000"/>
              <a:defRPr>
                <a:solidFill>
                  <a:srgbClr val="2D2926"/>
                </a:solidFill>
              </a:defRPr>
            </a:lvl5pPr>
          </a:lstStyle>
          <a:p>
            <a:r>
              <a:t>Texte niveau 1</a:t>
            </a:r>
          </a:p>
          <a:p>
            <a:pPr lvl="1"/>
            <a:r>
              <a:t>Texte niveau 2</a:t>
            </a:r>
          </a:p>
          <a:p>
            <a:pPr lvl="2"/>
            <a:r>
              <a:t>Texte niveau 3</a:t>
            </a:r>
          </a:p>
          <a:p>
            <a:pPr lvl="3"/>
            <a:r>
              <a:t>Texte niveau 4</a:t>
            </a:r>
          </a:p>
          <a:p>
            <a:pPr lvl="4"/>
            <a:r>
              <a:t>Texte niveau 5</a:t>
            </a:r>
          </a:p>
        </p:txBody>
      </p:sp>
      <p:sp>
        <p:nvSpPr>
          <p:cNvPr id="293" name="Numéro de diapositive"/>
          <p:cNvSpPr txBox="1">
            <a:spLocks noGrp="1"/>
          </p:cNvSpPr>
          <p:nvPr>
            <p:ph type="sldNum" sz="quarter" idx="2"/>
          </p:nvPr>
        </p:nvSpPr>
        <p:spPr>
          <a:xfrm>
            <a:off x="11615935" y="5982305"/>
            <a:ext cx="232878" cy="228511"/>
          </a:xfrm>
          <a:prstGeom prst="rect">
            <a:avLst/>
          </a:prstGeom>
        </p:spPr>
        <p:txBody>
          <a:bodyPr anchor="t"/>
          <a:lstStyle>
            <a:lvl1pPr algn="l">
              <a:defRPr sz="1000">
                <a:solidFill>
                  <a:srgbClr val="2D2926"/>
                </a:solidFill>
              </a:defRPr>
            </a:lvl1pPr>
          </a:lstStyle>
          <a:p>
            <a:fld id="{86CB4B4D-7CA3-9044-876B-883B54F8677D}" type="slidenum">
              <a:t>‹N°›</a:t>
            </a:fld>
            <a:endParaRPr/>
          </a:p>
        </p:txBody>
      </p:sp>
      <p:pic>
        <p:nvPicPr>
          <p:cNvPr id="294" name="Image 7" descr="Image 7"/>
          <p:cNvPicPr>
            <a:picLocks noChangeAspect="1"/>
          </p:cNvPicPr>
          <p:nvPr/>
        </p:nvPicPr>
        <p:blipFill>
          <a:blip r:embed="rId2">
            <a:extLst/>
          </a:blip>
          <a:stretch>
            <a:fillRect/>
          </a:stretch>
        </p:blipFill>
        <p:spPr>
          <a:xfrm>
            <a:off x="9500657" y="5834510"/>
            <a:ext cx="2535349" cy="973260"/>
          </a:xfrm>
          <a:prstGeom prst="rect">
            <a:avLst/>
          </a:prstGeom>
          <a:ln w="12700">
            <a:miter lim="400000"/>
          </a:ln>
        </p:spPr>
      </p:pic>
      <p:sp>
        <p:nvSpPr>
          <p:cNvPr id="295" name="Connecteur droit 10"/>
          <p:cNvSpPr/>
          <p:nvPr/>
        </p:nvSpPr>
        <p:spPr>
          <a:xfrm>
            <a:off x="359702" y="5786212"/>
            <a:ext cx="11472597" cy="673"/>
          </a:xfrm>
          <a:prstGeom prst="line">
            <a:avLst/>
          </a:prstGeom>
          <a:ln w="38100">
            <a:solidFill>
              <a:srgbClr val="00AEC7"/>
            </a:solidFill>
          </a:ln>
        </p:spPr>
        <p:txBody>
          <a:bodyPr lIns="45719" rIns="45719"/>
          <a:lstStyle/>
          <a:p>
            <a:pPr>
              <a:defRPr>
                <a:solidFill>
                  <a:srgbClr val="2D2926"/>
                </a:solidFill>
              </a:defRPr>
            </a:pPr>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Diapo - Vide">
    <p:spTree>
      <p:nvGrpSpPr>
        <p:cNvPr id="1" name=""/>
        <p:cNvGrpSpPr/>
        <p:nvPr/>
      </p:nvGrpSpPr>
      <p:grpSpPr>
        <a:xfrm>
          <a:off x="0" y="0"/>
          <a:ext cx="0" cy="0"/>
          <a:chOff x="0" y="0"/>
          <a:chExt cx="0" cy="0"/>
        </a:xfrm>
      </p:grpSpPr>
      <p:sp>
        <p:nvSpPr>
          <p:cNvPr id="302" name="Numéro de diapositive"/>
          <p:cNvSpPr txBox="1">
            <a:spLocks noGrp="1"/>
          </p:cNvSpPr>
          <p:nvPr>
            <p:ph type="sldNum" sz="quarter" idx="2"/>
          </p:nvPr>
        </p:nvSpPr>
        <p:spPr>
          <a:xfrm>
            <a:off x="11615935" y="5982305"/>
            <a:ext cx="232878" cy="228511"/>
          </a:xfrm>
          <a:prstGeom prst="rect">
            <a:avLst/>
          </a:prstGeom>
        </p:spPr>
        <p:txBody>
          <a:bodyPr anchor="t"/>
          <a:lstStyle>
            <a:lvl1pPr algn="l">
              <a:defRPr sz="1000">
                <a:solidFill>
                  <a:srgbClr val="2D2926"/>
                </a:solidFill>
              </a:defRPr>
            </a:lvl1pPr>
          </a:lstStyle>
          <a:p>
            <a:fld id="{86CB4B4D-7CA3-9044-876B-883B54F8677D}" type="slidenum">
              <a:t>‹N°›</a:t>
            </a:fld>
            <a:endParaRPr/>
          </a:p>
        </p:txBody>
      </p:sp>
      <p:pic>
        <p:nvPicPr>
          <p:cNvPr id="303" name="Image 9" descr="Image 9"/>
          <p:cNvPicPr>
            <a:picLocks noChangeAspect="1"/>
          </p:cNvPicPr>
          <p:nvPr/>
        </p:nvPicPr>
        <p:blipFill>
          <a:blip r:embed="rId2">
            <a:extLst/>
          </a:blip>
          <a:stretch>
            <a:fillRect/>
          </a:stretch>
        </p:blipFill>
        <p:spPr>
          <a:xfrm>
            <a:off x="9500657" y="5834510"/>
            <a:ext cx="2535349" cy="973260"/>
          </a:xfrm>
          <a:prstGeom prst="rect">
            <a:avLst/>
          </a:prstGeom>
          <a:ln w="12700">
            <a:miter lim="400000"/>
          </a:ln>
        </p:spPr>
      </p:pic>
      <p:sp>
        <p:nvSpPr>
          <p:cNvPr id="304" name="Connecteur droit 10"/>
          <p:cNvSpPr/>
          <p:nvPr/>
        </p:nvSpPr>
        <p:spPr>
          <a:xfrm>
            <a:off x="359702" y="5786212"/>
            <a:ext cx="11472597" cy="673"/>
          </a:xfrm>
          <a:prstGeom prst="line">
            <a:avLst/>
          </a:prstGeom>
          <a:ln w="38100">
            <a:solidFill>
              <a:srgbClr val="00AEC7"/>
            </a:solidFill>
          </a:ln>
        </p:spPr>
        <p:txBody>
          <a:bodyPr lIns="45719" rIns="45719"/>
          <a:lstStyle/>
          <a:p>
            <a:pPr>
              <a:defRPr>
                <a:solidFill>
                  <a:srgbClr val="2D2926"/>
                </a:solidFill>
              </a:defRPr>
            </a:pPr>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de section">
    <p:spTree>
      <p:nvGrpSpPr>
        <p:cNvPr id="1" name=""/>
        <p:cNvGrpSpPr/>
        <p:nvPr/>
      </p:nvGrpSpPr>
      <p:grpSpPr>
        <a:xfrm>
          <a:off x="0" y="0"/>
          <a:ext cx="0" cy="0"/>
          <a:chOff x="0" y="0"/>
          <a:chExt cx="0" cy="0"/>
        </a:xfrm>
      </p:grpSpPr>
      <p:sp>
        <p:nvSpPr>
          <p:cNvPr id="29" name="Texte du titre"/>
          <p:cNvSpPr txBox="1">
            <a:spLocks noGrp="1"/>
          </p:cNvSpPr>
          <p:nvPr>
            <p:ph type="title"/>
          </p:nvPr>
        </p:nvSpPr>
        <p:spPr>
          <a:xfrm>
            <a:off x="831850" y="1709738"/>
            <a:ext cx="10515600" cy="2852737"/>
          </a:xfrm>
          <a:prstGeom prst="rect">
            <a:avLst/>
          </a:prstGeom>
        </p:spPr>
        <p:txBody>
          <a:bodyPr anchor="b"/>
          <a:lstStyle>
            <a:lvl1pPr>
              <a:defRPr sz="6000"/>
            </a:lvl1pPr>
          </a:lstStyle>
          <a:p>
            <a:r>
              <a:t>Texte du titre</a:t>
            </a:r>
          </a:p>
        </p:txBody>
      </p:sp>
      <p:sp>
        <p:nvSpPr>
          <p:cNvPr id="30" name="Texte niveau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Diapo de contenu">
    <p:spTree>
      <p:nvGrpSpPr>
        <p:cNvPr id="1" name=""/>
        <p:cNvGrpSpPr/>
        <p:nvPr/>
      </p:nvGrpSpPr>
      <p:grpSpPr>
        <a:xfrm>
          <a:off x="0" y="0"/>
          <a:ext cx="0" cy="0"/>
          <a:chOff x="0" y="0"/>
          <a:chExt cx="0" cy="0"/>
        </a:xfrm>
      </p:grpSpPr>
      <p:pic>
        <p:nvPicPr>
          <p:cNvPr id="311" name="Image 7" descr="Image 7"/>
          <p:cNvPicPr>
            <a:picLocks noChangeAspect="1"/>
          </p:cNvPicPr>
          <p:nvPr/>
        </p:nvPicPr>
        <p:blipFill>
          <a:blip r:embed="rId2">
            <a:extLst/>
          </a:blip>
          <a:stretch>
            <a:fillRect/>
          </a:stretch>
        </p:blipFill>
        <p:spPr>
          <a:xfrm>
            <a:off x="9500657" y="5834510"/>
            <a:ext cx="2535350" cy="973261"/>
          </a:xfrm>
          <a:prstGeom prst="rect">
            <a:avLst/>
          </a:prstGeom>
          <a:ln w="12700">
            <a:miter lim="400000"/>
          </a:ln>
        </p:spPr>
      </p:pic>
      <p:sp>
        <p:nvSpPr>
          <p:cNvPr id="312" name="Connecteur droit 10"/>
          <p:cNvSpPr/>
          <p:nvPr/>
        </p:nvSpPr>
        <p:spPr>
          <a:xfrm>
            <a:off x="359702" y="5786212"/>
            <a:ext cx="11472597" cy="673"/>
          </a:xfrm>
          <a:prstGeom prst="line">
            <a:avLst/>
          </a:prstGeom>
          <a:ln w="38100">
            <a:solidFill>
              <a:srgbClr val="00AEC7"/>
            </a:solidFill>
          </a:ln>
        </p:spPr>
        <p:txBody>
          <a:bodyPr lIns="45718" tIns="45718" rIns="45718" bIns="45718"/>
          <a:lstStyle/>
          <a:p>
            <a:pPr>
              <a:defRPr>
                <a:solidFill>
                  <a:srgbClr val="2D2926"/>
                </a:solidFill>
                <a:latin typeface="+mj-lt"/>
                <a:ea typeface="+mj-ea"/>
                <a:cs typeface="+mj-cs"/>
                <a:sym typeface="Helvetica"/>
              </a:defRPr>
            </a:pPr>
            <a:endParaRPr/>
          </a:p>
        </p:txBody>
      </p:sp>
      <p:sp>
        <p:nvSpPr>
          <p:cNvPr id="313" name="Titre – diapositive de texte"/>
          <p:cNvSpPr txBox="1">
            <a:spLocks noGrp="1"/>
          </p:cNvSpPr>
          <p:nvPr>
            <p:ph type="title" hasCustomPrompt="1"/>
          </p:nvPr>
        </p:nvSpPr>
        <p:spPr>
          <a:xfrm>
            <a:off x="802481" y="274639"/>
            <a:ext cx="10670118" cy="706438"/>
          </a:xfrm>
          <a:prstGeom prst="rect">
            <a:avLst/>
          </a:prstGeom>
        </p:spPr>
        <p:txBody>
          <a:bodyPr lIns="45718" tIns="45718" rIns="45718" bIns="45718"/>
          <a:lstStyle>
            <a:lvl1pPr>
              <a:lnSpc>
                <a:spcPct val="100000"/>
              </a:lnSpc>
              <a:defRPr sz="3200" b="1">
                <a:solidFill>
                  <a:srgbClr val="2D2926"/>
                </a:solidFill>
                <a:latin typeface="+mn-lt"/>
                <a:ea typeface="+mn-ea"/>
                <a:cs typeface="+mn-cs"/>
                <a:sym typeface="Calibri"/>
              </a:defRPr>
            </a:lvl1pPr>
          </a:lstStyle>
          <a:p>
            <a:r>
              <a:t>Titre – diapositive de texte</a:t>
            </a:r>
          </a:p>
        </p:txBody>
      </p:sp>
      <p:sp>
        <p:nvSpPr>
          <p:cNvPr id="314" name="Texte niveau 1…"/>
          <p:cNvSpPr txBox="1">
            <a:spLocks noGrp="1"/>
          </p:cNvSpPr>
          <p:nvPr>
            <p:ph type="body" idx="1"/>
          </p:nvPr>
        </p:nvSpPr>
        <p:spPr>
          <a:xfrm>
            <a:off x="802481" y="1125537"/>
            <a:ext cx="10670118" cy="4535714"/>
          </a:xfrm>
          <a:prstGeom prst="rect">
            <a:avLst/>
          </a:prstGeom>
        </p:spPr>
        <p:txBody>
          <a:bodyPr lIns="45718" tIns="45718" rIns="45718" bIns="45718"/>
          <a:lstStyle>
            <a:lvl1pPr marL="342900" indent="-342900">
              <a:lnSpc>
                <a:spcPct val="100000"/>
              </a:lnSpc>
              <a:spcBef>
                <a:spcPts val="0"/>
              </a:spcBef>
              <a:buClr>
                <a:srgbClr val="00AEC7"/>
              </a:buClr>
              <a:defRPr>
                <a:solidFill>
                  <a:srgbClr val="2D2926"/>
                </a:solidFill>
              </a:defRPr>
            </a:lvl1pPr>
            <a:lvl2pPr marL="790575" indent="-333375">
              <a:lnSpc>
                <a:spcPct val="100000"/>
              </a:lnSpc>
              <a:spcBef>
                <a:spcPts val="0"/>
              </a:spcBef>
              <a:buClr>
                <a:srgbClr val="00AEC7"/>
              </a:buClr>
              <a:defRPr>
                <a:solidFill>
                  <a:srgbClr val="2D2926"/>
                </a:solidFill>
              </a:defRPr>
            </a:lvl2pPr>
            <a:lvl3pPr marL="1234438" indent="-320038">
              <a:lnSpc>
                <a:spcPct val="100000"/>
              </a:lnSpc>
              <a:spcBef>
                <a:spcPts val="0"/>
              </a:spcBef>
              <a:buClr>
                <a:srgbClr val="00AEC7"/>
              </a:buClr>
              <a:buSzPct val="75000"/>
              <a:buChar char="▪"/>
              <a:defRPr>
                <a:solidFill>
                  <a:srgbClr val="2D2926"/>
                </a:solidFill>
              </a:defRPr>
            </a:lvl3pPr>
            <a:lvl4pPr>
              <a:lnSpc>
                <a:spcPct val="100000"/>
              </a:lnSpc>
              <a:spcBef>
                <a:spcPts val="0"/>
              </a:spcBef>
              <a:buClr>
                <a:srgbClr val="00AEC7"/>
              </a:buClr>
              <a:buSzPct val="75000"/>
              <a:buChar char="▪"/>
              <a:defRPr>
                <a:solidFill>
                  <a:srgbClr val="2D2926"/>
                </a:solidFill>
              </a:defRPr>
            </a:lvl4pPr>
            <a:lvl5pPr marL="2228850" indent="-400050">
              <a:lnSpc>
                <a:spcPct val="100000"/>
              </a:lnSpc>
              <a:spcBef>
                <a:spcPts val="0"/>
              </a:spcBef>
              <a:buClr>
                <a:srgbClr val="00AEC7"/>
              </a:buClr>
              <a:buSzPct val="50000"/>
              <a:defRPr>
                <a:solidFill>
                  <a:srgbClr val="2D2926"/>
                </a:solidFill>
              </a:defRPr>
            </a:lvl5pPr>
          </a:lstStyle>
          <a:p>
            <a:r>
              <a:t>Texte niveau 1</a:t>
            </a:r>
          </a:p>
          <a:p>
            <a:pPr lvl="1"/>
            <a:r>
              <a:t>Texte niveau 2</a:t>
            </a:r>
          </a:p>
          <a:p>
            <a:pPr lvl="2"/>
            <a:r>
              <a:t>Texte niveau 3</a:t>
            </a:r>
          </a:p>
          <a:p>
            <a:pPr lvl="3"/>
            <a:r>
              <a:t>Texte niveau 4</a:t>
            </a:r>
          </a:p>
          <a:p>
            <a:pPr lvl="4"/>
            <a:r>
              <a:t>Texte niveau 5</a:t>
            </a:r>
          </a:p>
        </p:txBody>
      </p:sp>
      <p:sp>
        <p:nvSpPr>
          <p:cNvPr id="315" name="Numéro de diapositive"/>
          <p:cNvSpPr txBox="1">
            <a:spLocks noGrp="1"/>
          </p:cNvSpPr>
          <p:nvPr>
            <p:ph type="sldNum" sz="quarter" idx="2"/>
          </p:nvPr>
        </p:nvSpPr>
        <p:spPr>
          <a:xfrm>
            <a:off x="11615935" y="5982305"/>
            <a:ext cx="232875" cy="228509"/>
          </a:xfrm>
          <a:prstGeom prst="rect">
            <a:avLst/>
          </a:prstGeom>
        </p:spPr>
        <p:txBody>
          <a:bodyPr lIns="45718" tIns="45718" rIns="45718" bIns="45718" anchor="t"/>
          <a:lstStyle>
            <a:lvl1pPr algn="l">
              <a:defRPr sz="1000">
                <a:solidFill>
                  <a:srgbClr val="2D2926"/>
                </a:solidFill>
              </a:defRPr>
            </a:lvl1pPr>
          </a:lstStyle>
          <a:p>
            <a:fld id="{86CB4B4D-7CA3-9044-876B-883B54F8677D}" type="slidenum">
              <a:t>‹N°›</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Diapo de contenu 2 colonnes">
    <p:spTree>
      <p:nvGrpSpPr>
        <p:cNvPr id="1" name=""/>
        <p:cNvGrpSpPr/>
        <p:nvPr/>
      </p:nvGrpSpPr>
      <p:grpSpPr>
        <a:xfrm>
          <a:off x="0" y="0"/>
          <a:ext cx="0" cy="0"/>
          <a:chOff x="0" y="0"/>
          <a:chExt cx="0" cy="0"/>
        </a:xfrm>
      </p:grpSpPr>
      <p:pic>
        <p:nvPicPr>
          <p:cNvPr id="322" name="Image 7" descr="Image 7"/>
          <p:cNvPicPr>
            <a:picLocks noChangeAspect="1"/>
          </p:cNvPicPr>
          <p:nvPr/>
        </p:nvPicPr>
        <p:blipFill>
          <a:blip r:embed="rId2">
            <a:extLst/>
          </a:blip>
          <a:stretch>
            <a:fillRect/>
          </a:stretch>
        </p:blipFill>
        <p:spPr>
          <a:xfrm>
            <a:off x="9500657" y="5834510"/>
            <a:ext cx="2535350" cy="973261"/>
          </a:xfrm>
          <a:prstGeom prst="rect">
            <a:avLst/>
          </a:prstGeom>
          <a:ln w="12700">
            <a:miter lim="400000"/>
          </a:ln>
        </p:spPr>
      </p:pic>
      <p:sp>
        <p:nvSpPr>
          <p:cNvPr id="323" name="Connecteur droit 10"/>
          <p:cNvSpPr/>
          <p:nvPr/>
        </p:nvSpPr>
        <p:spPr>
          <a:xfrm>
            <a:off x="359702" y="5786212"/>
            <a:ext cx="11472597" cy="673"/>
          </a:xfrm>
          <a:prstGeom prst="line">
            <a:avLst/>
          </a:prstGeom>
          <a:ln w="38100">
            <a:solidFill>
              <a:srgbClr val="00AEC7"/>
            </a:solidFill>
          </a:ln>
        </p:spPr>
        <p:txBody>
          <a:bodyPr lIns="45718" tIns="45718" rIns="45718" bIns="45718"/>
          <a:lstStyle/>
          <a:p>
            <a:pPr>
              <a:defRPr>
                <a:solidFill>
                  <a:srgbClr val="2D2926"/>
                </a:solidFill>
                <a:latin typeface="+mj-lt"/>
                <a:ea typeface="+mj-ea"/>
                <a:cs typeface="+mj-cs"/>
                <a:sym typeface="Helvetica"/>
              </a:defRPr>
            </a:pPr>
            <a:endParaRPr/>
          </a:p>
        </p:txBody>
      </p:sp>
      <p:sp>
        <p:nvSpPr>
          <p:cNvPr id="324" name="Titre – diapositive 2 colonnes"/>
          <p:cNvSpPr txBox="1">
            <a:spLocks noGrp="1"/>
          </p:cNvSpPr>
          <p:nvPr>
            <p:ph type="title" hasCustomPrompt="1"/>
          </p:nvPr>
        </p:nvSpPr>
        <p:spPr>
          <a:xfrm>
            <a:off x="815413" y="274639"/>
            <a:ext cx="11016886" cy="706438"/>
          </a:xfrm>
          <a:prstGeom prst="rect">
            <a:avLst/>
          </a:prstGeom>
        </p:spPr>
        <p:txBody>
          <a:bodyPr lIns="45718" tIns="45718" rIns="45718" bIns="45718"/>
          <a:lstStyle>
            <a:lvl1pPr>
              <a:lnSpc>
                <a:spcPct val="100000"/>
              </a:lnSpc>
              <a:defRPr sz="3200" b="1">
                <a:solidFill>
                  <a:srgbClr val="2D2926"/>
                </a:solidFill>
                <a:latin typeface="+mn-lt"/>
                <a:ea typeface="+mn-ea"/>
                <a:cs typeface="+mn-cs"/>
                <a:sym typeface="Calibri"/>
              </a:defRPr>
            </a:lvl1pPr>
          </a:lstStyle>
          <a:p>
            <a:r>
              <a:t>Titre – diapositive 2 colonnes</a:t>
            </a:r>
          </a:p>
        </p:txBody>
      </p:sp>
      <p:sp>
        <p:nvSpPr>
          <p:cNvPr id="325" name="Texte niveau 1…"/>
          <p:cNvSpPr txBox="1">
            <a:spLocks noGrp="1"/>
          </p:cNvSpPr>
          <p:nvPr>
            <p:ph type="body" sz="half" idx="1"/>
          </p:nvPr>
        </p:nvSpPr>
        <p:spPr>
          <a:xfrm>
            <a:off x="815413" y="1125540"/>
            <a:ext cx="5384802" cy="4535710"/>
          </a:xfrm>
          <a:prstGeom prst="rect">
            <a:avLst/>
          </a:prstGeom>
        </p:spPr>
        <p:txBody>
          <a:bodyPr lIns="45718" tIns="45718" rIns="45718" bIns="45718"/>
          <a:lstStyle>
            <a:lvl1pPr marL="342900" indent="-342900">
              <a:lnSpc>
                <a:spcPct val="100000"/>
              </a:lnSpc>
              <a:spcBef>
                <a:spcPts val="0"/>
              </a:spcBef>
              <a:buClr>
                <a:srgbClr val="00AEC7"/>
              </a:buClr>
              <a:defRPr sz="2400">
                <a:solidFill>
                  <a:srgbClr val="2D2926"/>
                </a:solidFill>
              </a:defRPr>
            </a:lvl1pPr>
            <a:lvl2pPr marL="800100" indent="-342900">
              <a:lnSpc>
                <a:spcPct val="100000"/>
              </a:lnSpc>
              <a:spcBef>
                <a:spcPts val="0"/>
              </a:spcBef>
              <a:buClr>
                <a:srgbClr val="00AEC7"/>
              </a:buClr>
              <a:defRPr sz="2400">
                <a:solidFill>
                  <a:srgbClr val="2D2926"/>
                </a:solidFill>
              </a:defRPr>
            </a:lvl2pPr>
            <a:lvl3pPr marL="1219200" indent="-304800">
              <a:lnSpc>
                <a:spcPct val="100000"/>
              </a:lnSpc>
              <a:spcBef>
                <a:spcPts val="0"/>
              </a:spcBef>
              <a:buClr>
                <a:srgbClr val="00AEC7"/>
              </a:buClr>
              <a:buSzPct val="75000"/>
              <a:buChar char="▪"/>
              <a:defRPr sz="2400">
                <a:solidFill>
                  <a:srgbClr val="2D2926"/>
                </a:solidFill>
              </a:defRPr>
            </a:lvl3pPr>
            <a:lvl4pPr marL="1714500" indent="-342900">
              <a:lnSpc>
                <a:spcPct val="100000"/>
              </a:lnSpc>
              <a:spcBef>
                <a:spcPts val="0"/>
              </a:spcBef>
              <a:buClr>
                <a:srgbClr val="00AEC7"/>
              </a:buClr>
              <a:buSzPct val="75000"/>
              <a:buChar char="▪"/>
              <a:defRPr sz="2400">
                <a:solidFill>
                  <a:srgbClr val="2D2926"/>
                </a:solidFill>
              </a:defRPr>
            </a:lvl4pPr>
            <a:lvl5pPr marL="2220684" indent="-391884">
              <a:lnSpc>
                <a:spcPct val="100000"/>
              </a:lnSpc>
              <a:spcBef>
                <a:spcPts val="0"/>
              </a:spcBef>
              <a:buClr>
                <a:srgbClr val="00AEC7"/>
              </a:buClr>
              <a:buSzPct val="50000"/>
              <a:defRPr sz="2400">
                <a:solidFill>
                  <a:srgbClr val="2D2926"/>
                </a:solidFill>
              </a:defRPr>
            </a:lvl5pPr>
          </a:lstStyle>
          <a:p>
            <a:r>
              <a:t>Texte niveau 1</a:t>
            </a:r>
          </a:p>
          <a:p>
            <a:pPr lvl="1"/>
            <a:r>
              <a:t>Texte niveau 2</a:t>
            </a:r>
          </a:p>
          <a:p>
            <a:pPr lvl="2"/>
            <a:r>
              <a:t>Texte niveau 3</a:t>
            </a:r>
          </a:p>
          <a:p>
            <a:pPr lvl="3"/>
            <a:r>
              <a:t>Texte niveau 4</a:t>
            </a:r>
          </a:p>
          <a:p>
            <a:pPr lvl="4"/>
            <a:r>
              <a:t>Texte niveau 5</a:t>
            </a:r>
          </a:p>
        </p:txBody>
      </p:sp>
      <p:sp>
        <p:nvSpPr>
          <p:cNvPr id="326" name="Numéro de diapositive"/>
          <p:cNvSpPr txBox="1">
            <a:spLocks noGrp="1"/>
          </p:cNvSpPr>
          <p:nvPr>
            <p:ph type="sldNum" sz="quarter" idx="2"/>
          </p:nvPr>
        </p:nvSpPr>
        <p:spPr>
          <a:xfrm>
            <a:off x="11615935" y="5982305"/>
            <a:ext cx="232875" cy="228509"/>
          </a:xfrm>
          <a:prstGeom prst="rect">
            <a:avLst/>
          </a:prstGeom>
        </p:spPr>
        <p:txBody>
          <a:bodyPr lIns="45718" tIns="45718" rIns="45718" bIns="45718" anchor="t"/>
          <a:lstStyle>
            <a:lvl1pPr algn="l">
              <a:defRPr sz="1000">
                <a:solidFill>
                  <a:srgbClr val="2D2926"/>
                </a:solidFill>
              </a:defRPr>
            </a:lvl1pPr>
          </a:lstStyle>
          <a:p>
            <a:fld id="{86CB4B4D-7CA3-9044-876B-883B54F8677D}" type="slidenum">
              <a:t>‹N°›</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Diapo - Vide">
    <p:spTree>
      <p:nvGrpSpPr>
        <p:cNvPr id="1" name=""/>
        <p:cNvGrpSpPr/>
        <p:nvPr/>
      </p:nvGrpSpPr>
      <p:grpSpPr>
        <a:xfrm>
          <a:off x="0" y="0"/>
          <a:ext cx="0" cy="0"/>
          <a:chOff x="0" y="0"/>
          <a:chExt cx="0" cy="0"/>
        </a:xfrm>
      </p:grpSpPr>
      <p:pic>
        <p:nvPicPr>
          <p:cNvPr id="333" name="Image 7" descr="Image 7"/>
          <p:cNvPicPr>
            <a:picLocks noChangeAspect="1"/>
          </p:cNvPicPr>
          <p:nvPr/>
        </p:nvPicPr>
        <p:blipFill>
          <a:blip r:embed="rId2">
            <a:extLst/>
          </a:blip>
          <a:stretch>
            <a:fillRect/>
          </a:stretch>
        </p:blipFill>
        <p:spPr>
          <a:xfrm>
            <a:off x="9500657" y="5834510"/>
            <a:ext cx="2535350" cy="973261"/>
          </a:xfrm>
          <a:prstGeom prst="rect">
            <a:avLst/>
          </a:prstGeom>
          <a:ln w="12700">
            <a:miter lim="400000"/>
          </a:ln>
        </p:spPr>
      </p:pic>
      <p:sp>
        <p:nvSpPr>
          <p:cNvPr id="334" name="Connecteur droit 10"/>
          <p:cNvSpPr/>
          <p:nvPr/>
        </p:nvSpPr>
        <p:spPr>
          <a:xfrm>
            <a:off x="359702" y="5786212"/>
            <a:ext cx="11472597" cy="673"/>
          </a:xfrm>
          <a:prstGeom prst="line">
            <a:avLst/>
          </a:prstGeom>
          <a:ln w="38100">
            <a:solidFill>
              <a:srgbClr val="00AEC7"/>
            </a:solidFill>
          </a:ln>
        </p:spPr>
        <p:txBody>
          <a:bodyPr lIns="45718" tIns="45718" rIns="45718" bIns="45718"/>
          <a:lstStyle/>
          <a:p>
            <a:pPr>
              <a:defRPr>
                <a:solidFill>
                  <a:srgbClr val="2D2926"/>
                </a:solidFill>
                <a:latin typeface="+mj-lt"/>
                <a:ea typeface="+mj-ea"/>
                <a:cs typeface="+mj-cs"/>
                <a:sym typeface="Helvetica"/>
              </a:defRPr>
            </a:pPr>
            <a:endParaRPr/>
          </a:p>
        </p:txBody>
      </p:sp>
      <p:sp>
        <p:nvSpPr>
          <p:cNvPr id="335" name="Numéro de diapositive"/>
          <p:cNvSpPr txBox="1">
            <a:spLocks noGrp="1"/>
          </p:cNvSpPr>
          <p:nvPr>
            <p:ph type="sldNum" sz="quarter" idx="2"/>
          </p:nvPr>
        </p:nvSpPr>
        <p:spPr>
          <a:xfrm>
            <a:off x="11615935" y="5982305"/>
            <a:ext cx="232875" cy="228509"/>
          </a:xfrm>
          <a:prstGeom prst="rect">
            <a:avLst/>
          </a:prstGeom>
        </p:spPr>
        <p:txBody>
          <a:bodyPr lIns="45718" tIns="45718" rIns="45718" bIns="45718" anchor="t"/>
          <a:lstStyle>
            <a:lvl1pPr algn="l">
              <a:defRPr sz="1000">
                <a:solidFill>
                  <a:srgbClr val="2D2926"/>
                </a:solidFill>
              </a:defRPr>
            </a:lvl1p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38" name="Texte du titre"/>
          <p:cNvSpPr txBox="1">
            <a:spLocks noGrp="1"/>
          </p:cNvSpPr>
          <p:nvPr>
            <p:ph type="title"/>
          </p:nvPr>
        </p:nvSpPr>
        <p:spPr>
          <a:prstGeom prst="rect">
            <a:avLst/>
          </a:prstGeom>
        </p:spPr>
        <p:txBody>
          <a:bodyPr/>
          <a:lstStyle/>
          <a:p>
            <a:r>
              <a:t>Texte du titre</a:t>
            </a:r>
          </a:p>
        </p:txBody>
      </p:sp>
      <p:sp>
        <p:nvSpPr>
          <p:cNvPr id="39" name="Texte niveau 1…"/>
          <p:cNvSpPr txBox="1">
            <a:spLocks noGrp="1"/>
          </p:cNvSpPr>
          <p:nvPr>
            <p:ph type="body" sz="half" idx="1"/>
          </p:nvPr>
        </p:nvSpPr>
        <p:spPr>
          <a:xfrm>
            <a:off x="838200" y="1825625"/>
            <a:ext cx="5181600" cy="4351338"/>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ison">
    <p:spTree>
      <p:nvGrpSpPr>
        <p:cNvPr id="1" name=""/>
        <p:cNvGrpSpPr/>
        <p:nvPr/>
      </p:nvGrpSpPr>
      <p:grpSpPr>
        <a:xfrm>
          <a:off x="0" y="0"/>
          <a:ext cx="0" cy="0"/>
          <a:chOff x="0" y="0"/>
          <a:chExt cx="0" cy="0"/>
        </a:xfrm>
      </p:grpSpPr>
      <p:sp>
        <p:nvSpPr>
          <p:cNvPr id="47" name="Texte du titre"/>
          <p:cNvSpPr txBox="1">
            <a:spLocks noGrp="1"/>
          </p:cNvSpPr>
          <p:nvPr>
            <p:ph type="title"/>
          </p:nvPr>
        </p:nvSpPr>
        <p:spPr>
          <a:xfrm>
            <a:off x="839787" y="365125"/>
            <a:ext cx="10515601" cy="1325563"/>
          </a:xfrm>
          <a:prstGeom prst="rect">
            <a:avLst/>
          </a:prstGeom>
        </p:spPr>
        <p:txBody>
          <a:bodyPr/>
          <a:lstStyle/>
          <a:p>
            <a:r>
              <a:t>Texte du titre</a:t>
            </a:r>
          </a:p>
        </p:txBody>
      </p:sp>
      <p:sp>
        <p:nvSpPr>
          <p:cNvPr id="48" name="Texte niveau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Texte niveau 1</a:t>
            </a:r>
          </a:p>
          <a:p>
            <a:pPr lvl="1"/>
            <a:r>
              <a:t>Texte niveau 2</a:t>
            </a:r>
          </a:p>
          <a:p>
            <a:pPr lvl="2"/>
            <a:r>
              <a:t>Texte niveau 3</a:t>
            </a:r>
          </a:p>
          <a:p>
            <a:pPr lvl="3"/>
            <a:r>
              <a:t>Texte niveau 4</a:t>
            </a:r>
          </a:p>
          <a:p>
            <a:pPr lvl="4"/>
            <a:r>
              <a:t>Texte niveau 5</a:t>
            </a:r>
          </a:p>
        </p:txBody>
      </p:sp>
      <p:sp>
        <p:nvSpPr>
          <p:cNvPr id="49" name="Espace réservé du texte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57" name="Texte du titre"/>
          <p:cNvSpPr txBox="1">
            <a:spLocks noGrp="1"/>
          </p:cNvSpPr>
          <p:nvPr>
            <p:ph type="title"/>
          </p:nvPr>
        </p:nvSpPr>
        <p:spPr>
          <a:prstGeom prst="rect">
            <a:avLst/>
          </a:prstGeom>
        </p:spPr>
        <p:txBody>
          <a:bodyPr/>
          <a:lstStyle/>
          <a:p>
            <a:r>
              <a:t>Texte du titre</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72" name="Texte du titre"/>
          <p:cNvSpPr txBox="1">
            <a:spLocks noGrp="1"/>
          </p:cNvSpPr>
          <p:nvPr>
            <p:ph type="title"/>
          </p:nvPr>
        </p:nvSpPr>
        <p:spPr>
          <a:xfrm>
            <a:off x="839787" y="457200"/>
            <a:ext cx="3932239" cy="1600200"/>
          </a:xfrm>
          <a:prstGeom prst="rect">
            <a:avLst/>
          </a:prstGeom>
        </p:spPr>
        <p:txBody>
          <a:bodyPr anchor="b"/>
          <a:lstStyle>
            <a:lvl1pPr>
              <a:defRPr sz="3200"/>
            </a:lvl1pPr>
          </a:lstStyle>
          <a:p>
            <a:r>
              <a:t>Texte du titre</a:t>
            </a:r>
          </a:p>
        </p:txBody>
      </p:sp>
      <p:sp>
        <p:nvSpPr>
          <p:cNvPr id="73" name="Texte niveau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Texte niveau 1</a:t>
            </a:r>
          </a:p>
          <a:p>
            <a:pPr lvl="1"/>
            <a:r>
              <a:t>Texte niveau 2</a:t>
            </a:r>
          </a:p>
          <a:p>
            <a:pPr lvl="2"/>
            <a:r>
              <a:t>Texte niveau 3</a:t>
            </a:r>
          </a:p>
          <a:p>
            <a:pPr lvl="3"/>
            <a:r>
              <a:t>Texte niveau 4</a:t>
            </a:r>
          </a:p>
          <a:p>
            <a:pPr lvl="4"/>
            <a:r>
              <a:t>Texte niveau 5</a:t>
            </a:r>
          </a:p>
        </p:txBody>
      </p:sp>
      <p:sp>
        <p:nvSpPr>
          <p:cNvPr id="74" name="Espace réservé du texte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 avec légende">
    <p:spTree>
      <p:nvGrpSpPr>
        <p:cNvPr id="1" name=""/>
        <p:cNvGrpSpPr/>
        <p:nvPr/>
      </p:nvGrpSpPr>
      <p:grpSpPr>
        <a:xfrm>
          <a:off x="0" y="0"/>
          <a:ext cx="0" cy="0"/>
          <a:chOff x="0" y="0"/>
          <a:chExt cx="0" cy="0"/>
        </a:xfrm>
      </p:grpSpPr>
      <p:sp>
        <p:nvSpPr>
          <p:cNvPr id="82" name="Texte du titre"/>
          <p:cNvSpPr txBox="1">
            <a:spLocks noGrp="1"/>
          </p:cNvSpPr>
          <p:nvPr>
            <p:ph type="title"/>
          </p:nvPr>
        </p:nvSpPr>
        <p:spPr>
          <a:xfrm>
            <a:off x="839787" y="457200"/>
            <a:ext cx="3932239" cy="1600200"/>
          </a:xfrm>
          <a:prstGeom prst="rect">
            <a:avLst/>
          </a:prstGeom>
        </p:spPr>
        <p:txBody>
          <a:bodyPr anchor="b"/>
          <a:lstStyle>
            <a:lvl1pPr>
              <a:defRPr sz="3200"/>
            </a:lvl1pPr>
          </a:lstStyle>
          <a:p>
            <a:r>
              <a:t>Texte du titre</a:t>
            </a:r>
          </a:p>
        </p:txBody>
      </p:sp>
      <p:sp>
        <p:nvSpPr>
          <p:cNvPr id="83" name="Espace réservé pour une image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Texte niveau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Texte niveau 1</a:t>
            </a:r>
          </a:p>
          <a:p>
            <a:pPr lvl="1"/>
            <a:r>
              <a:t>Texte niveau 2</a:t>
            </a:r>
          </a:p>
          <a:p>
            <a:pPr lvl="2"/>
            <a:r>
              <a:t>Texte niveau 3</a:t>
            </a:r>
          </a:p>
          <a:p>
            <a:pPr lvl="3"/>
            <a:r>
              <a:t>Texte niveau 4</a:t>
            </a:r>
          </a:p>
          <a:p>
            <a:pPr lvl="4"/>
            <a:r>
              <a:t>Texte niveau 5</a:t>
            </a:r>
          </a:p>
        </p:txBody>
      </p:sp>
      <p:sp>
        <p:nvSpPr>
          <p:cNvPr id="8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Texte du titre</a:t>
            </a:r>
          </a:p>
        </p:txBody>
      </p:sp>
      <p:sp>
        <p:nvSpPr>
          <p:cNvPr id="3" name="Texte niveau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frm.org/recherches-maladies-neurologiques/maladie-d-alzheimer/alzheimer-que-se-passe-t-il-dans-le-cerveau" TargetMode="Externa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inesss.qc.ca/fileadmin/doc/INESSS/Rapports/Geriatrie/INESSS_FicheOutil_Epreuve_MIS.pdf" TargetMode="External"/><Relationship Id="rId2" Type="http://schemas.openxmlformats.org/officeDocument/2006/relationships/hyperlink" Target="https://www.inesss.qc.ca/fileadmin/doc/INESSS/Rapports/Geriatrie/INESSS_FicheOutil_Epreuve_5mots_Dubois.pdf" TargetMode="External"/><Relationship Id="rId1" Type="http://schemas.openxmlformats.org/officeDocument/2006/relationships/slideLayout" Target="../slideLayouts/slideLayout30.xml"/><Relationship Id="rId5" Type="http://schemas.openxmlformats.org/officeDocument/2006/relationships/hyperlink" Target="https://www.inesss.qc.ca/fileadmin/doc/INESSS/Rapports/Geriatrie/INESSS_FicheOutil_QuestionnaireAD8.pdf" TargetMode="External"/><Relationship Id="rId4" Type="http://schemas.openxmlformats.org/officeDocument/2006/relationships/hyperlink" Target="http://mini-cog.com/wp-content/uploads/2015/12/Universal-Mini-Cog-Form-011916.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inesss.qc.ca/fileadmin/doc/INESSS/Rapports/Geriatrie/INESSS_FicheOutil_Epreuve_MIS.pdf" TargetMode="External"/><Relationship Id="rId2" Type="http://schemas.openxmlformats.org/officeDocument/2006/relationships/hyperlink" Target="https://www.inesss.qc.ca/fileadmin/doc/INESSS/Rapports/Geriatrie/INESSS_FicheOutil_Epreuve_5mots_Dubois.pdf"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hyperlink" Target="https://youtu.be/cJuc4Dv2yl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inesss.qc.ca/fileadmin/doc/INESSS/Rapports/Geriatrie/INESSS_FicheOutil_QuestionnaireAD8.pdf" TargetMode="External"/><Relationship Id="rId5" Type="http://schemas.openxmlformats.org/officeDocument/2006/relationships/hyperlink" Target="https://www.inesss.qc.ca/fileadmin/doc/INESSS/Rapports/Geriatrie/INESSS_FicheOutil_Test_horloge.pdf" TargetMode="External"/><Relationship Id="rId4" Type="http://schemas.openxmlformats.org/officeDocument/2006/relationships/hyperlink" Target="https://www.inesss.qc.ca/fileadmin/doc/INESSS/Rapports/Geriatrie/INESSS_FicheOutil_Epreuve_5mots_Dubois.pdf"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sdjimani@alzheimermontreal.ca" TargetMode="External"/><Relationship Id="rId2" Type="http://schemas.openxmlformats.org/officeDocument/2006/relationships/hyperlink" Target="https://www.youtube.com/watch?v=3s5NsuAteuc"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hyperlink" Target="https://publications.msss.gouv.qc.ca/msss/document-001071/" TargetMode="External"/><Relationship Id="rId2" Type="http://schemas.openxmlformats.org/officeDocument/2006/relationships/hyperlink" Target="https://www.msss.gouv.qc.ca/professionnels/maladies-chroniques/alzheimer-et-autres-troubles-neurocognitifs-majeurs/processus-cliniques-et-outils/" TargetMode="External"/><Relationship Id="rId1" Type="http://schemas.openxmlformats.org/officeDocument/2006/relationships/slideLayout" Target="../slideLayouts/slideLayout2.xml"/><Relationship Id="rId6" Type="http://schemas.openxmlformats.org/officeDocument/2006/relationships/hyperlink" Target="https://ccsmtlpro.ca/medecins-pharmaciens-et-professionnels/documentation-par-sujets/alzheimer/" TargetMode="External"/><Relationship Id="rId5" Type="http://schemas.openxmlformats.org/officeDocument/2006/relationships/hyperlink" Target="https://www.extranetccsmtl.ca/index.php?id=21822" TargetMode="External"/><Relationship Id="rId4" Type="http://schemas.openxmlformats.org/officeDocument/2006/relationships/hyperlink" Target="https://www.inesss.qc.ca/outils-cliniques/outils-cliniques/outils-par-types/aide-a-la-decision-dialogue-patient-aide-memoire-appropriation/outils/alzheimer-maladie-d.html"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7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8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1.xml"/></Relationships>
</file>

<file path=ppt/slides/_rels/slide82.xml.rels><?xml version="1.0" encoding="UTF-8" standalone="yes"?>
<Relationships xmlns="http://schemas.openxmlformats.org/package/2006/relationships"><Relationship Id="rId3" Type="http://schemas.openxmlformats.org/officeDocument/2006/relationships/hyperlink" Target="http://www.mocatest.org/" TargetMode="External"/><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8.xml"/></Relationships>
</file>

<file path=ppt/slides/_rels/slide8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9.xml.rels><?xml version="1.0" encoding="UTF-8" standalone="yes"?>
<Relationships xmlns="http://schemas.openxmlformats.org/package/2006/relationships"><Relationship Id="rId3" Type="http://schemas.openxmlformats.org/officeDocument/2006/relationships/hyperlink" Target="http://www.ramq.gouv.qc.ca/SiteCollectionDocuments/professionnels/medicaments/Annexe-9.pdf" TargetMode="External"/><Relationship Id="rId2" Type="http://schemas.openxmlformats.org/officeDocument/2006/relationships/hyperlink" Target="http://www.mocatest.org/pdf_files/instructions/MoCA-Instructions-French_version_7.2.pdf" TargetMode="External"/><Relationship Id="rId1" Type="http://schemas.openxmlformats.org/officeDocument/2006/relationships/slideLayout" Target="../slideLayouts/slideLayout30.xml"/><Relationship Id="rId4" Type="http://schemas.openxmlformats.org/officeDocument/2006/relationships/hyperlink" Target="http://www.alzheimer.ca/fr/About-dementia/Alzheimer-s-disease/About-the-brai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everydayhealth.com/longevity/mental-fitness/brain-exercises-for-memory.aspx" TargetMode="External"/><Relationship Id="rId1" Type="http://schemas.openxmlformats.org/officeDocument/2006/relationships/slideLayout" Target="../slideLayouts/slideLayout28.xml"/></Relationships>
</file>

<file path=ppt/slides/_rels/slide90.xml.rels><?xml version="1.0" encoding="UTF-8" standalone="yes"?>
<Relationships xmlns="http://schemas.openxmlformats.org/package/2006/relationships"><Relationship Id="rId8" Type="http://schemas.openxmlformats.org/officeDocument/2006/relationships/hyperlink" Target="http://www.lappui.org/" TargetMode="External"/><Relationship Id="rId13" Type="http://schemas.openxmlformats.org/officeDocument/2006/relationships/hyperlink" Target="http://alzheimer.tv/fr/2017/08/09/un-cas-de-demence-sur-trois-evitable/" TargetMode="External"/><Relationship Id="rId18" Type="http://schemas.openxmlformats.org/officeDocument/2006/relationships/hyperlink" Target="http://www.alzheimer.ca/~/media/Files/national/AW2015/10Signes_couleur.pdf" TargetMode="External"/><Relationship Id="rId3" Type="http://schemas.openxmlformats.org/officeDocument/2006/relationships/hyperlink" Target="http://www.aidant.ca/" TargetMode="External"/><Relationship Id="rId7" Type="http://schemas.openxmlformats.org/officeDocument/2006/relationships/hyperlink" Target="http://www.curateur.gouv.qc.ca/" TargetMode="External"/><Relationship Id="rId12" Type="http://schemas.openxmlformats.org/officeDocument/2006/relationships/hyperlink" Target="http://www.alzheimer.ca/fr/About-dementia/What-is-dementia/Dementia-numbers" TargetMode="External"/><Relationship Id="rId17" Type="http://schemas.openxmlformats.org/officeDocument/2006/relationships/hyperlink" Target="https://stanfordhealthcare.org/medical-conditions/brain-and-nerves/alzheimers-disease.html" TargetMode="External"/><Relationship Id="rId2" Type="http://schemas.openxmlformats.org/officeDocument/2006/relationships/hyperlink" Target="https://www.brightfocus.org/alzheimers/infographic/brain-alzheimers-disease" TargetMode="External"/><Relationship Id="rId16" Type="http://schemas.openxmlformats.org/officeDocument/2006/relationships/hyperlink" Target="http://www.csss-iugs.ca/c3s/data/files/Publications/9TraitementPharmacologique.pdf" TargetMode="External"/><Relationship Id="rId1" Type="http://schemas.openxmlformats.org/officeDocument/2006/relationships/slideLayout" Target="../slideLayouts/slideLayout30.xml"/><Relationship Id="rId6" Type="http://schemas.openxmlformats.org/officeDocument/2006/relationships/hyperlink" Target="http://www.biblioaidants.ca/" TargetMode="External"/><Relationship Id="rId11" Type="http://schemas.openxmlformats.org/officeDocument/2006/relationships/hyperlink" Target="http://www.teepasnow.com/" TargetMode="External"/><Relationship Id="rId5" Type="http://schemas.openxmlformats.org/officeDocument/2006/relationships/hyperlink" Target="http://www.alzheimer.ca/" TargetMode="External"/><Relationship Id="rId15" Type="http://schemas.openxmlformats.org/officeDocument/2006/relationships/hyperlink" Target="http://www.docteurclic.com/maladie/signes-de-la-maladie-d-alzheimer.aspx" TargetMode="External"/><Relationship Id="rId10" Type="http://schemas.openxmlformats.org/officeDocument/2006/relationships/hyperlink" Target="http://www.ranq.qc.ca/" TargetMode="External"/><Relationship Id="rId19" Type="http://schemas.openxmlformats.org/officeDocument/2006/relationships/hyperlink" Target="http://www.msss.gouv.qc.ca/professionnels/maladies-chroniques/alzheimer-et-autres-troubles-neurocognitifs-majeurs/" TargetMode="External"/><Relationship Id="rId4" Type="http://schemas.openxmlformats.org/officeDocument/2006/relationships/hyperlink" Target="http://www.agiteam.org/" TargetMode="External"/><Relationship Id="rId9" Type="http://schemas.openxmlformats.org/officeDocument/2006/relationships/hyperlink" Target="http://www.lereseauaidant.ca/" TargetMode="External"/><Relationship Id="rId14" Type="http://schemas.openxmlformats.org/officeDocument/2006/relationships/hyperlink" Target="http://www.dementia.com/symptoms.html"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itre 1"/>
          <p:cNvSpPr txBox="1">
            <a:spLocks noGrp="1"/>
          </p:cNvSpPr>
          <p:nvPr>
            <p:ph type="title"/>
          </p:nvPr>
        </p:nvSpPr>
        <p:spPr>
          <a:xfrm>
            <a:off x="379051" y="289291"/>
            <a:ext cx="7913338" cy="4187442"/>
          </a:xfrm>
          <a:prstGeom prst="rect">
            <a:avLst/>
          </a:prstGeom>
        </p:spPr>
        <p:txBody>
          <a:bodyPr/>
          <a:lstStyle/>
          <a:p>
            <a:pPr>
              <a:defRPr sz="2700"/>
            </a:pPr>
            <a:r>
              <a:t>Initiative ministérielle sur la maladie d’Alzheimer et autres troubles neurocognitifs (TNC)</a:t>
            </a:r>
            <a:br/>
            <a:r>
              <a:t> </a:t>
            </a:r>
            <a:br/>
            <a:r>
              <a:rPr sz="2400"/>
              <a:t>Repérage, évaluation et prise en charge en 1ère ligne</a:t>
            </a:r>
            <a:br>
              <a:rPr sz="2400"/>
            </a:br>
            <a:r>
              <a:rPr sz="2400"/>
              <a:t/>
            </a:r>
            <a:br>
              <a:rPr sz="2400"/>
            </a:br>
            <a:r>
              <a:rPr sz="2400"/>
              <a:t>Formation s’adressant AUX INFIRMIÈRES ET AUTRES PROFESSIONNELS EN GMF</a:t>
            </a:r>
          </a:p>
        </p:txBody>
      </p:sp>
      <p:sp>
        <p:nvSpPr>
          <p:cNvPr id="345" name="Sous-titre 2"/>
          <p:cNvSpPr txBox="1">
            <a:spLocks noGrp="1"/>
          </p:cNvSpPr>
          <p:nvPr>
            <p:ph type="body" sz="quarter" idx="1"/>
          </p:nvPr>
        </p:nvSpPr>
        <p:spPr>
          <a:xfrm>
            <a:off x="316262" y="4609991"/>
            <a:ext cx="9697313" cy="1146524"/>
          </a:xfrm>
          <a:prstGeom prst="rect">
            <a:avLst/>
          </a:prstGeom>
        </p:spPr>
        <p:txBody>
          <a:bodyPr/>
          <a:lstStyle/>
          <a:p>
            <a:pPr>
              <a:lnSpc>
                <a:spcPct val="80000"/>
              </a:lnSpc>
              <a:defRPr sz="2000"/>
            </a:pPr>
            <a:r>
              <a:t>Février 2022</a:t>
            </a:r>
          </a:p>
          <a:p>
            <a:pPr>
              <a:lnSpc>
                <a:spcPct val="80000"/>
              </a:lnSpc>
              <a:defRPr sz="2000"/>
            </a:pPr>
            <a:r>
              <a:t>Julie Sigouin, inf.clin.</a:t>
            </a:r>
          </a:p>
          <a:p>
            <a:pPr>
              <a:lnSpc>
                <a:spcPct val="80000"/>
              </a:lnSpc>
              <a:defRPr sz="2000"/>
            </a:pPr>
            <a:r>
              <a:t>Ressource territoriale en TNC - CCSMTL</a:t>
            </a:r>
          </a:p>
          <a:p>
            <a:pPr>
              <a:lnSpc>
                <a:spcPct val="80000"/>
              </a:lnSpc>
              <a:defRPr sz="2000"/>
            </a:pPr>
            <a:r>
              <a:t>Ressource clinique RUISSS de l’Université de Montréal</a:t>
            </a:r>
          </a:p>
        </p:txBody>
      </p:sp>
      <p:sp>
        <p:nvSpPr>
          <p:cNvPr id="346"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390" name="Titre 1"/>
          <p:cNvSpPr txBox="1">
            <a:spLocks noGrp="1"/>
          </p:cNvSpPr>
          <p:nvPr>
            <p:ph type="title"/>
          </p:nvPr>
        </p:nvSpPr>
        <p:spPr>
          <a:xfrm>
            <a:off x="2125663" y="124578"/>
            <a:ext cx="8002587" cy="431801"/>
          </a:xfrm>
          <a:prstGeom prst="rect">
            <a:avLst/>
          </a:prstGeom>
        </p:spPr>
        <p:txBody>
          <a:bodyPr>
            <a:normAutofit fontScale="90000"/>
          </a:bodyPr>
          <a:lstStyle/>
          <a:p>
            <a:pPr algn="ctr" defTabSz="365760">
              <a:defRPr sz="1080"/>
            </a:pPr>
            <a:r>
              <a:t/>
            </a:r>
            <a:br/>
            <a:r>
              <a:rPr sz="1760"/>
              <a:t>Effets normaux du vieillissement </a:t>
            </a:r>
            <a:br>
              <a:rPr sz="1760"/>
            </a:br>
            <a:endParaRPr sz="1760"/>
          </a:p>
        </p:txBody>
      </p:sp>
      <p:graphicFrame>
        <p:nvGraphicFramePr>
          <p:cNvPr id="391" name="Espace réservé du contenu 5"/>
          <p:cNvGraphicFramePr/>
          <p:nvPr/>
        </p:nvGraphicFramePr>
        <p:xfrm>
          <a:off x="2125663" y="625852"/>
          <a:ext cx="8002587" cy="4965697"/>
        </p:xfrm>
        <a:graphic>
          <a:graphicData uri="http://schemas.openxmlformats.org/drawingml/2006/table">
            <a:tbl>
              <a:tblPr firstRow="1" bandRow="1">
                <a:tableStyleId>{4C3C2611-4C71-4FC5-86AE-919BDF0F9419}</a:tableStyleId>
              </a:tblPr>
              <a:tblGrid>
                <a:gridCol w="2667529">
                  <a:extLst>
                    <a:ext uri="{9D8B030D-6E8A-4147-A177-3AD203B41FA5}">
                      <a16:colId xmlns:a16="http://schemas.microsoft.com/office/drawing/2014/main" val="20000"/>
                    </a:ext>
                  </a:extLst>
                </a:gridCol>
                <a:gridCol w="2667529">
                  <a:extLst>
                    <a:ext uri="{9D8B030D-6E8A-4147-A177-3AD203B41FA5}">
                      <a16:colId xmlns:a16="http://schemas.microsoft.com/office/drawing/2014/main" val="20001"/>
                    </a:ext>
                  </a:extLst>
                </a:gridCol>
                <a:gridCol w="2667529">
                  <a:extLst>
                    <a:ext uri="{9D8B030D-6E8A-4147-A177-3AD203B41FA5}">
                      <a16:colId xmlns:a16="http://schemas.microsoft.com/office/drawing/2014/main" val="20002"/>
                    </a:ext>
                  </a:extLst>
                </a:gridCol>
              </a:tblGrid>
              <a:tr h="575422">
                <a:tc>
                  <a:txBody>
                    <a:bodyPr/>
                    <a:lstStyle/>
                    <a:p>
                      <a:pPr algn="ctr">
                        <a:defRPr sz="1800" b="0">
                          <a:solidFill>
                            <a:srgbClr val="000000"/>
                          </a:solidFill>
                        </a:defRPr>
                      </a:pPr>
                      <a:r>
                        <a:rPr b="1">
                          <a:solidFill>
                            <a:srgbClr val="FFFFFF"/>
                          </a:solidFill>
                        </a:rPr>
                        <a:t>Composantes</a:t>
                      </a:r>
                    </a:p>
                  </a:txBody>
                  <a:tcPr marL="45732" marR="45732" marT="45732" marB="45732" horzOverflow="overflow">
                    <a:solidFill>
                      <a:srgbClr val="00AEC7"/>
                    </a:solidFill>
                  </a:tcPr>
                </a:tc>
                <a:tc>
                  <a:txBody>
                    <a:bodyPr/>
                    <a:lstStyle/>
                    <a:p>
                      <a:pPr algn="ctr">
                        <a:defRPr sz="1800" b="0">
                          <a:solidFill>
                            <a:srgbClr val="000000"/>
                          </a:solidFill>
                        </a:defRPr>
                      </a:pPr>
                      <a:r>
                        <a:rPr b="1">
                          <a:solidFill>
                            <a:srgbClr val="FFFFFF"/>
                          </a:solidFill>
                        </a:rPr>
                        <a:t>Effets du vieillissement</a:t>
                      </a:r>
                    </a:p>
                  </a:txBody>
                  <a:tcPr marL="45732" marR="45732" marT="45732" marB="45732" horzOverflow="overflow">
                    <a:solidFill>
                      <a:srgbClr val="00AEC7"/>
                    </a:solidFill>
                  </a:tcPr>
                </a:tc>
                <a:tc>
                  <a:txBody>
                    <a:bodyPr/>
                    <a:lstStyle/>
                    <a:p>
                      <a:pPr algn="ctr">
                        <a:defRPr sz="1800" b="0">
                          <a:solidFill>
                            <a:srgbClr val="000000"/>
                          </a:solidFill>
                        </a:defRPr>
                      </a:pPr>
                      <a:r>
                        <a:rPr b="1">
                          <a:solidFill>
                            <a:srgbClr val="FFFFFF"/>
                          </a:solidFill>
                        </a:rPr>
                        <a:t>Repères cliniques</a:t>
                      </a:r>
                    </a:p>
                  </a:txBody>
                  <a:tcPr marL="45732" marR="45732" marT="45732" marB="45732" horzOverflow="overflow">
                    <a:solidFill>
                      <a:srgbClr val="00AEC7"/>
                    </a:solidFill>
                  </a:tcPr>
                </a:tc>
                <a:extLst>
                  <a:ext uri="{0D108BD9-81ED-4DB2-BD59-A6C34878D82A}">
                    <a16:rowId xmlns:a16="http://schemas.microsoft.com/office/drawing/2014/main" val="10000"/>
                  </a:ext>
                </a:extLst>
              </a:tr>
              <a:tr h="1006104">
                <a:tc>
                  <a:txBody>
                    <a:bodyPr/>
                    <a:lstStyle/>
                    <a:p>
                      <a:pPr algn="ctr">
                        <a:defRPr sz="1500">
                          <a:solidFill>
                            <a:srgbClr val="2D2926"/>
                          </a:solidFill>
                        </a:defRPr>
                      </a:pPr>
                      <a:endParaRPr/>
                    </a:p>
                    <a:p>
                      <a:pPr algn="ctr">
                        <a:defRPr sz="1500" b="1">
                          <a:solidFill>
                            <a:srgbClr val="2D2926"/>
                          </a:solidFill>
                        </a:defRPr>
                      </a:pPr>
                      <a:r>
                        <a:t>Mémoire à court terme</a:t>
                      </a:r>
                    </a:p>
                  </a:txBody>
                  <a:tcPr marL="45732" marR="45732" marT="45732" marB="45732" horzOverflow="overflow">
                    <a:solidFill>
                      <a:srgbClr val="CAE3EB"/>
                    </a:solidFill>
                  </a:tcPr>
                </a:tc>
                <a:tc>
                  <a:txBody>
                    <a:bodyPr/>
                    <a:lstStyle/>
                    <a:p>
                      <a:pPr algn="l">
                        <a:defRPr sz="1500">
                          <a:solidFill>
                            <a:srgbClr val="2D2926"/>
                          </a:solidFill>
                        </a:defRPr>
                      </a:pPr>
                      <a:r>
                        <a:rPr>
                          <a:latin typeface="Wingdings 3"/>
                          <a:ea typeface="Wingdings 3"/>
                          <a:cs typeface="Wingdings 3"/>
                          <a:sym typeface="Wingdings 3"/>
                        </a:rPr>
                        <a:t> </a:t>
                      </a:r>
                      <a:r>
                        <a:t>Capacité à manipuler l’information, à encoder et récupérer des informations complexes</a:t>
                      </a:r>
                    </a:p>
                  </a:txBody>
                  <a:tcPr marL="45732" marR="45732" marT="45732" marB="45732" horzOverflow="overflow">
                    <a:solidFill>
                      <a:srgbClr val="CAE3EB"/>
                    </a:solidFill>
                  </a:tcPr>
                </a:tc>
                <a:tc>
                  <a:txBody>
                    <a:bodyPr/>
                    <a:lstStyle/>
                    <a:p>
                      <a:pPr algn="l">
                        <a:defRPr sz="1500">
                          <a:solidFill>
                            <a:srgbClr val="2D2926"/>
                          </a:solidFill>
                        </a:defRPr>
                      </a:pPr>
                      <a:endParaRPr/>
                    </a:p>
                    <a:p>
                      <a:pPr marL="285750" indent="-285750" algn="l">
                        <a:buSzPct val="100000"/>
                        <a:buFont typeface="Arial"/>
                        <a:buChar char="•"/>
                        <a:defRPr sz="1500">
                          <a:solidFill>
                            <a:srgbClr val="2D2926"/>
                          </a:solidFill>
                        </a:defRPr>
                      </a:pPr>
                      <a:r>
                        <a:t>Suivre une conversation</a:t>
                      </a:r>
                    </a:p>
                    <a:p>
                      <a:pPr marL="285750" indent="-285750" algn="l">
                        <a:buSzPct val="100000"/>
                        <a:buFont typeface="Arial"/>
                        <a:buChar char="•"/>
                        <a:defRPr sz="1500">
                          <a:solidFill>
                            <a:srgbClr val="2D2926"/>
                          </a:solidFill>
                        </a:defRPr>
                      </a:pPr>
                      <a:r>
                        <a:t>Faire un calcul mental</a:t>
                      </a:r>
                    </a:p>
                  </a:txBody>
                  <a:tcPr marL="45732" marR="45732" marT="45732" marB="45732" horzOverflow="overflow">
                    <a:solidFill>
                      <a:srgbClr val="CAE3EB"/>
                    </a:solidFill>
                  </a:tcPr>
                </a:tc>
                <a:extLst>
                  <a:ext uri="{0D108BD9-81ED-4DB2-BD59-A6C34878D82A}">
                    <a16:rowId xmlns:a16="http://schemas.microsoft.com/office/drawing/2014/main" val="10001"/>
                  </a:ext>
                </a:extLst>
              </a:tr>
              <a:tr h="2378067">
                <a:tc>
                  <a:txBody>
                    <a:bodyPr/>
                    <a:lstStyle/>
                    <a:p>
                      <a:pPr algn="ctr">
                        <a:defRPr sz="1500" b="1">
                          <a:solidFill>
                            <a:srgbClr val="2D2926"/>
                          </a:solidFill>
                        </a:defRPr>
                      </a:pPr>
                      <a:r>
                        <a:t>Mémoire épisodique</a:t>
                      </a:r>
                      <a:r>
                        <a:rPr b="0"/>
                        <a:t>:</a:t>
                      </a:r>
                    </a:p>
                    <a:p>
                      <a:pPr algn="ctr">
                        <a:defRPr sz="1500" u="sng">
                          <a:solidFill>
                            <a:srgbClr val="2D2926"/>
                          </a:solidFill>
                        </a:defRPr>
                      </a:pPr>
                      <a:r>
                        <a:t>rétrospective</a:t>
                      </a:r>
                    </a:p>
                    <a:p>
                      <a:pPr algn="ctr">
                        <a:defRPr sz="1500">
                          <a:solidFill>
                            <a:srgbClr val="2D2926"/>
                          </a:solidFill>
                        </a:defRPr>
                      </a:pPr>
                      <a:endParaRPr/>
                    </a:p>
                    <a:p>
                      <a:pPr algn="ctr">
                        <a:defRPr sz="1500">
                          <a:solidFill>
                            <a:srgbClr val="2D2926"/>
                          </a:solidFill>
                        </a:defRPr>
                      </a:pPr>
                      <a:endParaRPr/>
                    </a:p>
                    <a:p>
                      <a:pPr algn="ctr">
                        <a:defRPr sz="1500">
                          <a:solidFill>
                            <a:srgbClr val="2D2926"/>
                          </a:solidFill>
                        </a:defRPr>
                      </a:pPr>
                      <a:endParaRPr/>
                    </a:p>
                    <a:p>
                      <a:pPr algn="ctr">
                        <a:defRPr sz="1500" u="sng">
                          <a:solidFill>
                            <a:srgbClr val="2D2926"/>
                          </a:solidFill>
                        </a:defRPr>
                      </a:pPr>
                      <a:endParaRPr/>
                    </a:p>
                    <a:p>
                      <a:pPr algn="ctr">
                        <a:defRPr sz="1500" u="sng">
                          <a:solidFill>
                            <a:srgbClr val="2D2926"/>
                          </a:solidFill>
                        </a:defRPr>
                      </a:pPr>
                      <a:r>
                        <a:t>prospective</a:t>
                      </a:r>
                    </a:p>
                  </a:txBody>
                  <a:tcPr marL="45732" marR="45732" marT="45732" marB="45732" horzOverflow="overflow">
                    <a:solidFill>
                      <a:srgbClr val="E6F1F5"/>
                    </a:solidFill>
                  </a:tcPr>
                </a:tc>
                <a:tc>
                  <a:txBody>
                    <a:bodyPr/>
                    <a:lstStyle/>
                    <a:p>
                      <a:pPr marL="285750" indent="-285750" algn="l">
                        <a:buSzPct val="100000"/>
                        <a:buChar char=""/>
                        <a:defRPr sz="1500">
                          <a:solidFill>
                            <a:srgbClr val="2D2926"/>
                          </a:solidFill>
                        </a:defRPr>
                      </a:pPr>
                      <a:endParaRPr/>
                    </a:p>
                    <a:p>
                      <a:pPr marL="285750" indent="-285750" algn="l">
                        <a:buSzPct val="100000"/>
                        <a:buChar char=""/>
                        <a:defRPr sz="1500">
                          <a:solidFill>
                            <a:srgbClr val="2D2926"/>
                          </a:solidFill>
                        </a:defRPr>
                      </a:pPr>
                      <a:r>
                        <a:t>De la précision des informations du passé; difficulté à associer un fait à un contexte et à récupérer des informations</a:t>
                      </a:r>
                    </a:p>
                    <a:p>
                      <a:pPr marL="285750" indent="-285750" algn="l">
                        <a:buSzPct val="100000"/>
                        <a:buChar char=""/>
                        <a:defRPr sz="1500">
                          <a:solidFill>
                            <a:srgbClr val="2D2926"/>
                          </a:solidFill>
                        </a:defRPr>
                      </a:pPr>
                      <a:r>
                        <a:t>De la capacité et oublis occasionnels </a:t>
                      </a:r>
                    </a:p>
                  </a:txBody>
                  <a:tcPr marL="45732" marR="45732" marT="45732" marB="45732" horzOverflow="overflow">
                    <a:solidFill>
                      <a:srgbClr val="E6F1F5"/>
                    </a:solidFill>
                  </a:tcPr>
                </a:tc>
                <a:tc>
                  <a:txBody>
                    <a:bodyPr/>
                    <a:lstStyle/>
                    <a:p>
                      <a:pPr algn="l">
                        <a:defRPr sz="1500">
                          <a:solidFill>
                            <a:srgbClr val="2D2926"/>
                          </a:solidFill>
                        </a:defRPr>
                      </a:pPr>
                      <a:endParaRPr/>
                    </a:p>
                    <a:p>
                      <a:pPr marL="285750" indent="-285750" algn="l">
                        <a:buSzPct val="100000"/>
                        <a:buFont typeface="Arial"/>
                        <a:buChar char="•"/>
                        <a:defRPr sz="1500">
                          <a:solidFill>
                            <a:srgbClr val="2D2926"/>
                          </a:solidFill>
                        </a:defRPr>
                      </a:pPr>
                      <a:r>
                        <a:t>Situer un évènement du passé dans le temps</a:t>
                      </a:r>
                    </a:p>
                    <a:p>
                      <a:pPr algn="l">
                        <a:defRPr sz="1500">
                          <a:solidFill>
                            <a:srgbClr val="2D2926"/>
                          </a:solidFill>
                        </a:defRPr>
                      </a:pPr>
                      <a:endParaRPr/>
                    </a:p>
                    <a:p>
                      <a:pPr marL="285750" indent="-285750" algn="l">
                        <a:buSzPct val="100000"/>
                        <a:buFont typeface="Arial"/>
                        <a:buChar char="•"/>
                        <a:defRPr sz="1500">
                          <a:solidFill>
                            <a:srgbClr val="2D2926"/>
                          </a:solidFill>
                        </a:defRPr>
                      </a:pPr>
                      <a:r>
                        <a:t>Se rappeler d’un rendez-vous</a:t>
                      </a:r>
                    </a:p>
                    <a:p>
                      <a:pPr marL="285750" indent="-285750" algn="l">
                        <a:buSzPct val="100000"/>
                        <a:buFont typeface="Arial"/>
                        <a:buChar char="•"/>
                        <a:defRPr sz="1500">
                          <a:solidFill>
                            <a:srgbClr val="2D2926"/>
                          </a:solidFill>
                        </a:defRPr>
                      </a:pPr>
                      <a:r>
                        <a:t>Penser à prendre ses médicaments</a:t>
                      </a:r>
                    </a:p>
                  </a:txBody>
                  <a:tcPr marL="45732" marR="45732" marT="45732" marB="45732" horzOverflow="overflow">
                    <a:solidFill>
                      <a:srgbClr val="E6F1F5"/>
                    </a:solidFill>
                  </a:tcPr>
                </a:tc>
                <a:extLst>
                  <a:ext uri="{0D108BD9-81ED-4DB2-BD59-A6C34878D82A}">
                    <a16:rowId xmlns:a16="http://schemas.microsoft.com/office/drawing/2014/main" val="10002"/>
                  </a:ext>
                </a:extLst>
              </a:tr>
              <a:tr h="1006104">
                <a:tc>
                  <a:txBody>
                    <a:bodyPr/>
                    <a:lstStyle/>
                    <a:p>
                      <a:pPr algn="ctr">
                        <a:defRPr sz="1500" b="1">
                          <a:solidFill>
                            <a:srgbClr val="2D2926"/>
                          </a:solidFill>
                        </a:defRPr>
                      </a:pPr>
                      <a:endParaRPr/>
                    </a:p>
                    <a:p>
                      <a:pPr algn="ctr">
                        <a:defRPr sz="1500" b="1">
                          <a:solidFill>
                            <a:srgbClr val="2D2926"/>
                          </a:solidFill>
                        </a:defRPr>
                      </a:pPr>
                      <a:r>
                        <a:t>Attention/concentration</a:t>
                      </a:r>
                    </a:p>
                  </a:txBody>
                  <a:tcPr marL="45732" marR="45732" marT="45732" marB="45732" horzOverflow="overflow">
                    <a:solidFill>
                      <a:srgbClr val="CAE3EB"/>
                    </a:solidFill>
                  </a:tcPr>
                </a:tc>
                <a:tc>
                  <a:txBody>
                    <a:bodyPr/>
                    <a:lstStyle/>
                    <a:p>
                      <a:pPr marL="285750" indent="-285750" algn="l">
                        <a:buSzPct val="100000"/>
                        <a:buChar char=""/>
                        <a:defRPr sz="1500">
                          <a:solidFill>
                            <a:srgbClr val="2D2926"/>
                          </a:solidFill>
                        </a:defRPr>
                      </a:pPr>
                      <a:r>
                        <a:t>De l’attention soutenue dans les tâches plus longues et de la concentration</a:t>
                      </a:r>
                    </a:p>
                    <a:p>
                      <a:pPr marL="285750" indent="-285750" algn="l">
                        <a:buSzPct val="100000"/>
                        <a:buChar char=""/>
                        <a:defRPr sz="1500">
                          <a:solidFill>
                            <a:srgbClr val="2D2926"/>
                          </a:solidFill>
                        </a:defRPr>
                      </a:pPr>
                      <a:r>
                        <a:t>De l’attention divisée  </a:t>
                      </a:r>
                    </a:p>
                  </a:txBody>
                  <a:tcPr marL="45732" marR="45732" marT="45732" marB="45732" horzOverflow="overflow">
                    <a:solidFill>
                      <a:srgbClr val="CAE3EB"/>
                    </a:solidFill>
                  </a:tcPr>
                </a:tc>
                <a:tc>
                  <a:txBody>
                    <a:bodyPr/>
                    <a:lstStyle/>
                    <a:p>
                      <a:pPr marL="285750" indent="-285750" algn="l">
                        <a:buSzPct val="100000"/>
                        <a:buFont typeface="Arial"/>
                        <a:buChar char="•"/>
                        <a:defRPr sz="1500">
                          <a:solidFill>
                            <a:srgbClr val="2D2926"/>
                          </a:solidFill>
                        </a:defRPr>
                      </a:pPr>
                      <a:r>
                        <a:t>Durée de l’entrevue</a:t>
                      </a:r>
                    </a:p>
                    <a:p>
                      <a:pPr marL="285750" indent="-285750" algn="l">
                        <a:buSzPct val="100000"/>
                        <a:buFont typeface="Arial"/>
                        <a:buChar char="•"/>
                        <a:defRPr sz="1500">
                          <a:solidFill>
                            <a:srgbClr val="2D2926"/>
                          </a:solidFill>
                        </a:defRPr>
                      </a:pPr>
                      <a:r>
                        <a:t>Conduire en ayant une conversation</a:t>
                      </a:r>
                    </a:p>
                  </a:txBody>
                  <a:tcPr marL="45732" marR="45732" marT="45732" marB="45732" horzOverflow="overflow">
                    <a:solidFill>
                      <a:srgbClr val="CAE3EB"/>
                    </a:solidFill>
                  </a:tcPr>
                </a:tc>
                <a:extLst>
                  <a:ext uri="{0D108BD9-81ED-4DB2-BD59-A6C34878D82A}">
                    <a16:rowId xmlns:a16="http://schemas.microsoft.com/office/drawing/2014/main" val="10003"/>
                  </a:ext>
                </a:extLst>
              </a:tr>
            </a:tbl>
          </a:graphicData>
        </a:graphic>
      </p:graphicFrame>
      <p:grpSp>
        <p:nvGrpSpPr>
          <p:cNvPr id="394" name="Rectangle 6"/>
          <p:cNvGrpSpPr/>
          <p:nvPr/>
        </p:nvGrpSpPr>
        <p:grpSpPr>
          <a:xfrm>
            <a:off x="2125664" y="5589589"/>
            <a:ext cx="8002587" cy="287338"/>
            <a:chOff x="0" y="0"/>
            <a:chExt cx="8002585" cy="287337"/>
          </a:xfrm>
        </p:grpSpPr>
        <p:sp>
          <p:nvSpPr>
            <p:cNvPr id="392" name="Rectangle"/>
            <p:cNvSpPr/>
            <p:nvPr/>
          </p:nvSpPr>
          <p:spPr>
            <a:xfrm>
              <a:off x="0" y="-1"/>
              <a:ext cx="8002586" cy="287339"/>
            </a:xfrm>
            <a:prstGeom prst="rect">
              <a:avLst/>
            </a:prstGeom>
            <a:solidFill>
              <a:srgbClr val="FFFFFF"/>
            </a:solidFill>
            <a:ln w="25400" cap="flat">
              <a:solidFill>
                <a:srgbClr val="2D2926"/>
              </a:solidFill>
              <a:prstDash val="solid"/>
              <a:round/>
            </a:ln>
            <a:effectLst/>
          </p:spPr>
          <p:txBody>
            <a:bodyPr wrap="square" lIns="45719" tIns="45719" rIns="45719" bIns="45719" numCol="1" anchor="ctr">
              <a:noAutofit/>
            </a:bodyPr>
            <a:lstStyle/>
            <a:p>
              <a:pPr algn="ctr">
                <a:defRPr>
                  <a:solidFill>
                    <a:srgbClr val="2D2926"/>
                  </a:solidFill>
                </a:defRPr>
              </a:pPr>
              <a:endParaRPr/>
            </a:p>
          </p:txBody>
        </p:sp>
        <p:sp>
          <p:nvSpPr>
            <p:cNvPr id="393" name="Source: Voyer. P. (2013). Soins infirmiers aux aînés en perte d’autonomie, p. 54 à 58"/>
            <p:cNvSpPr txBox="1"/>
            <p:nvPr/>
          </p:nvSpPr>
          <p:spPr>
            <a:xfrm>
              <a:off x="58420" y="3269"/>
              <a:ext cx="7885746" cy="2807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solidFill>
                    <a:srgbClr val="2D2926"/>
                  </a:solidFill>
                </a:defRPr>
              </a:lvl1pPr>
            </a:lstStyle>
            <a:p>
              <a:r>
                <a:t>Source: Voyer. P. (2013). Soins infirmiers aux aînés en perte d’autonomie, p. 54 à 58</a:t>
              </a: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397" name="Titre 1"/>
          <p:cNvSpPr txBox="1">
            <a:spLocks noGrp="1"/>
          </p:cNvSpPr>
          <p:nvPr>
            <p:ph type="title"/>
          </p:nvPr>
        </p:nvSpPr>
        <p:spPr>
          <a:xfrm>
            <a:off x="2125664" y="260350"/>
            <a:ext cx="8002586" cy="792165"/>
          </a:xfrm>
          <a:prstGeom prst="rect">
            <a:avLst/>
          </a:prstGeom>
        </p:spPr>
        <p:txBody>
          <a:bodyPr>
            <a:normAutofit fontScale="90000"/>
          </a:bodyPr>
          <a:lstStyle/>
          <a:p>
            <a:pPr algn="ctr" defTabSz="374904">
              <a:defRPr sz="1107"/>
            </a:pPr>
            <a:r>
              <a:t/>
            </a:r>
            <a:br/>
            <a:r>
              <a:rPr sz="1803"/>
              <a:t>Effets normaux du vieillissement </a:t>
            </a:r>
            <a:br>
              <a:rPr sz="1803"/>
            </a:br>
            <a:endParaRPr sz="1803"/>
          </a:p>
        </p:txBody>
      </p:sp>
      <p:graphicFrame>
        <p:nvGraphicFramePr>
          <p:cNvPr id="398" name="Espace réservé du contenu 3"/>
          <p:cNvGraphicFramePr/>
          <p:nvPr/>
        </p:nvGraphicFramePr>
        <p:xfrm>
          <a:off x="2125664" y="1484313"/>
          <a:ext cx="8002587" cy="2881312"/>
        </p:xfrm>
        <a:graphic>
          <a:graphicData uri="http://schemas.openxmlformats.org/drawingml/2006/table">
            <a:tbl>
              <a:tblPr firstRow="1" bandRow="1">
                <a:tableStyleId>{4C3C2611-4C71-4FC5-86AE-919BDF0F9419}</a:tableStyleId>
              </a:tblPr>
              <a:tblGrid>
                <a:gridCol w="2667529">
                  <a:extLst>
                    <a:ext uri="{9D8B030D-6E8A-4147-A177-3AD203B41FA5}">
                      <a16:colId xmlns:a16="http://schemas.microsoft.com/office/drawing/2014/main" val="20000"/>
                    </a:ext>
                  </a:extLst>
                </a:gridCol>
                <a:gridCol w="2667529">
                  <a:extLst>
                    <a:ext uri="{9D8B030D-6E8A-4147-A177-3AD203B41FA5}">
                      <a16:colId xmlns:a16="http://schemas.microsoft.com/office/drawing/2014/main" val="20001"/>
                    </a:ext>
                  </a:extLst>
                </a:gridCol>
                <a:gridCol w="2667529">
                  <a:extLst>
                    <a:ext uri="{9D8B030D-6E8A-4147-A177-3AD203B41FA5}">
                      <a16:colId xmlns:a16="http://schemas.microsoft.com/office/drawing/2014/main" val="20002"/>
                    </a:ext>
                  </a:extLst>
                </a:gridCol>
              </a:tblGrid>
              <a:tr h="503368">
                <a:tc>
                  <a:txBody>
                    <a:bodyPr/>
                    <a:lstStyle/>
                    <a:p>
                      <a:pPr algn="ctr">
                        <a:defRPr sz="1800" b="0">
                          <a:solidFill>
                            <a:srgbClr val="000000"/>
                          </a:solidFill>
                        </a:defRPr>
                      </a:pPr>
                      <a:r>
                        <a:rPr sz="2000" b="1">
                          <a:solidFill>
                            <a:srgbClr val="FFFFFF"/>
                          </a:solidFill>
                        </a:rPr>
                        <a:t>Composantes</a:t>
                      </a:r>
                    </a:p>
                  </a:txBody>
                  <a:tcPr marL="45730" marR="45730" marT="45730" marB="45730" horzOverflow="overflow">
                    <a:solidFill>
                      <a:srgbClr val="00AEC7"/>
                    </a:solidFill>
                  </a:tcPr>
                </a:tc>
                <a:tc>
                  <a:txBody>
                    <a:bodyPr/>
                    <a:lstStyle/>
                    <a:p>
                      <a:pPr algn="ctr">
                        <a:defRPr sz="1800" b="0">
                          <a:solidFill>
                            <a:srgbClr val="000000"/>
                          </a:solidFill>
                        </a:defRPr>
                      </a:pPr>
                      <a:r>
                        <a:rPr sz="2000" b="1">
                          <a:solidFill>
                            <a:srgbClr val="FFFFFF"/>
                          </a:solidFill>
                        </a:rPr>
                        <a:t>Effets du vieillissement</a:t>
                      </a:r>
                    </a:p>
                  </a:txBody>
                  <a:tcPr marL="45730" marR="45730" marT="45730" marB="45730" horzOverflow="overflow">
                    <a:solidFill>
                      <a:srgbClr val="00AEC7"/>
                    </a:solidFill>
                  </a:tcPr>
                </a:tc>
                <a:tc>
                  <a:txBody>
                    <a:bodyPr/>
                    <a:lstStyle/>
                    <a:p>
                      <a:pPr algn="ctr">
                        <a:defRPr sz="1800" b="0">
                          <a:solidFill>
                            <a:srgbClr val="000000"/>
                          </a:solidFill>
                        </a:defRPr>
                      </a:pPr>
                      <a:r>
                        <a:rPr sz="2000" b="1">
                          <a:solidFill>
                            <a:srgbClr val="FFFFFF"/>
                          </a:solidFill>
                        </a:rPr>
                        <a:t>Repères cliniques</a:t>
                      </a:r>
                    </a:p>
                  </a:txBody>
                  <a:tcPr marL="45730" marR="45730" marT="45730" marB="45730" horzOverflow="overflow">
                    <a:solidFill>
                      <a:srgbClr val="00AEC7"/>
                    </a:solidFill>
                  </a:tcPr>
                </a:tc>
                <a:extLst>
                  <a:ext uri="{0D108BD9-81ED-4DB2-BD59-A6C34878D82A}">
                    <a16:rowId xmlns:a16="http://schemas.microsoft.com/office/drawing/2014/main" val="10000"/>
                  </a:ext>
                </a:extLst>
              </a:tr>
              <a:tr h="1188972">
                <a:tc>
                  <a:txBody>
                    <a:bodyPr/>
                    <a:lstStyle/>
                    <a:p>
                      <a:pPr algn="l">
                        <a:defRPr sz="1800">
                          <a:solidFill>
                            <a:srgbClr val="2D2926"/>
                          </a:solidFill>
                        </a:defRPr>
                      </a:pPr>
                      <a:endParaRPr/>
                    </a:p>
                    <a:p>
                      <a:pPr algn="ctr">
                        <a:defRPr sz="1800">
                          <a:solidFill>
                            <a:srgbClr val="2D2926"/>
                          </a:solidFill>
                        </a:defRPr>
                      </a:pPr>
                      <a:r>
                        <a:t>Fonctions exécutives</a:t>
                      </a:r>
                    </a:p>
                    <a:p>
                      <a:pPr algn="l">
                        <a:defRPr sz="1800">
                          <a:solidFill>
                            <a:srgbClr val="2D2926"/>
                          </a:solidFill>
                        </a:defRPr>
                      </a:pPr>
                      <a:endParaRPr/>
                    </a:p>
                  </a:txBody>
                  <a:tcPr marL="45730" marR="45730" marT="45730" marB="45730" horzOverflow="overflow">
                    <a:solidFill>
                      <a:srgbClr val="CAE3EB"/>
                    </a:solidFill>
                  </a:tcPr>
                </a:tc>
                <a:tc>
                  <a:txBody>
                    <a:bodyPr/>
                    <a:lstStyle/>
                    <a:p>
                      <a:pPr algn="l">
                        <a:tabLst>
                          <a:tab pos="165100" algn="l"/>
                        </a:tabLst>
                        <a:defRPr sz="1800">
                          <a:solidFill>
                            <a:srgbClr val="2D2926"/>
                          </a:solidFill>
                        </a:defRPr>
                      </a:pPr>
                      <a:r>
                        <a:rPr>
                          <a:latin typeface="Wingdings 3"/>
                          <a:ea typeface="Wingdings 3"/>
                          <a:cs typeface="Wingdings 3"/>
                          <a:sym typeface="Wingdings 3"/>
                        </a:rPr>
                        <a:t> </a:t>
                      </a:r>
                      <a:r>
                        <a:t>De la capacité à 	résoudre des problèmes 	complexes</a:t>
                      </a:r>
                    </a:p>
                  </a:txBody>
                  <a:tcPr marL="45730" marR="45730" marT="45730" marB="45730" horzOverflow="overflow">
                    <a:solidFill>
                      <a:srgbClr val="CAE3EB"/>
                    </a:solidFill>
                  </a:tcPr>
                </a:tc>
                <a:tc>
                  <a:txBody>
                    <a:bodyPr/>
                    <a:lstStyle/>
                    <a:p>
                      <a:pPr marL="285750" indent="-285750" algn="l">
                        <a:buSzPct val="100000"/>
                        <a:buFont typeface="Arial"/>
                        <a:buChar char="•"/>
                        <a:defRPr sz="1800">
                          <a:solidFill>
                            <a:srgbClr val="2D2926"/>
                          </a:solidFill>
                        </a:defRPr>
                      </a:pPr>
                      <a:r>
                        <a:t>Planifier un repas pour plusieurs personnes</a:t>
                      </a:r>
                    </a:p>
                    <a:p>
                      <a:pPr marL="285750" indent="-285750" algn="l">
                        <a:buSzPct val="100000"/>
                        <a:buFont typeface="Arial"/>
                        <a:buChar char="•"/>
                        <a:defRPr sz="1800">
                          <a:solidFill>
                            <a:srgbClr val="2D2926"/>
                          </a:solidFill>
                        </a:defRPr>
                      </a:pPr>
                      <a:r>
                        <a:t>Accomplir une nouvelle tâche</a:t>
                      </a:r>
                    </a:p>
                  </a:txBody>
                  <a:tcPr marL="45730" marR="45730" marT="45730" marB="45730" horzOverflow="overflow">
                    <a:solidFill>
                      <a:srgbClr val="CAE3EB"/>
                    </a:solidFill>
                  </a:tcPr>
                </a:tc>
                <a:extLst>
                  <a:ext uri="{0D108BD9-81ED-4DB2-BD59-A6C34878D82A}">
                    <a16:rowId xmlns:a16="http://schemas.microsoft.com/office/drawing/2014/main" val="10001"/>
                  </a:ext>
                </a:extLst>
              </a:tr>
              <a:tr h="1188972">
                <a:tc>
                  <a:txBody>
                    <a:bodyPr/>
                    <a:lstStyle/>
                    <a:p>
                      <a:pPr algn="ctr">
                        <a:defRPr sz="1800">
                          <a:solidFill>
                            <a:srgbClr val="2D2926"/>
                          </a:solidFill>
                        </a:defRPr>
                      </a:pPr>
                      <a:endParaRPr/>
                    </a:p>
                    <a:p>
                      <a:pPr algn="ctr">
                        <a:defRPr sz="1800">
                          <a:solidFill>
                            <a:srgbClr val="2D2926"/>
                          </a:solidFill>
                        </a:defRPr>
                      </a:pPr>
                      <a:r>
                        <a:t>Traitement de l’information</a:t>
                      </a:r>
                    </a:p>
                  </a:txBody>
                  <a:tcPr marL="45730" marR="45730" marT="45730" marB="45730" horzOverflow="overflow">
                    <a:solidFill>
                      <a:srgbClr val="E6F1F5"/>
                    </a:solidFill>
                  </a:tcPr>
                </a:tc>
                <a:tc>
                  <a:txBody>
                    <a:bodyPr/>
                    <a:lstStyle/>
                    <a:p>
                      <a:pPr algn="l">
                        <a:tabLst>
                          <a:tab pos="165100" algn="l"/>
                        </a:tabLst>
                        <a:defRPr sz="1800">
                          <a:solidFill>
                            <a:srgbClr val="2D2926"/>
                          </a:solidFill>
                        </a:defRPr>
                      </a:pPr>
                      <a:r>
                        <a:rPr>
                          <a:latin typeface="Wingdings 3"/>
                          <a:ea typeface="Wingdings 3"/>
                          <a:cs typeface="Wingdings 3"/>
                          <a:sym typeface="Wingdings 3"/>
                        </a:rPr>
                        <a:t> </a:t>
                      </a:r>
                      <a:r>
                        <a:t>De la vitesse du 	traitement de 	l’information</a:t>
                      </a:r>
                    </a:p>
                  </a:txBody>
                  <a:tcPr marL="45730" marR="45730" marT="45730" marB="45730" horzOverflow="overflow">
                    <a:solidFill>
                      <a:srgbClr val="E6F1F5"/>
                    </a:solidFill>
                  </a:tcPr>
                </a:tc>
                <a:tc>
                  <a:txBody>
                    <a:bodyPr/>
                    <a:lstStyle/>
                    <a:p>
                      <a:pPr marL="285750" indent="-285750" algn="l">
                        <a:buSzPct val="100000"/>
                        <a:buFont typeface="Arial"/>
                        <a:buChar char="•"/>
                        <a:defRPr sz="1800">
                          <a:solidFill>
                            <a:srgbClr val="2D2926"/>
                          </a:solidFill>
                        </a:defRPr>
                      </a:pPr>
                      <a:r>
                        <a:t>Nommer des mots qui commencent par « F » pendant une minute</a:t>
                      </a:r>
                    </a:p>
                  </a:txBody>
                  <a:tcPr marL="45730" marR="45730" marT="45730" marB="45730" horzOverflow="overflow">
                    <a:solidFill>
                      <a:srgbClr val="E6F1F5"/>
                    </a:solidFill>
                  </a:tcPr>
                </a:tc>
                <a:extLst>
                  <a:ext uri="{0D108BD9-81ED-4DB2-BD59-A6C34878D82A}">
                    <a16:rowId xmlns:a16="http://schemas.microsoft.com/office/drawing/2014/main" val="10002"/>
                  </a:ext>
                </a:extLst>
              </a:tr>
            </a:tbl>
          </a:graphicData>
        </a:graphic>
      </p:graphicFrame>
      <p:grpSp>
        <p:nvGrpSpPr>
          <p:cNvPr id="401" name="Rectangle 6"/>
          <p:cNvGrpSpPr/>
          <p:nvPr/>
        </p:nvGrpSpPr>
        <p:grpSpPr>
          <a:xfrm>
            <a:off x="2125664" y="5510214"/>
            <a:ext cx="8002587" cy="338138"/>
            <a:chOff x="0" y="0"/>
            <a:chExt cx="8002585" cy="338137"/>
          </a:xfrm>
        </p:grpSpPr>
        <p:sp>
          <p:nvSpPr>
            <p:cNvPr id="399" name="Rectangle"/>
            <p:cNvSpPr/>
            <p:nvPr/>
          </p:nvSpPr>
          <p:spPr>
            <a:xfrm>
              <a:off x="0" y="-1"/>
              <a:ext cx="8002586" cy="338139"/>
            </a:xfrm>
            <a:prstGeom prst="rect">
              <a:avLst/>
            </a:prstGeom>
            <a:solidFill>
              <a:srgbClr val="FFFFFF"/>
            </a:solidFill>
            <a:ln w="25400" cap="flat">
              <a:solidFill>
                <a:srgbClr val="2D2926"/>
              </a:solidFill>
              <a:prstDash val="solid"/>
              <a:round/>
            </a:ln>
            <a:effectLst/>
          </p:spPr>
          <p:txBody>
            <a:bodyPr wrap="square" lIns="45719" tIns="45719" rIns="45719" bIns="45719" numCol="1" anchor="ctr">
              <a:noAutofit/>
            </a:bodyPr>
            <a:lstStyle/>
            <a:p>
              <a:pPr algn="ctr">
                <a:defRPr>
                  <a:solidFill>
                    <a:srgbClr val="2D2926"/>
                  </a:solidFill>
                </a:defRPr>
              </a:pPr>
              <a:endParaRPr/>
            </a:p>
          </p:txBody>
        </p:sp>
        <p:sp>
          <p:nvSpPr>
            <p:cNvPr id="400" name="Source: Voyer. P. (2013). Soins infirmiers aux aînés en perte d’autonomie, p. 54 à 58"/>
            <p:cNvSpPr txBox="1"/>
            <p:nvPr/>
          </p:nvSpPr>
          <p:spPr>
            <a:xfrm>
              <a:off x="58420" y="18771"/>
              <a:ext cx="7885746" cy="3005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a:solidFill>
                    <a:srgbClr val="2D2926"/>
                  </a:solidFill>
                </a:defRPr>
              </a:lvl1pPr>
            </a:lstStyle>
            <a:p>
              <a:r>
                <a:t>Source: Voyer. P. (2013). Soins infirmiers aux aînés en perte d’autonomie, p. 54 à 58</a:t>
              </a: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itre 1"/>
          <p:cNvSpPr txBox="1">
            <a:spLocks noGrp="1"/>
          </p:cNvSpPr>
          <p:nvPr>
            <p:ph type="title"/>
          </p:nvPr>
        </p:nvSpPr>
        <p:spPr>
          <a:prstGeom prst="rect">
            <a:avLst/>
          </a:prstGeom>
        </p:spPr>
        <p:txBody>
          <a:bodyPr/>
          <a:lstStyle/>
          <a:p>
            <a:r>
              <a:t/>
            </a:r>
            <a:br/>
            <a:endParaRPr/>
          </a:p>
        </p:txBody>
      </p:sp>
      <p:sp>
        <p:nvSpPr>
          <p:cNvPr id="404" name="Espace réservé du contenu 2"/>
          <p:cNvSpPr txBox="1">
            <a:spLocks noGrp="1"/>
          </p:cNvSpPr>
          <p:nvPr>
            <p:ph type="body" idx="1"/>
          </p:nvPr>
        </p:nvSpPr>
        <p:spPr>
          <a:xfrm>
            <a:off x="290945" y="973667"/>
            <a:ext cx="11554691" cy="5884333"/>
          </a:xfrm>
          <a:prstGeom prst="rect">
            <a:avLst/>
          </a:prstGeom>
        </p:spPr>
        <p:txBody>
          <a:bodyPr/>
          <a:lstStyle/>
          <a:p>
            <a:pPr marL="0" indent="0">
              <a:lnSpc>
                <a:spcPct val="81000"/>
              </a:lnSpc>
              <a:buSzTx/>
              <a:buNone/>
              <a:defRPr sz="3200"/>
            </a:pPr>
            <a:endParaRPr/>
          </a:p>
          <a:p>
            <a:pPr marL="0" indent="0">
              <a:lnSpc>
                <a:spcPct val="81000"/>
              </a:lnSpc>
              <a:buSzTx/>
              <a:buNone/>
              <a:defRPr sz="3200"/>
            </a:pPr>
            <a:endParaRPr/>
          </a:p>
          <a:p>
            <a:pPr>
              <a:lnSpc>
                <a:spcPct val="81000"/>
              </a:lnSpc>
              <a:defRPr sz="2900"/>
            </a:pPr>
            <a:r>
              <a:t>Oublis bénins </a:t>
            </a:r>
            <a:endParaRPr sz="3200"/>
          </a:p>
          <a:p>
            <a:pPr>
              <a:lnSpc>
                <a:spcPct val="81000"/>
              </a:lnSpc>
              <a:defRPr sz="3200"/>
            </a:pPr>
            <a:endParaRPr sz="3200"/>
          </a:p>
          <a:p>
            <a:pPr>
              <a:lnSpc>
                <a:spcPct val="81000"/>
              </a:lnSpc>
              <a:defRPr sz="2900"/>
            </a:pPr>
            <a:r>
              <a:t>Baisse d’attention divisée (plusieurs choses à la fois)</a:t>
            </a:r>
            <a:endParaRPr sz="2500"/>
          </a:p>
          <a:p>
            <a:pPr>
              <a:lnSpc>
                <a:spcPct val="81000"/>
              </a:lnSpc>
              <a:defRPr sz="3200"/>
            </a:pPr>
            <a:endParaRPr sz="2500"/>
          </a:p>
          <a:p>
            <a:pPr>
              <a:lnSpc>
                <a:spcPct val="81000"/>
              </a:lnSpc>
              <a:defRPr sz="2900"/>
            </a:pPr>
            <a:r>
              <a:t>Ralentissement du temps de réaction</a:t>
            </a:r>
            <a:endParaRPr sz="2500"/>
          </a:p>
          <a:p>
            <a:pPr>
              <a:lnSpc>
                <a:spcPct val="81000"/>
              </a:lnSpc>
              <a:defRPr sz="3200"/>
            </a:pPr>
            <a:endParaRPr sz="2500"/>
          </a:p>
          <a:p>
            <a:pPr>
              <a:lnSpc>
                <a:spcPct val="81000"/>
              </a:lnSpc>
              <a:defRPr sz="2900"/>
            </a:pPr>
            <a:r>
              <a:t>Difficulté à retenir beaucoup d'infos sur une courte période</a:t>
            </a:r>
            <a:endParaRPr sz="2500"/>
          </a:p>
          <a:p>
            <a:pPr marL="0" indent="0">
              <a:lnSpc>
                <a:spcPct val="81000"/>
              </a:lnSpc>
              <a:buSzTx/>
              <a:buNone/>
              <a:defRPr sz="3200"/>
            </a:pPr>
            <a:endParaRPr sz="2500"/>
          </a:p>
          <a:p>
            <a:pPr marL="0" indent="0" algn="ctr">
              <a:lnSpc>
                <a:spcPct val="81000"/>
              </a:lnSpc>
              <a:buSzTx/>
              <a:buNone/>
              <a:defRPr sz="2900" b="1">
                <a:solidFill>
                  <a:srgbClr val="FF0000"/>
                </a:solidFill>
              </a:defRPr>
            </a:pPr>
            <a:r>
              <a:t>la personne en santé s'adapte à ce déclin</a:t>
            </a:r>
          </a:p>
        </p:txBody>
      </p:sp>
      <p:sp>
        <p:nvSpPr>
          <p:cNvPr id="405" name="Espace réservé du numéro de diapositive 3"/>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grpSp>
        <p:nvGrpSpPr>
          <p:cNvPr id="408" name="Titre 1"/>
          <p:cNvGrpSpPr/>
          <p:nvPr/>
        </p:nvGrpSpPr>
        <p:grpSpPr>
          <a:xfrm>
            <a:off x="457199" y="274638"/>
            <a:ext cx="11177338" cy="562074"/>
            <a:chOff x="0" y="0"/>
            <a:chExt cx="11177337" cy="562073"/>
          </a:xfrm>
        </p:grpSpPr>
        <p:sp>
          <p:nvSpPr>
            <p:cNvPr id="406" name="Rectangle"/>
            <p:cNvSpPr/>
            <p:nvPr/>
          </p:nvSpPr>
          <p:spPr>
            <a:xfrm>
              <a:off x="0" y="0"/>
              <a:ext cx="11177338" cy="562074"/>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72000"/>
                </a:lnSpc>
                <a:defRPr sz="3600">
                  <a:latin typeface="Calibri Light"/>
                  <a:ea typeface="Calibri Light"/>
                  <a:cs typeface="Calibri Light"/>
                  <a:sym typeface="Calibri Light"/>
                </a:defRPr>
              </a:pPr>
              <a:endParaRPr/>
            </a:p>
          </p:txBody>
        </p:sp>
        <p:sp>
          <p:nvSpPr>
            <p:cNvPr id="407" name="Vieillissement cognitif normal"/>
            <p:cNvSpPr txBox="1"/>
            <p:nvPr/>
          </p:nvSpPr>
          <p:spPr>
            <a:xfrm>
              <a:off x="45720" y="0"/>
              <a:ext cx="11085898" cy="5620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algn="ctr" defTabSz="886968">
                <a:lnSpc>
                  <a:spcPct val="72000"/>
                </a:lnSpc>
                <a:defRPr sz="3783">
                  <a:latin typeface="Calibri Light"/>
                  <a:ea typeface="Calibri Light"/>
                  <a:cs typeface="Calibri Light"/>
                  <a:sym typeface="Calibri Light"/>
                </a:defRPr>
              </a:lvl1pPr>
            </a:lstStyle>
            <a:p>
              <a:r>
                <a:t>Vieillissement cognitif normal</a:t>
              </a: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rgbClr val="F7FAFD"/>
            </a:gs>
            <a:gs pos="74000">
              <a:srgbClr val="B5D2EC"/>
            </a:gs>
            <a:gs pos="83000">
              <a:srgbClr val="B5D2EC"/>
            </a:gs>
            <a:gs pos="100000">
              <a:srgbClr val="CEE1F2"/>
            </a:gs>
          </a:gsLst>
          <a:lin ang="5400000" scaled="0"/>
        </a:gradFill>
        <a:effectLst/>
      </p:bgPr>
    </p:bg>
    <p:spTree>
      <p:nvGrpSpPr>
        <p:cNvPr id="1" name=""/>
        <p:cNvGrpSpPr/>
        <p:nvPr/>
      </p:nvGrpSpPr>
      <p:grpSpPr>
        <a:xfrm>
          <a:off x="0" y="0"/>
          <a:ext cx="0" cy="0"/>
          <a:chOff x="0" y="0"/>
          <a:chExt cx="0" cy="0"/>
        </a:xfrm>
      </p:grpSpPr>
      <p:sp>
        <p:nvSpPr>
          <p:cNvPr id="410" name="Titre 1"/>
          <p:cNvSpPr txBox="1">
            <a:spLocks noGrp="1"/>
          </p:cNvSpPr>
          <p:nvPr>
            <p:ph type="title"/>
          </p:nvPr>
        </p:nvSpPr>
        <p:spPr>
          <a:xfrm>
            <a:off x="831850" y="1709738"/>
            <a:ext cx="10515600" cy="2852738"/>
          </a:xfrm>
          <a:prstGeom prst="rect">
            <a:avLst/>
          </a:prstGeom>
        </p:spPr>
        <p:txBody>
          <a:bodyPr/>
          <a:lstStyle/>
          <a:p>
            <a:r>
              <a:rPr dirty="0"/>
              <a:t>Les </a:t>
            </a:r>
            <a:r>
              <a:rPr dirty="0" smtClean="0"/>
              <a:t>TNC</a:t>
            </a:r>
            <a:r>
              <a:rPr lang="fr-CA" dirty="0" smtClean="0"/>
              <a:t>: types et progression</a:t>
            </a:r>
            <a:endParaRPr dirty="0"/>
          </a:p>
        </p:txBody>
      </p:sp>
      <p:sp>
        <p:nvSpPr>
          <p:cNvPr id="411" name="Espace réservé du texte 2"/>
          <p:cNvSpPr txBox="1">
            <a:spLocks noGrp="1"/>
          </p:cNvSpPr>
          <p:nvPr>
            <p:ph type="body" sz="quarter" idx="1"/>
          </p:nvPr>
        </p:nvSpPr>
        <p:spPr>
          <a:prstGeom prst="rect">
            <a:avLst/>
          </a:prstGeom>
        </p:spPr>
        <p:txBody>
          <a:bodyPr/>
          <a:lstStyle/>
          <a:p>
            <a:endParaRPr/>
          </a:p>
        </p:txBody>
      </p:sp>
      <p:sp>
        <p:nvSpPr>
          <p:cNvPr id="412"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415" name="Titre 1"/>
          <p:cNvSpPr txBox="1">
            <a:spLocks noGrp="1"/>
          </p:cNvSpPr>
          <p:nvPr>
            <p:ph type="title"/>
          </p:nvPr>
        </p:nvSpPr>
        <p:spPr>
          <a:xfrm>
            <a:off x="838200" y="365125"/>
            <a:ext cx="10515600" cy="657560"/>
          </a:xfrm>
          <a:prstGeom prst="rect">
            <a:avLst/>
          </a:prstGeom>
        </p:spPr>
        <p:txBody>
          <a:bodyPr/>
          <a:lstStyle>
            <a:lvl1pPr algn="ctr"/>
          </a:lstStyle>
          <a:p>
            <a:r>
              <a:t>Vocabulaire</a:t>
            </a:r>
          </a:p>
        </p:txBody>
      </p:sp>
      <p:sp>
        <p:nvSpPr>
          <p:cNvPr id="416" name="Espace réservé du contenu 2"/>
          <p:cNvSpPr txBox="1">
            <a:spLocks noGrp="1"/>
          </p:cNvSpPr>
          <p:nvPr>
            <p:ph type="body" idx="1"/>
          </p:nvPr>
        </p:nvSpPr>
        <p:spPr>
          <a:xfrm>
            <a:off x="838200" y="1022683"/>
            <a:ext cx="10515600" cy="4967918"/>
          </a:xfrm>
          <a:prstGeom prst="rect">
            <a:avLst/>
          </a:prstGeom>
          <a:ln w="28575">
            <a:solidFill>
              <a:srgbClr val="FFFFFF"/>
            </a:solidFill>
            <a:round/>
          </a:ln>
        </p:spPr>
        <p:txBody>
          <a:bodyPr/>
          <a:lstStyle/>
          <a:p>
            <a:pPr marL="342900" indent="-342900">
              <a:lnSpc>
                <a:spcPct val="90000"/>
              </a:lnSpc>
              <a:defRPr sz="2500"/>
            </a:pPr>
            <a:r>
              <a:t>Troubles neurocognitifs (DSM-V)</a:t>
            </a:r>
          </a:p>
          <a:p>
            <a:pPr marL="1143000" lvl="2" indent="-228600">
              <a:lnSpc>
                <a:spcPct val="90000"/>
              </a:lnSpc>
              <a:buFontTx/>
              <a:defRPr sz="1800" b="1"/>
            </a:pPr>
            <a:r>
              <a:t>légers : </a:t>
            </a:r>
            <a:r>
              <a:rPr b="0"/>
              <a:t>sans atteinte aux AVQ/AVD </a:t>
            </a:r>
          </a:p>
          <a:p>
            <a:pPr marL="1143000" lvl="2" indent="-228600">
              <a:lnSpc>
                <a:spcPct val="90000"/>
              </a:lnSpc>
              <a:buFontTx/>
              <a:defRPr sz="1800" b="1"/>
            </a:pPr>
            <a:r>
              <a:t>majeurs: </a:t>
            </a:r>
            <a:r>
              <a:rPr b="0"/>
              <a:t>portent</a:t>
            </a:r>
            <a:r>
              <a:t> atteinte </a:t>
            </a:r>
            <a:r>
              <a:rPr b="0"/>
              <a:t>aux AVQ/AVD</a:t>
            </a:r>
            <a:r>
              <a:t>: stades léger, modéré, avancé</a:t>
            </a:r>
          </a:p>
          <a:p>
            <a:pPr marL="1143000" lvl="2" indent="-228600">
              <a:lnSpc>
                <a:spcPct val="90000"/>
              </a:lnSpc>
              <a:buFontTx/>
              <a:defRPr sz="1800"/>
            </a:pPr>
            <a:endParaRPr/>
          </a:p>
          <a:p>
            <a:pPr marL="342900" indent="-342900">
              <a:lnSpc>
                <a:spcPct val="90000"/>
              </a:lnSpc>
              <a:defRPr sz="2500"/>
            </a:pPr>
            <a:r>
              <a:t>Démence </a:t>
            </a:r>
          </a:p>
          <a:p>
            <a:pPr marL="1143000" lvl="2" indent="-228600">
              <a:lnSpc>
                <a:spcPct val="90000"/>
              </a:lnSpc>
              <a:buFontTx/>
              <a:defRPr sz="1800"/>
            </a:pPr>
            <a:r>
              <a:t>ancienne appellation diagnostique du TNC majeur (DSM-IV)</a:t>
            </a:r>
          </a:p>
          <a:p>
            <a:pPr marL="1143000" lvl="2" indent="-228600">
              <a:lnSpc>
                <a:spcPct val="90000"/>
              </a:lnSpc>
              <a:buFontTx/>
              <a:defRPr sz="1800"/>
            </a:pPr>
            <a:r>
              <a:t>Toujours utilisé dans le langage commun (malheureusement!)</a:t>
            </a:r>
          </a:p>
          <a:p>
            <a:pPr marL="1143000" lvl="2" indent="-228600">
              <a:lnSpc>
                <a:spcPct val="90000"/>
              </a:lnSpc>
              <a:buFontTx/>
              <a:defRPr sz="1800"/>
            </a:pPr>
            <a:endParaRPr/>
          </a:p>
          <a:p>
            <a:pPr marL="342900" indent="-342900">
              <a:lnSpc>
                <a:spcPct val="90000"/>
              </a:lnSpc>
              <a:defRPr sz="2500"/>
            </a:pPr>
            <a:r>
              <a:t>Maladie d’Alzheimer</a:t>
            </a:r>
          </a:p>
          <a:p>
            <a:pPr marL="1143000" lvl="2" indent="-228600">
              <a:lnSpc>
                <a:spcPct val="90000"/>
              </a:lnSpc>
              <a:buFontTx/>
              <a:defRPr sz="1800"/>
            </a:pPr>
            <a:r>
              <a:t>cause la plus répandue de TNC majeur</a:t>
            </a:r>
          </a:p>
          <a:p>
            <a:pPr marL="1143000" lvl="2" indent="-228600">
              <a:lnSpc>
                <a:spcPct val="90000"/>
              </a:lnSpc>
              <a:buFontTx/>
              <a:defRPr sz="1800"/>
            </a:pPr>
            <a:r>
              <a:t>près de </a:t>
            </a:r>
            <a:r>
              <a:rPr b="1">
                <a:solidFill>
                  <a:srgbClr val="FF0000"/>
                </a:solidFill>
              </a:rPr>
              <a:t>60 %</a:t>
            </a:r>
            <a:r>
              <a:t> des cas     </a:t>
            </a:r>
            <a:r>
              <a:rPr i="1"/>
              <a:t>(Société d’Alzheimer, 2017) </a:t>
            </a:r>
            <a:r>
              <a:t>	</a:t>
            </a:r>
          </a:p>
          <a:p>
            <a:pPr marL="1143000" lvl="2" indent="-228600">
              <a:lnSpc>
                <a:spcPct val="90000"/>
              </a:lnSpc>
              <a:buFontTx/>
              <a:defRPr sz="1800"/>
            </a:pPr>
            <a:endParaRPr/>
          </a:p>
          <a:p>
            <a:pPr>
              <a:lnSpc>
                <a:spcPct val="90000"/>
              </a:lnSpc>
              <a:defRPr sz="2400"/>
            </a:pPr>
            <a:r>
              <a:t>Autres causes de TNC</a:t>
            </a:r>
            <a:endParaRPr sz="2700"/>
          </a:p>
          <a:p>
            <a:pPr marL="2057400" lvl="4" indent="-228600">
              <a:lnSpc>
                <a:spcPct val="90000"/>
              </a:lnSpc>
              <a:defRPr sz="1700"/>
            </a:pPr>
            <a:r>
              <a:t>La maladie vasculaire</a:t>
            </a:r>
            <a:endParaRPr sz="1400"/>
          </a:p>
          <a:p>
            <a:pPr marL="2057400" lvl="4" indent="-228600">
              <a:lnSpc>
                <a:spcPct val="90000"/>
              </a:lnSpc>
              <a:defRPr sz="1700"/>
            </a:pPr>
            <a:r>
              <a:t>TNC mixtes</a:t>
            </a:r>
            <a:endParaRPr sz="1400"/>
          </a:p>
          <a:p>
            <a:pPr marL="2057400" lvl="4" indent="-228600">
              <a:lnSpc>
                <a:spcPct val="90000"/>
              </a:lnSpc>
              <a:defRPr sz="1700"/>
            </a:pPr>
            <a:r>
              <a:t>La maladie à corps de Lewy  </a:t>
            </a:r>
            <a:endParaRPr sz="1400"/>
          </a:p>
          <a:p>
            <a:pPr marL="2057400" lvl="4" indent="-228600">
              <a:lnSpc>
                <a:spcPct val="90000"/>
              </a:lnSpc>
              <a:defRPr sz="1700"/>
            </a:pPr>
            <a:r>
              <a:t>La dégénérescence fronto-temporale</a:t>
            </a:r>
          </a:p>
        </p:txBody>
      </p:sp>
      <p:grpSp>
        <p:nvGrpSpPr>
          <p:cNvPr id="419" name="Titre 1"/>
          <p:cNvGrpSpPr/>
          <p:nvPr/>
        </p:nvGrpSpPr>
        <p:grpSpPr>
          <a:xfrm>
            <a:off x="457199" y="274638"/>
            <a:ext cx="11177338" cy="562074"/>
            <a:chOff x="0" y="0"/>
            <a:chExt cx="11177337" cy="562073"/>
          </a:xfrm>
        </p:grpSpPr>
        <p:sp>
          <p:nvSpPr>
            <p:cNvPr id="417" name="Rectangle"/>
            <p:cNvSpPr/>
            <p:nvPr/>
          </p:nvSpPr>
          <p:spPr>
            <a:xfrm>
              <a:off x="0" y="0"/>
              <a:ext cx="11177338" cy="562074"/>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72000"/>
                </a:lnSpc>
                <a:defRPr sz="3600">
                  <a:latin typeface="Calibri Light"/>
                  <a:ea typeface="Calibri Light"/>
                  <a:cs typeface="Calibri Light"/>
                  <a:sym typeface="Calibri Light"/>
                </a:defRPr>
              </a:pPr>
              <a:endParaRPr/>
            </a:p>
          </p:txBody>
        </p:sp>
        <p:sp>
          <p:nvSpPr>
            <p:cNvPr id="418" name="Vocabulaire"/>
            <p:cNvSpPr txBox="1"/>
            <p:nvPr/>
          </p:nvSpPr>
          <p:spPr>
            <a:xfrm>
              <a:off x="45720" y="0"/>
              <a:ext cx="11085898" cy="5620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algn="ctr" defTabSz="886968">
                <a:lnSpc>
                  <a:spcPct val="72000"/>
                </a:lnSpc>
                <a:defRPr sz="3783">
                  <a:latin typeface="Calibri Light"/>
                  <a:ea typeface="Calibri Light"/>
                  <a:cs typeface="Calibri Light"/>
                  <a:sym typeface="Calibri Light"/>
                </a:defRPr>
              </a:lvl1pPr>
            </a:lstStyle>
            <a:p>
              <a:r>
                <a:t>Vocabulaire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16">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416">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416">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416">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416">
                                            <p:txEl>
                                              <p:pRg st="5" end="5"/>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1" nodeType="afterEffect">
                                  <p:stCondLst>
                                    <p:cond delay="0"/>
                                  </p:stCondLst>
                                  <p:iterate>
                                    <p:tmAbs val="0"/>
                                  </p:iterate>
                                  <p:childTnLst>
                                    <p:set>
                                      <p:cBhvr>
                                        <p:cTn id="22" fill="hold"/>
                                        <p:tgtEl>
                                          <p:spTgt spid="416">
                                            <p:txEl>
                                              <p:pRg st="6" end="6"/>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1" nodeType="afterEffect">
                                  <p:stCondLst>
                                    <p:cond delay="0"/>
                                  </p:stCondLst>
                                  <p:iterate>
                                    <p:tmAbs val="0"/>
                                  </p:iterate>
                                  <p:childTnLst>
                                    <p:set>
                                      <p:cBhvr>
                                        <p:cTn id="25" fill="hold"/>
                                        <p:tgtEl>
                                          <p:spTgt spid="416">
                                            <p:txEl>
                                              <p:pRg st="7" end="7"/>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1" nodeType="afterEffect">
                                  <p:stCondLst>
                                    <p:cond delay="0"/>
                                  </p:stCondLst>
                                  <p:iterate>
                                    <p:tmAbs val="0"/>
                                  </p:iterate>
                                  <p:childTnLst>
                                    <p:set>
                                      <p:cBhvr>
                                        <p:cTn id="28" fill="hold"/>
                                        <p:tgtEl>
                                          <p:spTgt spid="41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416">
                                            <p:txEl>
                                              <p:pRg st="9" end="9"/>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1" nodeType="afterEffect">
                                  <p:stCondLst>
                                    <p:cond delay="0"/>
                                  </p:stCondLst>
                                  <p:iterate>
                                    <p:tmAbs val="0"/>
                                  </p:iterate>
                                  <p:childTnLst>
                                    <p:set>
                                      <p:cBhvr>
                                        <p:cTn id="35" fill="hold"/>
                                        <p:tgtEl>
                                          <p:spTgt spid="416">
                                            <p:txEl>
                                              <p:pRg st="10" end="10"/>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1" nodeType="afterEffect">
                                  <p:stCondLst>
                                    <p:cond delay="0"/>
                                  </p:stCondLst>
                                  <p:iterate>
                                    <p:tmAbs val="0"/>
                                  </p:iterate>
                                  <p:childTnLst>
                                    <p:set>
                                      <p:cBhvr>
                                        <p:cTn id="38" fill="hold"/>
                                        <p:tgtEl>
                                          <p:spTgt spid="416">
                                            <p:txEl>
                                              <p:pRg st="11" end="11"/>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1" nodeType="afterEffect">
                                  <p:stCondLst>
                                    <p:cond delay="0"/>
                                  </p:stCondLst>
                                  <p:iterate>
                                    <p:tmAbs val="0"/>
                                  </p:iterate>
                                  <p:childTnLst>
                                    <p:set>
                                      <p:cBhvr>
                                        <p:cTn id="41" fill="hold"/>
                                        <p:tgtEl>
                                          <p:spTgt spid="416">
                                            <p:txEl>
                                              <p:pRg st="12" end="1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1" nodeType="clickEffect">
                                  <p:stCondLst>
                                    <p:cond delay="0"/>
                                  </p:stCondLst>
                                  <p:iterate>
                                    <p:tmAbs val="0"/>
                                  </p:iterate>
                                  <p:childTnLst>
                                    <p:set>
                                      <p:cBhvr>
                                        <p:cTn id="45" fill="hold"/>
                                        <p:tgtEl>
                                          <p:spTgt spid="416">
                                            <p:txEl>
                                              <p:pRg st="13" end="13"/>
                                            </p:txEl>
                                          </p:spTgt>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1" nodeType="afterEffect">
                                  <p:stCondLst>
                                    <p:cond delay="0"/>
                                  </p:stCondLst>
                                  <p:iterate>
                                    <p:tmAbs val="0"/>
                                  </p:iterate>
                                  <p:childTnLst>
                                    <p:set>
                                      <p:cBhvr>
                                        <p:cTn id="48" fill="hold"/>
                                        <p:tgtEl>
                                          <p:spTgt spid="416">
                                            <p:txEl>
                                              <p:pRg st="14" end="14"/>
                                            </p:txEl>
                                          </p:spTgt>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1" nodeType="afterEffect">
                                  <p:stCondLst>
                                    <p:cond delay="0"/>
                                  </p:stCondLst>
                                  <p:iterate>
                                    <p:tmAbs val="0"/>
                                  </p:iterate>
                                  <p:childTnLst>
                                    <p:set>
                                      <p:cBhvr>
                                        <p:cTn id="51" fill="hold"/>
                                        <p:tgtEl>
                                          <p:spTgt spid="416">
                                            <p:txEl>
                                              <p:pRg st="15" end="15"/>
                                            </p:txEl>
                                          </p:spTgt>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1" nodeType="afterEffect">
                                  <p:stCondLst>
                                    <p:cond delay="0"/>
                                  </p:stCondLst>
                                  <p:iterate>
                                    <p:tmAbs val="0"/>
                                  </p:iterate>
                                  <p:childTnLst>
                                    <p:set>
                                      <p:cBhvr>
                                        <p:cTn id="54" fill="hold"/>
                                        <p:tgtEl>
                                          <p:spTgt spid="41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Espace réservé du numéro de diapositive 2"/>
          <p:cNvSpPr txBox="1">
            <a:spLocks noGrp="1"/>
          </p:cNvSpPr>
          <p:nvPr>
            <p:ph type="sldNum" sz="quarter" idx="4294967295"/>
          </p:nvPr>
        </p:nvSpPr>
        <p:spPr>
          <a:xfrm>
            <a:off x="11615935" y="5982305"/>
            <a:ext cx="232875"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a:defRPr sz="1000">
                <a:solidFill>
                  <a:srgbClr val="2D2926"/>
                </a:solidFill>
              </a:defRPr>
            </a:lvl1pPr>
          </a:lstStyle>
          <a:p>
            <a:fld id="{86CB4B4D-7CA3-9044-876B-883B54F8677D}" type="slidenum">
              <a:t>15</a:t>
            </a:fld>
            <a:endParaRPr/>
          </a:p>
        </p:txBody>
      </p:sp>
      <p:sp>
        <p:nvSpPr>
          <p:cNvPr id="422" name="Titre 1"/>
          <p:cNvSpPr txBox="1">
            <a:spLocks noGrp="1"/>
          </p:cNvSpPr>
          <p:nvPr>
            <p:ph type="title"/>
          </p:nvPr>
        </p:nvSpPr>
        <p:spPr>
          <a:xfrm>
            <a:off x="802480" y="274638"/>
            <a:ext cx="10670120" cy="706440"/>
          </a:xfrm>
          <a:prstGeom prst="rect">
            <a:avLst/>
          </a:prstGeom>
        </p:spPr>
        <p:txBody>
          <a:bodyPr/>
          <a:lstStyle/>
          <a:p>
            <a:r>
              <a:t>De plus en plus de cas de TNCM</a:t>
            </a:r>
          </a:p>
        </p:txBody>
      </p:sp>
      <p:sp>
        <p:nvSpPr>
          <p:cNvPr id="423" name="Espace réservé du contenu 2"/>
          <p:cNvSpPr txBox="1">
            <a:spLocks noGrp="1"/>
          </p:cNvSpPr>
          <p:nvPr>
            <p:ph type="body" idx="1"/>
          </p:nvPr>
        </p:nvSpPr>
        <p:spPr>
          <a:xfrm>
            <a:off x="914400" y="918380"/>
            <a:ext cx="8661163" cy="5404783"/>
          </a:xfrm>
          <a:prstGeom prst="rect">
            <a:avLst/>
          </a:prstGeom>
          <a:ln w="28575">
            <a:solidFill>
              <a:srgbClr val="FFFFFF"/>
            </a:solidFill>
            <a:round/>
          </a:ln>
        </p:spPr>
        <p:txBody>
          <a:bodyPr/>
          <a:lstStyle/>
          <a:p>
            <a:pPr marL="0" indent="113156" defTabSz="905255">
              <a:lnSpc>
                <a:spcPct val="80000"/>
              </a:lnSpc>
              <a:buSzTx/>
              <a:buNone/>
              <a:defRPr sz="2500">
                <a:solidFill>
                  <a:srgbClr val="FF0000"/>
                </a:solidFill>
              </a:defRPr>
            </a:pPr>
            <a:endParaRPr/>
          </a:p>
          <a:p>
            <a:pPr marL="0" indent="113156" defTabSz="905255">
              <a:lnSpc>
                <a:spcPct val="80000"/>
              </a:lnSpc>
              <a:buSzTx/>
              <a:buNone/>
              <a:defRPr sz="2500"/>
            </a:pPr>
            <a:r>
              <a:t>Actuellement							</a:t>
            </a:r>
          </a:p>
          <a:p>
            <a:pPr marL="0" lvl="2" indent="769466" defTabSz="905255">
              <a:lnSpc>
                <a:spcPct val="80000"/>
              </a:lnSpc>
              <a:buSzTx/>
              <a:buNone/>
              <a:defRPr sz="2500">
                <a:solidFill>
                  <a:srgbClr val="FF0000"/>
                </a:solidFill>
              </a:defRPr>
            </a:pPr>
            <a:r>
              <a:t>125 000 </a:t>
            </a:r>
            <a:r>
              <a:rPr>
                <a:solidFill>
                  <a:srgbClr val="2D2926"/>
                </a:solidFill>
              </a:rPr>
              <a:t>de</a:t>
            </a:r>
            <a:r>
              <a:t> </a:t>
            </a:r>
            <a:r>
              <a:rPr>
                <a:solidFill>
                  <a:srgbClr val="2D2926"/>
                </a:solidFill>
              </a:rPr>
              <a:t>Québécois			</a:t>
            </a:r>
          </a:p>
          <a:p>
            <a:pPr marL="0" lvl="2" indent="769466" defTabSz="905255">
              <a:lnSpc>
                <a:spcPct val="80000"/>
              </a:lnSpc>
              <a:buSzTx/>
              <a:buNone/>
              <a:defRPr sz="2500">
                <a:solidFill>
                  <a:srgbClr val="FF0000"/>
                </a:solidFill>
              </a:defRPr>
            </a:pPr>
            <a:r>
              <a:t>564 000 </a:t>
            </a:r>
            <a:r>
              <a:rPr>
                <a:solidFill>
                  <a:srgbClr val="2D2926"/>
                </a:solidFill>
              </a:rPr>
              <a:t> de Canadiens</a:t>
            </a:r>
          </a:p>
          <a:p>
            <a:pPr marL="0" lvl="2" indent="769466" defTabSz="905255">
              <a:lnSpc>
                <a:spcPct val="80000"/>
              </a:lnSpc>
              <a:buSzTx/>
              <a:buNone/>
              <a:defRPr sz="2500">
                <a:solidFill>
                  <a:srgbClr val="FF0000"/>
                </a:solidFill>
              </a:defRPr>
            </a:pPr>
            <a:endParaRPr>
              <a:solidFill>
                <a:srgbClr val="2D2926"/>
              </a:solidFill>
            </a:endParaRPr>
          </a:p>
          <a:p>
            <a:pPr marL="0" lvl="2" indent="769466" defTabSz="905255">
              <a:lnSpc>
                <a:spcPct val="80000"/>
              </a:lnSpc>
              <a:buSzTx/>
              <a:buNone/>
              <a:defRPr sz="2500">
                <a:solidFill>
                  <a:srgbClr val="FF0000"/>
                </a:solidFill>
              </a:defRPr>
            </a:pPr>
            <a:endParaRPr>
              <a:solidFill>
                <a:srgbClr val="2D2926"/>
              </a:solidFill>
            </a:endParaRPr>
          </a:p>
          <a:p>
            <a:pPr marL="0" indent="113156" defTabSz="905255">
              <a:lnSpc>
                <a:spcPct val="80000"/>
              </a:lnSpc>
              <a:buSzTx/>
              <a:buNone/>
              <a:defRPr sz="2500"/>
            </a:pPr>
            <a:r>
              <a:t>D'ici 15 ans</a:t>
            </a:r>
          </a:p>
          <a:p>
            <a:pPr marL="0" lvl="2" indent="769466" defTabSz="905255">
              <a:lnSpc>
                <a:spcPct val="80000"/>
              </a:lnSpc>
              <a:buSzTx/>
              <a:buNone/>
              <a:defRPr sz="2500">
                <a:solidFill>
                  <a:srgbClr val="FF0000"/>
                </a:solidFill>
              </a:defRPr>
            </a:pPr>
            <a:r>
              <a:t>260 000 </a:t>
            </a:r>
            <a:r>
              <a:rPr>
                <a:solidFill>
                  <a:srgbClr val="2D2926"/>
                </a:solidFill>
              </a:rPr>
              <a:t>de</a:t>
            </a:r>
            <a:r>
              <a:t> </a:t>
            </a:r>
            <a:r>
              <a:rPr>
                <a:solidFill>
                  <a:srgbClr val="2D2926"/>
                </a:solidFill>
              </a:rPr>
              <a:t>Québécois </a:t>
            </a:r>
          </a:p>
          <a:p>
            <a:pPr marL="0" lvl="2" indent="769466" defTabSz="905255">
              <a:lnSpc>
                <a:spcPct val="80000"/>
              </a:lnSpc>
              <a:buSzTx/>
              <a:buNone/>
              <a:defRPr sz="2500">
                <a:solidFill>
                  <a:srgbClr val="FF0000"/>
                </a:solidFill>
              </a:defRPr>
            </a:pPr>
            <a:r>
              <a:t>937 000 à 1.4 millions</a:t>
            </a:r>
            <a:r>
              <a:rPr>
                <a:solidFill>
                  <a:srgbClr val="2D2926"/>
                </a:solidFill>
              </a:rPr>
              <a:t> de Canadiens</a:t>
            </a:r>
            <a:endParaRPr sz="1700"/>
          </a:p>
          <a:p>
            <a:pPr marL="0" indent="113156" defTabSz="905255">
              <a:lnSpc>
                <a:spcPct val="80000"/>
              </a:lnSpc>
              <a:buSzTx/>
              <a:buNone/>
              <a:defRPr sz="2400" b="1">
                <a:solidFill>
                  <a:srgbClr val="FF0000"/>
                </a:solidFill>
              </a:defRPr>
            </a:pPr>
            <a:endParaRPr sz="1700"/>
          </a:p>
          <a:p>
            <a:pPr marL="0" indent="0" defTabSz="905255">
              <a:lnSpc>
                <a:spcPct val="80000"/>
              </a:lnSpc>
              <a:buSzTx/>
              <a:buNone/>
              <a:defRPr sz="2400"/>
            </a:pPr>
            <a:endParaRPr sz="1700"/>
          </a:p>
          <a:p>
            <a:pPr marL="0" indent="113156" defTabSz="905255">
              <a:lnSpc>
                <a:spcPct val="80000"/>
              </a:lnSpc>
              <a:buSzTx/>
              <a:buNone/>
              <a:defRPr sz="2400" b="1">
                <a:solidFill>
                  <a:srgbClr val="FF0000"/>
                </a:solidFill>
              </a:defRPr>
            </a:pPr>
            <a:r>
              <a:t>10,4 milliards $/an </a:t>
            </a:r>
            <a:r>
              <a:rPr b="0">
                <a:solidFill>
                  <a:srgbClr val="2D2926"/>
                </a:solidFill>
              </a:rPr>
              <a:t>-</a:t>
            </a:r>
            <a:r>
              <a:rPr b="0"/>
              <a:t> </a:t>
            </a:r>
            <a:r>
              <a:rPr b="0">
                <a:solidFill>
                  <a:srgbClr val="2D2926"/>
                </a:solidFill>
              </a:rPr>
              <a:t>pour prendre soin des personnes atteintes de maladies cognitives au Canada</a:t>
            </a:r>
          </a:p>
          <a:p>
            <a:pPr marL="0" indent="113156" defTabSz="905255">
              <a:lnSpc>
                <a:spcPct val="80000"/>
              </a:lnSpc>
              <a:buSzTx/>
              <a:buNone/>
              <a:defRPr sz="2400"/>
            </a:pPr>
            <a:endParaRPr b="0">
              <a:solidFill>
                <a:srgbClr val="2D2926"/>
              </a:solidFill>
            </a:endParaRPr>
          </a:p>
          <a:p>
            <a:pPr marL="0" indent="113156" algn="r" defTabSz="905255">
              <a:lnSpc>
                <a:spcPct val="80000"/>
              </a:lnSpc>
              <a:buSzTx/>
              <a:buNone/>
              <a:defRPr sz="1100" i="1"/>
            </a:pPr>
            <a:r>
              <a:t>(Société Alzheimer du Canada, 2017)</a:t>
            </a:r>
          </a:p>
        </p:txBody>
      </p:sp>
      <p:graphicFrame>
        <p:nvGraphicFramePr>
          <p:cNvPr id="424" name="Tableau 3"/>
          <p:cNvGraphicFramePr/>
          <p:nvPr/>
        </p:nvGraphicFramePr>
        <p:xfrm>
          <a:off x="7759929" y="877606"/>
          <a:ext cx="3905848" cy="3198905"/>
        </p:xfrm>
        <a:graphic>
          <a:graphicData uri="http://schemas.openxmlformats.org/drawingml/2006/table">
            <a:tbl>
              <a:tblPr firstRow="1" bandRow="1">
                <a:tableStyleId>{4C3C2611-4C71-4FC5-86AE-919BDF0F9419}</a:tableStyleId>
              </a:tblPr>
              <a:tblGrid>
                <a:gridCol w="1888766">
                  <a:extLst>
                    <a:ext uri="{9D8B030D-6E8A-4147-A177-3AD203B41FA5}">
                      <a16:colId xmlns:a16="http://schemas.microsoft.com/office/drawing/2014/main" val="20000"/>
                    </a:ext>
                  </a:extLst>
                </a:gridCol>
                <a:gridCol w="2017082">
                  <a:extLst>
                    <a:ext uri="{9D8B030D-6E8A-4147-A177-3AD203B41FA5}">
                      <a16:colId xmlns:a16="http://schemas.microsoft.com/office/drawing/2014/main" val="20001"/>
                    </a:ext>
                  </a:extLst>
                </a:gridCol>
              </a:tblGrid>
              <a:tr h="721133">
                <a:tc gridSpan="2">
                  <a:txBody>
                    <a:bodyPr/>
                    <a:lstStyle/>
                    <a:p>
                      <a:pPr algn="ctr">
                        <a:defRPr sz="1800"/>
                      </a:pPr>
                      <a:r>
                        <a:t>Prévalence des TNCM</a:t>
                      </a:r>
                    </a:p>
                    <a:p>
                      <a:pPr algn="ctr">
                        <a:defRPr sz="1600"/>
                      </a:pPr>
                      <a:r>
                        <a:t>(Canada 2013-2014)</a:t>
                      </a:r>
                    </a:p>
                  </a:txBody>
                  <a:tcPr marL="45720" marR="45720" horzOverflow="overflow">
                    <a:lnL w="12700">
                      <a:miter lim="400000"/>
                    </a:lnL>
                    <a:lnR w="12700">
                      <a:miter lim="400000"/>
                    </a:lnR>
                    <a:lnT w="25400">
                      <a:solidFill>
                        <a:srgbClr val="2D2926"/>
                      </a:solidFill>
                    </a:lnT>
                    <a:lnB w="25400">
                      <a:solidFill>
                        <a:srgbClr val="2D2926"/>
                      </a:solidFill>
                    </a:lnB>
                    <a:solidFill>
                      <a:srgbClr val="00AEC7"/>
                    </a:solidFill>
                  </a:tcPr>
                </a:tc>
                <a:tc hMerge="1">
                  <a:txBody>
                    <a:bodyPr/>
                    <a:lstStyle/>
                    <a:p>
                      <a:endParaRPr lang="fr-FR"/>
                    </a:p>
                  </a:txBody>
                  <a:tcPr/>
                </a:tc>
                <a:extLst>
                  <a:ext uri="{0D108BD9-81ED-4DB2-BD59-A6C34878D82A}">
                    <a16:rowId xmlns:a16="http://schemas.microsoft.com/office/drawing/2014/main" val="10000"/>
                  </a:ext>
                </a:extLst>
              </a:tr>
              <a:tr h="421009">
                <a:tc>
                  <a:txBody>
                    <a:bodyPr/>
                    <a:lstStyle/>
                    <a:p>
                      <a:pPr algn="ctr">
                        <a:defRPr sz="1800"/>
                      </a:pPr>
                      <a:r>
                        <a:rPr>
                          <a:solidFill>
                            <a:srgbClr val="2D2926"/>
                          </a:solidFill>
                        </a:rPr>
                        <a:t>65-69 ans </a:t>
                      </a:r>
                    </a:p>
                  </a:txBody>
                  <a:tcPr marL="45720" marR="45720" anchor="ctr" horzOverflow="overflow">
                    <a:lnL w="12700">
                      <a:miter lim="400000"/>
                    </a:lnL>
                    <a:lnR w="12700">
                      <a:miter lim="400000"/>
                    </a:lnR>
                    <a:lnT w="25400">
                      <a:solidFill>
                        <a:srgbClr val="2D2926"/>
                      </a:solidFill>
                    </a:lnT>
                    <a:lnB w="12700">
                      <a:miter lim="400000"/>
                    </a:lnB>
                    <a:solidFill>
                      <a:srgbClr val="E7E7E7"/>
                    </a:solidFill>
                  </a:tcPr>
                </a:tc>
                <a:tc>
                  <a:txBody>
                    <a:bodyPr/>
                    <a:lstStyle/>
                    <a:p>
                      <a:pPr algn="ctr">
                        <a:defRPr sz="1800"/>
                      </a:pPr>
                      <a:r>
                        <a:rPr>
                          <a:solidFill>
                            <a:srgbClr val="2D2926"/>
                          </a:solidFill>
                        </a:rPr>
                        <a:t>0,8%</a:t>
                      </a:r>
                    </a:p>
                  </a:txBody>
                  <a:tcPr marL="45720" marR="45720" anchor="ctr" horzOverflow="overflow">
                    <a:lnL w="12700">
                      <a:miter lim="400000"/>
                    </a:lnL>
                    <a:lnR w="12700">
                      <a:miter lim="400000"/>
                    </a:lnR>
                    <a:lnT w="25400">
                      <a:solidFill>
                        <a:srgbClr val="2D2926"/>
                      </a:solidFill>
                    </a:lnT>
                    <a:lnB w="12700">
                      <a:miter lim="400000"/>
                    </a:lnB>
                    <a:solidFill>
                      <a:srgbClr val="E7E7E7"/>
                    </a:solidFill>
                  </a:tcPr>
                </a:tc>
                <a:extLst>
                  <a:ext uri="{0D108BD9-81ED-4DB2-BD59-A6C34878D82A}">
                    <a16:rowId xmlns:a16="http://schemas.microsoft.com/office/drawing/2014/main" val="10001"/>
                  </a:ext>
                </a:extLst>
              </a:tr>
              <a:tr h="421009">
                <a:tc>
                  <a:txBody>
                    <a:bodyPr/>
                    <a:lstStyle/>
                    <a:p>
                      <a:pPr algn="ctr">
                        <a:defRPr sz="1800"/>
                      </a:pPr>
                      <a:r>
                        <a:rPr>
                          <a:solidFill>
                            <a:srgbClr val="2D2926"/>
                          </a:solidFill>
                        </a:rPr>
                        <a:t>70-74 ans </a:t>
                      </a:r>
                    </a:p>
                  </a:txBody>
                  <a:tcPr marL="45720" marR="45720" anchor="ctr" horzOverflow="overflow">
                    <a:lnL w="12700">
                      <a:miter lim="400000"/>
                    </a:lnL>
                    <a:lnR w="12700">
                      <a:miter lim="400000"/>
                    </a:lnR>
                    <a:lnT w="12700">
                      <a:miter lim="400000"/>
                    </a:lnT>
                    <a:lnB w="12700">
                      <a:miter lim="400000"/>
                    </a:lnB>
                    <a:solidFill>
                      <a:srgbClr val="FFFFFF"/>
                    </a:solidFill>
                  </a:tcPr>
                </a:tc>
                <a:tc>
                  <a:txBody>
                    <a:bodyPr/>
                    <a:lstStyle/>
                    <a:p>
                      <a:pPr algn="ctr">
                        <a:defRPr sz="1800"/>
                      </a:pPr>
                      <a:r>
                        <a:rPr>
                          <a:solidFill>
                            <a:srgbClr val="2D2926"/>
                          </a:solidFill>
                        </a:rPr>
                        <a:t>2,4%</a:t>
                      </a:r>
                    </a:p>
                  </a:txBody>
                  <a:tcPr marL="45720" marR="45720"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2"/>
                  </a:ext>
                </a:extLst>
              </a:tr>
              <a:tr h="421009">
                <a:tc>
                  <a:txBody>
                    <a:bodyPr/>
                    <a:lstStyle/>
                    <a:p>
                      <a:pPr algn="ctr">
                        <a:defRPr sz="1800"/>
                      </a:pPr>
                      <a:r>
                        <a:rPr>
                          <a:solidFill>
                            <a:srgbClr val="2D2926"/>
                          </a:solidFill>
                        </a:rPr>
                        <a:t>75-79 ans</a:t>
                      </a:r>
                    </a:p>
                  </a:txBody>
                  <a:tcPr marL="45720" marR="45720" anchor="ctr" horzOverflow="overflow">
                    <a:lnL w="12700">
                      <a:miter lim="400000"/>
                    </a:lnL>
                    <a:lnR w="12700">
                      <a:miter lim="400000"/>
                    </a:lnR>
                    <a:lnT w="12700">
                      <a:miter lim="400000"/>
                    </a:lnT>
                    <a:lnB w="12700">
                      <a:miter lim="400000"/>
                    </a:lnB>
                    <a:solidFill>
                      <a:srgbClr val="E7E7E7"/>
                    </a:solidFill>
                  </a:tcPr>
                </a:tc>
                <a:tc>
                  <a:txBody>
                    <a:bodyPr/>
                    <a:lstStyle/>
                    <a:p>
                      <a:pPr algn="ctr">
                        <a:defRPr sz="1800"/>
                      </a:pPr>
                      <a:r>
                        <a:rPr>
                          <a:solidFill>
                            <a:srgbClr val="2D2926"/>
                          </a:solidFill>
                        </a:rPr>
                        <a:t>5,9%</a:t>
                      </a:r>
                    </a:p>
                  </a:txBody>
                  <a:tcPr marL="45720" marR="45720" anchor="ctr" horzOverflow="overflow">
                    <a:lnL w="12700">
                      <a:miter lim="400000"/>
                    </a:lnL>
                    <a:lnR w="12700">
                      <a:miter lim="400000"/>
                    </a:lnR>
                    <a:lnT w="12700">
                      <a:miter lim="400000"/>
                    </a:lnT>
                    <a:lnB w="12700">
                      <a:miter lim="400000"/>
                    </a:lnB>
                    <a:solidFill>
                      <a:srgbClr val="E7E7E7"/>
                    </a:solidFill>
                  </a:tcPr>
                </a:tc>
                <a:extLst>
                  <a:ext uri="{0D108BD9-81ED-4DB2-BD59-A6C34878D82A}">
                    <a16:rowId xmlns:a16="http://schemas.microsoft.com/office/drawing/2014/main" val="10003"/>
                  </a:ext>
                </a:extLst>
              </a:tr>
              <a:tr h="421009">
                <a:tc>
                  <a:txBody>
                    <a:bodyPr/>
                    <a:lstStyle/>
                    <a:p>
                      <a:pPr algn="ctr">
                        <a:defRPr sz="1800"/>
                      </a:pPr>
                      <a:r>
                        <a:rPr>
                          <a:solidFill>
                            <a:srgbClr val="2D2926"/>
                          </a:solidFill>
                        </a:rPr>
                        <a:t>80-84 ans </a:t>
                      </a:r>
                    </a:p>
                  </a:txBody>
                  <a:tcPr marL="45720" marR="45720" anchor="ctr" horzOverflow="overflow">
                    <a:lnL w="12700">
                      <a:miter lim="400000"/>
                    </a:lnL>
                    <a:lnR w="12700">
                      <a:miter lim="400000"/>
                    </a:lnR>
                    <a:lnT w="12700">
                      <a:miter lim="400000"/>
                    </a:lnT>
                    <a:lnB w="12700">
                      <a:miter lim="400000"/>
                    </a:lnB>
                    <a:solidFill>
                      <a:srgbClr val="FFFFFF"/>
                    </a:solidFill>
                  </a:tcPr>
                </a:tc>
                <a:tc>
                  <a:txBody>
                    <a:bodyPr/>
                    <a:lstStyle/>
                    <a:p>
                      <a:pPr algn="ctr">
                        <a:defRPr sz="1800"/>
                      </a:pPr>
                      <a:r>
                        <a:rPr>
                          <a:solidFill>
                            <a:srgbClr val="2D2926"/>
                          </a:solidFill>
                        </a:rPr>
                        <a:t>12,4%</a:t>
                      </a:r>
                    </a:p>
                  </a:txBody>
                  <a:tcPr marL="45720" marR="45720"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4"/>
                  </a:ext>
                </a:extLst>
              </a:tr>
              <a:tr h="421009">
                <a:tc>
                  <a:txBody>
                    <a:bodyPr/>
                    <a:lstStyle/>
                    <a:p>
                      <a:pPr algn="ctr">
                        <a:defRPr sz="1800"/>
                      </a:pPr>
                      <a:r>
                        <a:rPr>
                          <a:solidFill>
                            <a:srgbClr val="2D2926"/>
                          </a:solidFill>
                        </a:rPr>
                        <a:t>85 ans + </a:t>
                      </a:r>
                    </a:p>
                  </a:txBody>
                  <a:tcPr marL="45720" marR="45720" anchor="ctr" horzOverflow="overflow">
                    <a:lnL w="12700">
                      <a:miter lim="400000"/>
                    </a:lnL>
                    <a:lnR w="12700">
                      <a:miter lim="400000"/>
                    </a:lnR>
                    <a:lnT w="12700">
                      <a:miter lim="400000"/>
                    </a:lnT>
                    <a:lnB w="12700">
                      <a:miter lim="400000"/>
                    </a:lnB>
                    <a:solidFill>
                      <a:srgbClr val="E7E7E7"/>
                    </a:solidFill>
                  </a:tcPr>
                </a:tc>
                <a:tc>
                  <a:txBody>
                    <a:bodyPr/>
                    <a:lstStyle/>
                    <a:p>
                      <a:pPr algn="ctr">
                        <a:defRPr sz="1800"/>
                      </a:pPr>
                      <a:r>
                        <a:rPr>
                          <a:solidFill>
                            <a:srgbClr val="2D2926"/>
                          </a:solidFill>
                        </a:rPr>
                        <a:t>24,6%</a:t>
                      </a:r>
                    </a:p>
                  </a:txBody>
                  <a:tcPr marL="45720" marR="45720" anchor="ctr" horzOverflow="overflow">
                    <a:lnL w="12700">
                      <a:miter lim="400000"/>
                    </a:lnL>
                    <a:lnR w="12700">
                      <a:miter lim="400000"/>
                    </a:lnR>
                    <a:lnT w="12700">
                      <a:miter lim="400000"/>
                    </a:lnT>
                    <a:lnB w="12700">
                      <a:miter lim="400000"/>
                    </a:lnB>
                    <a:solidFill>
                      <a:srgbClr val="E7E7E7"/>
                    </a:solidFill>
                  </a:tcPr>
                </a:tc>
                <a:extLst>
                  <a:ext uri="{0D108BD9-81ED-4DB2-BD59-A6C34878D82A}">
                    <a16:rowId xmlns:a16="http://schemas.microsoft.com/office/drawing/2014/main" val="10005"/>
                  </a:ext>
                </a:extLst>
              </a:tr>
              <a:tr h="372727">
                <a:tc gridSpan="2">
                  <a:txBody>
                    <a:bodyPr/>
                    <a:lstStyle/>
                    <a:p>
                      <a:pPr algn="l">
                        <a:defRPr sz="1800"/>
                      </a:pPr>
                      <a:r>
                        <a:rPr sz="700">
                          <a:solidFill>
                            <a:srgbClr val="2D2926"/>
                          </a:solidFill>
                        </a:rPr>
                        <a:t>https://www.canada.ca/fr/sante-publique/services/publications/maladies-et-affections/demence-faits-saillants-systeme-canadien-surveillance-maladies-chroniques.html</a:t>
                      </a:r>
                    </a:p>
                  </a:txBody>
                  <a:tcPr marL="45720" marR="45720" anchor="ctr" horzOverflow="overflow">
                    <a:lnL w="12700">
                      <a:miter lim="400000"/>
                    </a:lnL>
                    <a:lnR w="12700">
                      <a:miter lim="400000"/>
                    </a:lnR>
                    <a:lnT w="12700">
                      <a:miter lim="400000"/>
                    </a:lnT>
                    <a:lnB w="25400">
                      <a:solidFill>
                        <a:srgbClr val="2D2926"/>
                      </a:solidFill>
                    </a:lnB>
                    <a:solidFill>
                      <a:srgbClr val="FFFFFF"/>
                    </a:solidFill>
                  </a:tcPr>
                </a:tc>
                <a:tc hMerge="1">
                  <a:txBody>
                    <a:bodyPr/>
                    <a:lstStyle/>
                    <a:p>
                      <a:endParaRPr lang="fr-FR"/>
                    </a:p>
                  </a:txBody>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427" name="Titre 1"/>
          <p:cNvSpPr txBox="1">
            <a:spLocks noGrp="1"/>
          </p:cNvSpPr>
          <p:nvPr>
            <p:ph type="title"/>
          </p:nvPr>
        </p:nvSpPr>
        <p:spPr>
          <a:xfrm>
            <a:off x="2152649" y="7938"/>
            <a:ext cx="8002590" cy="1247284"/>
          </a:xfrm>
          <a:prstGeom prst="rect">
            <a:avLst/>
          </a:prstGeom>
        </p:spPr>
        <p:txBody>
          <a:bodyPr/>
          <a:lstStyle/>
          <a:p>
            <a:pPr algn="ctr"/>
            <a:endParaRPr/>
          </a:p>
        </p:txBody>
      </p:sp>
      <p:sp>
        <p:nvSpPr>
          <p:cNvPr id="428" name="Espace réservé du contenu 2"/>
          <p:cNvSpPr txBox="1">
            <a:spLocks noGrp="1"/>
          </p:cNvSpPr>
          <p:nvPr>
            <p:ph type="body" idx="1"/>
          </p:nvPr>
        </p:nvSpPr>
        <p:spPr>
          <a:xfrm>
            <a:off x="2135189" y="1255221"/>
            <a:ext cx="8002586" cy="4226417"/>
          </a:xfrm>
          <a:prstGeom prst="rect">
            <a:avLst/>
          </a:prstGeom>
        </p:spPr>
        <p:txBody>
          <a:bodyPr>
            <a:normAutofit lnSpcReduction="10000"/>
          </a:bodyPr>
          <a:lstStyle/>
          <a:p>
            <a:pPr marL="339470" indent="-339470" defTabSz="905255">
              <a:defRPr sz="1979" b="1"/>
            </a:pPr>
            <a:r>
              <a:t>Évidence d’un modeste déclin</a:t>
            </a:r>
            <a:r>
              <a:rPr b="0"/>
              <a:t> cognitif par rapport au niveau de performance antérieure dans un domaine cognitif ou plus, tel qu’en font foi:</a:t>
            </a:r>
          </a:p>
          <a:p>
            <a:pPr marL="735520" lvl="1" indent="-282892" defTabSz="905255">
              <a:buClr>
                <a:srgbClr val="FFBF3F"/>
              </a:buClr>
              <a:buFontTx/>
              <a:buChar char="✓"/>
              <a:defRPr sz="1782"/>
            </a:pPr>
            <a:r>
              <a:t>Suspicion de déclin cognitif par le patient, un tiers ou le clinicien</a:t>
            </a:r>
            <a:endParaRPr sz="2376"/>
          </a:p>
          <a:p>
            <a:pPr marL="735520" lvl="1" indent="-282892" defTabSz="905255">
              <a:buClr>
                <a:srgbClr val="FFBF3F"/>
              </a:buClr>
              <a:buFontTx/>
              <a:buChar char="✓"/>
              <a:defRPr sz="1782" b="1"/>
            </a:pPr>
            <a:r>
              <a:t>Atteinte modeste </a:t>
            </a:r>
            <a:r>
              <a:rPr b="0"/>
              <a:t>de la performance cognitive démontrée par une évaluation neuropsychologique standardisée ou une autre évaluation clinique quantitative</a:t>
            </a:r>
            <a:endParaRPr sz="2376"/>
          </a:p>
          <a:p>
            <a:pPr marL="0" lvl="1" indent="452627" defTabSz="905255">
              <a:buSzTx/>
              <a:buNone/>
              <a:defRPr sz="1979"/>
            </a:pPr>
            <a:endParaRPr sz="2376"/>
          </a:p>
          <a:p>
            <a:pPr marL="339470" indent="-339470" defTabSz="905255">
              <a:defRPr sz="1979"/>
            </a:pPr>
            <a:r>
              <a:t>Les déficits cognitifs </a:t>
            </a:r>
            <a:r>
              <a:rPr b="1">
                <a:solidFill>
                  <a:srgbClr val="FF0000"/>
                </a:solidFill>
              </a:rPr>
              <a:t>n’interfèrent pas avec le fonctionnement</a:t>
            </a:r>
          </a:p>
          <a:p>
            <a:pPr marL="0" indent="0" defTabSz="905255">
              <a:buSzTx/>
              <a:buNone/>
              <a:defRPr sz="1979"/>
            </a:pPr>
            <a:endParaRPr b="1">
              <a:solidFill>
                <a:srgbClr val="FF0000"/>
              </a:solidFill>
            </a:endParaRPr>
          </a:p>
          <a:p>
            <a:pPr marL="339470" indent="-339470" defTabSz="905255">
              <a:defRPr sz="1979"/>
            </a:pPr>
            <a:r>
              <a:t>Les déficits cognitifs ne surviennent pas exclusivement au cours d’un délirium</a:t>
            </a:r>
          </a:p>
          <a:p>
            <a:pPr marL="339470" indent="-339470" defTabSz="905255">
              <a:defRPr sz="1979"/>
            </a:pPr>
            <a:r>
              <a:t>Les déficits cognitifs ne sont pas mieux expliqués par un autre trouble mental</a:t>
            </a:r>
          </a:p>
        </p:txBody>
      </p:sp>
      <p:grpSp>
        <p:nvGrpSpPr>
          <p:cNvPr id="431" name="Rectangle 3"/>
          <p:cNvGrpSpPr/>
          <p:nvPr/>
        </p:nvGrpSpPr>
        <p:grpSpPr>
          <a:xfrm>
            <a:off x="2873375" y="5811510"/>
            <a:ext cx="6561136" cy="438806"/>
            <a:chOff x="0" y="0"/>
            <a:chExt cx="6561135" cy="438804"/>
          </a:xfrm>
        </p:grpSpPr>
        <p:sp>
          <p:nvSpPr>
            <p:cNvPr id="429" name="Rectangle"/>
            <p:cNvSpPr/>
            <p:nvPr/>
          </p:nvSpPr>
          <p:spPr>
            <a:xfrm>
              <a:off x="0" y="3502"/>
              <a:ext cx="6561136" cy="431801"/>
            </a:xfrm>
            <a:prstGeom prst="rect">
              <a:avLst/>
            </a:prstGeom>
            <a:solidFill>
              <a:srgbClr val="FFFFFF"/>
            </a:solidFill>
            <a:ln w="25400" cap="flat">
              <a:solidFill>
                <a:srgbClr val="2D2926"/>
              </a:solidFill>
              <a:prstDash val="solid"/>
              <a:miter lim="800000"/>
            </a:ln>
            <a:effectLst/>
          </p:spPr>
          <p:txBody>
            <a:bodyPr wrap="square" lIns="45719" tIns="45719" rIns="45719" bIns="45719" numCol="1" anchor="ctr">
              <a:noAutofit/>
            </a:bodyPr>
            <a:lstStyle/>
            <a:p>
              <a:pPr algn="ctr">
                <a:defRPr sz="1200">
                  <a:solidFill>
                    <a:srgbClr val="2D2926"/>
                  </a:solidFill>
                  <a:latin typeface="Times New Roman"/>
                  <a:ea typeface="Times New Roman"/>
                  <a:cs typeface="Times New Roman"/>
                  <a:sym typeface="Times New Roman"/>
                </a:defRPr>
              </a:pPr>
              <a:endParaRPr/>
            </a:p>
          </p:txBody>
        </p:sp>
        <p:sp>
          <p:nvSpPr>
            <p:cNvPr id="430" name="Source: Plan Alzheimer Québec-Tronc commun de formation provinciale…"/>
            <p:cNvSpPr txBox="1"/>
            <p:nvPr/>
          </p:nvSpPr>
          <p:spPr>
            <a:xfrm>
              <a:off x="58419" y="0"/>
              <a:ext cx="6444297" cy="4388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200">
                  <a:solidFill>
                    <a:srgbClr val="2D2926"/>
                  </a:solidFill>
                </a:defRPr>
              </a:pPr>
              <a:r>
                <a:t>Source: Plan Alzheimer Québec-Tronc commun de formation provinciale</a:t>
              </a:r>
              <a:endParaRPr>
                <a:latin typeface="Times New Roman"/>
                <a:ea typeface="Times New Roman"/>
                <a:cs typeface="Times New Roman"/>
                <a:sym typeface="Times New Roman"/>
              </a:endParaRPr>
            </a:p>
            <a:p>
              <a:pPr algn="ctr">
                <a:defRPr sz="1200">
                  <a:solidFill>
                    <a:srgbClr val="2D2926"/>
                  </a:solidFill>
                </a:defRPr>
              </a:pPr>
              <a:r>
                <a:t>Projet d’implantation ciblée en 1</a:t>
              </a:r>
              <a:r>
                <a:rPr baseline="30000"/>
                <a:t>Ière</a:t>
              </a:r>
              <a:r>
                <a:t> ligne: Maladie Alzheimer et maladies apparentées</a:t>
              </a:r>
            </a:p>
          </p:txBody>
        </p:sp>
      </p:grpSp>
      <p:grpSp>
        <p:nvGrpSpPr>
          <p:cNvPr id="434" name="Titre 1"/>
          <p:cNvGrpSpPr/>
          <p:nvPr/>
        </p:nvGrpSpPr>
        <p:grpSpPr>
          <a:xfrm>
            <a:off x="565274" y="340274"/>
            <a:ext cx="11177339" cy="562075"/>
            <a:chOff x="0" y="0"/>
            <a:chExt cx="11177337" cy="562073"/>
          </a:xfrm>
        </p:grpSpPr>
        <p:sp>
          <p:nvSpPr>
            <p:cNvPr id="432" name="Rectangle"/>
            <p:cNvSpPr/>
            <p:nvPr/>
          </p:nvSpPr>
          <p:spPr>
            <a:xfrm>
              <a:off x="0" y="0"/>
              <a:ext cx="11177338" cy="562074"/>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72000"/>
                </a:lnSpc>
                <a:defRPr sz="3600">
                  <a:latin typeface="Calibri Light"/>
                  <a:ea typeface="Calibri Light"/>
                  <a:cs typeface="Calibri Light"/>
                  <a:sym typeface="Calibri Light"/>
                </a:defRPr>
              </a:pPr>
              <a:endParaRPr/>
            </a:p>
          </p:txBody>
        </p:sp>
        <p:sp>
          <p:nvSpPr>
            <p:cNvPr id="433" name="DSM-V: TNC mineurs/légers (MCI)"/>
            <p:cNvSpPr txBox="1"/>
            <p:nvPr/>
          </p:nvSpPr>
          <p:spPr>
            <a:xfrm>
              <a:off x="45720" y="0"/>
              <a:ext cx="11085898" cy="5620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lnSpcReduction="10000"/>
            </a:bodyPr>
            <a:lstStyle/>
            <a:p>
              <a:pPr algn="ctr">
                <a:defRPr sz="3200" b="1">
                  <a:solidFill>
                    <a:srgbClr val="2D2926"/>
                  </a:solidFill>
                </a:defRPr>
              </a:pPr>
              <a:r>
                <a:t>DSM-V: TNC </a:t>
              </a:r>
              <a:r>
                <a:rPr>
                  <a:solidFill>
                    <a:srgbClr val="FF0000"/>
                  </a:solidFill>
                </a:rPr>
                <a:t>mineurs/légers</a:t>
              </a:r>
              <a:r>
                <a:rPr>
                  <a:solidFill>
                    <a:srgbClr val="FF5C39"/>
                  </a:solidFill>
                </a:rPr>
                <a:t> </a:t>
              </a:r>
              <a:r>
                <a:t>(MCI)</a:t>
              </a: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439" name="Titre 1"/>
          <p:cNvSpPr txBox="1">
            <a:spLocks noGrp="1"/>
          </p:cNvSpPr>
          <p:nvPr>
            <p:ph type="title"/>
          </p:nvPr>
        </p:nvSpPr>
        <p:spPr>
          <a:xfrm>
            <a:off x="2135187" y="112714"/>
            <a:ext cx="8002590" cy="1142508"/>
          </a:xfrm>
          <a:prstGeom prst="rect">
            <a:avLst/>
          </a:prstGeom>
        </p:spPr>
        <p:txBody>
          <a:bodyPr/>
          <a:lstStyle/>
          <a:p>
            <a:pPr algn="ctr"/>
            <a:endParaRPr/>
          </a:p>
        </p:txBody>
      </p:sp>
      <p:sp>
        <p:nvSpPr>
          <p:cNvPr id="440" name="Espace réservé du contenu 2"/>
          <p:cNvSpPr txBox="1">
            <a:spLocks noGrp="1"/>
          </p:cNvSpPr>
          <p:nvPr>
            <p:ph type="body" idx="1"/>
          </p:nvPr>
        </p:nvSpPr>
        <p:spPr>
          <a:xfrm>
            <a:off x="2135189" y="1255221"/>
            <a:ext cx="8241866" cy="4463936"/>
          </a:xfrm>
          <a:prstGeom prst="rect">
            <a:avLst/>
          </a:prstGeom>
        </p:spPr>
        <p:txBody>
          <a:bodyPr/>
          <a:lstStyle/>
          <a:p>
            <a:pPr marL="339470" indent="-339470" defTabSz="905255">
              <a:defRPr sz="1979" b="1"/>
            </a:pPr>
            <a:r>
              <a:t>Évidence d’un déclin cognitif significatif </a:t>
            </a:r>
            <a:r>
              <a:rPr b="0"/>
              <a:t>par rapport au niveau de performance antérieure dans un domaine cognitif ou plus, tel qu’en font foi:</a:t>
            </a:r>
          </a:p>
          <a:p>
            <a:pPr marL="735520" lvl="1" indent="-282892" defTabSz="905255">
              <a:buClr>
                <a:srgbClr val="FFBF3F"/>
              </a:buClr>
              <a:buFontTx/>
              <a:buChar char="✓"/>
              <a:defRPr sz="1782"/>
            </a:pPr>
            <a:r>
              <a:t>Suspicion de déclin cognitif par le patient, un tiers ou le clinicien</a:t>
            </a:r>
            <a:endParaRPr sz="2376"/>
          </a:p>
          <a:p>
            <a:pPr marL="735520" lvl="1" indent="-282892" defTabSz="905255">
              <a:buClr>
                <a:srgbClr val="FFBF3F"/>
              </a:buClr>
              <a:buFontTx/>
              <a:buChar char="✓"/>
              <a:defRPr sz="1782" b="1"/>
            </a:pPr>
            <a:r>
              <a:t>Atteinte substantielle </a:t>
            </a:r>
            <a:r>
              <a:rPr b="0"/>
              <a:t>de la performance cognitive démontrée par une évaluation neuropsychologique standardisée ou une autre évaluation clinique quantitative</a:t>
            </a:r>
            <a:endParaRPr sz="2376"/>
          </a:p>
          <a:p>
            <a:pPr marL="0" lvl="1" indent="452627" defTabSz="905255">
              <a:buSzTx/>
              <a:buNone/>
              <a:defRPr sz="1979"/>
            </a:pPr>
            <a:endParaRPr sz="2376"/>
          </a:p>
          <a:p>
            <a:pPr marL="339470" indent="-339470" defTabSz="905255">
              <a:defRPr sz="1979"/>
            </a:pPr>
            <a:r>
              <a:t>Les déficits cognitifs </a:t>
            </a:r>
            <a:r>
              <a:rPr b="1">
                <a:solidFill>
                  <a:srgbClr val="FF0000"/>
                </a:solidFill>
              </a:rPr>
              <a:t>empêchent de réaliser seul des activités 							quotidiennes</a:t>
            </a:r>
          </a:p>
          <a:p>
            <a:pPr marL="0" indent="0" defTabSz="905255">
              <a:buSzTx/>
              <a:buNone/>
              <a:defRPr sz="1979"/>
            </a:pPr>
            <a:endParaRPr b="1">
              <a:solidFill>
                <a:srgbClr val="FF0000"/>
              </a:solidFill>
            </a:endParaRPr>
          </a:p>
          <a:p>
            <a:pPr marL="339470" indent="-339470" defTabSz="905255">
              <a:defRPr sz="1979"/>
            </a:pPr>
            <a:r>
              <a:t>Les déficits cognitifs ne surviennent pas exclusivement au cours d’un délirium</a:t>
            </a:r>
          </a:p>
          <a:p>
            <a:pPr marL="339470" indent="-339470" defTabSz="905255">
              <a:defRPr sz="1979"/>
            </a:pPr>
            <a:r>
              <a:t>Les déficits cognitifs ne sont pas mieux expliqués par un autre trouble mental</a:t>
            </a:r>
          </a:p>
        </p:txBody>
      </p:sp>
      <p:grpSp>
        <p:nvGrpSpPr>
          <p:cNvPr id="443" name="Rectangle 3"/>
          <p:cNvGrpSpPr/>
          <p:nvPr/>
        </p:nvGrpSpPr>
        <p:grpSpPr>
          <a:xfrm>
            <a:off x="2855913" y="5801985"/>
            <a:ext cx="6561137" cy="438806"/>
            <a:chOff x="0" y="0"/>
            <a:chExt cx="6561135" cy="438804"/>
          </a:xfrm>
        </p:grpSpPr>
        <p:sp>
          <p:nvSpPr>
            <p:cNvPr id="441" name="Rectangle"/>
            <p:cNvSpPr/>
            <p:nvPr/>
          </p:nvSpPr>
          <p:spPr>
            <a:xfrm>
              <a:off x="0" y="3502"/>
              <a:ext cx="6561136" cy="431801"/>
            </a:xfrm>
            <a:prstGeom prst="rect">
              <a:avLst/>
            </a:prstGeom>
            <a:solidFill>
              <a:srgbClr val="FFFFFF"/>
            </a:solidFill>
            <a:ln w="25400" cap="flat">
              <a:solidFill>
                <a:srgbClr val="2D2926"/>
              </a:solidFill>
              <a:prstDash val="solid"/>
              <a:miter lim="800000"/>
            </a:ln>
            <a:effectLst/>
          </p:spPr>
          <p:txBody>
            <a:bodyPr wrap="square" lIns="45719" tIns="45719" rIns="45719" bIns="45719" numCol="1" anchor="ctr">
              <a:noAutofit/>
            </a:bodyPr>
            <a:lstStyle/>
            <a:p>
              <a:pPr algn="ctr">
                <a:defRPr sz="1200">
                  <a:solidFill>
                    <a:srgbClr val="2D2926"/>
                  </a:solidFill>
                  <a:latin typeface="Times New Roman"/>
                  <a:ea typeface="Times New Roman"/>
                  <a:cs typeface="Times New Roman"/>
                  <a:sym typeface="Times New Roman"/>
                </a:defRPr>
              </a:pPr>
              <a:endParaRPr/>
            </a:p>
          </p:txBody>
        </p:sp>
        <p:sp>
          <p:nvSpPr>
            <p:cNvPr id="442" name="Source: Plan Alzheimer Québec-Tronc commun de formation provinciale…"/>
            <p:cNvSpPr txBox="1"/>
            <p:nvPr/>
          </p:nvSpPr>
          <p:spPr>
            <a:xfrm>
              <a:off x="58419" y="0"/>
              <a:ext cx="6444297" cy="4388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200">
                  <a:solidFill>
                    <a:srgbClr val="2D2926"/>
                  </a:solidFill>
                </a:defRPr>
              </a:pPr>
              <a:r>
                <a:t>Source: Plan Alzheimer Québec-Tronc commun de formation provinciale</a:t>
              </a:r>
              <a:endParaRPr>
                <a:latin typeface="Times New Roman"/>
                <a:ea typeface="Times New Roman"/>
                <a:cs typeface="Times New Roman"/>
                <a:sym typeface="Times New Roman"/>
              </a:endParaRPr>
            </a:p>
            <a:p>
              <a:pPr algn="ctr">
                <a:defRPr sz="1200">
                  <a:solidFill>
                    <a:srgbClr val="2D2926"/>
                  </a:solidFill>
                </a:defRPr>
              </a:pPr>
              <a:r>
                <a:t>Projet d’implantation ciblée en 1</a:t>
              </a:r>
              <a:r>
                <a:rPr baseline="30000"/>
                <a:t>Ière</a:t>
              </a:r>
              <a:r>
                <a:t> ligne: Maladie Alzheimer et maladies apparentées</a:t>
              </a:r>
            </a:p>
          </p:txBody>
        </p:sp>
      </p:grpSp>
      <p:grpSp>
        <p:nvGrpSpPr>
          <p:cNvPr id="446" name="Titre 1"/>
          <p:cNvGrpSpPr/>
          <p:nvPr/>
        </p:nvGrpSpPr>
        <p:grpSpPr>
          <a:xfrm>
            <a:off x="380331" y="402930"/>
            <a:ext cx="11177338" cy="562075"/>
            <a:chOff x="0" y="0"/>
            <a:chExt cx="11177337" cy="562073"/>
          </a:xfrm>
        </p:grpSpPr>
        <p:sp>
          <p:nvSpPr>
            <p:cNvPr id="444" name="Rectangle"/>
            <p:cNvSpPr/>
            <p:nvPr/>
          </p:nvSpPr>
          <p:spPr>
            <a:xfrm>
              <a:off x="0" y="0"/>
              <a:ext cx="11177338" cy="562074"/>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72000"/>
                </a:lnSpc>
                <a:defRPr sz="3600">
                  <a:latin typeface="Calibri Light"/>
                  <a:ea typeface="Calibri Light"/>
                  <a:cs typeface="Calibri Light"/>
                  <a:sym typeface="Calibri Light"/>
                </a:defRPr>
              </a:pPr>
              <a:endParaRPr/>
            </a:p>
          </p:txBody>
        </p:sp>
        <p:sp>
          <p:nvSpPr>
            <p:cNvPr id="445" name="DSM-V: TNC majeurs"/>
            <p:cNvSpPr txBox="1"/>
            <p:nvPr/>
          </p:nvSpPr>
          <p:spPr>
            <a:xfrm>
              <a:off x="45720" y="0"/>
              <a:ext cx="11085898" cy="5620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p>
              <a:pPr algn="ctr" defTabSz="886968">
                <a:lnSpc>
                  <a:spcPct val="72000"/>
                </a:lnSpc>
                <a:defRPr sz="3783">
                  <a:latin typeface="Calibri Light"/>
                  <a:ea typeface="Calibri Light"/>
                  <a:cs typeface="Calibri Light"/>
                  <a:sym typeface="Calibri Light"/>
                </a:defRPr>
              </a:pPr>
              <a:r>
                <a:t>DSM-V: TNC </a:t>
              </a:r>
              <a:r>
                <a:rPr>
                  <a:solidFill>
                    <a:srgbClr val="FF0000"/>
                  </a:solidFill>
                </a:rPr>
                <a:t>majeurs</a:t>
              </a: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Content Placeholder 2"/>
          <p:cNvSpPr txBox="1">
            <a:spLocks noGrp="1"/>
          </p:cNvSpPr>
          <p:nvPr>
            <p:ph type="body" idx="1"/>
          </p:nvPr>
        </p:nvSpPr>
        <p:spPr>
          <a:xfrm>
            <a:off x="0" y="1705854"/>
            <a:ext cx="11938636" cy="4254501"/>
          </a:xfrm>
          <a:prstGeom prst="rect">
            <a:avLst/>
          </a:prstGeom>
        </p:spPr>
        <p:txBody>
          <a:bodyPr/>
          <a:lstStyle/>
          <a:p>
            <a:pPr marL="0" indent="0" defTabSz="905255">
              <a:lnSpc>
                <a:spcPct val="72000"/>
              </a:lnSpc>
              <a:spcBef>
                <a:spcPts val="900"/>
              </a:spcBef>
              <a:buSzTx/>
              <a:buNone/>
              <a:defRPr sz="2475"/>
            </a:pPr>
            <a:endParaRPr dirty="0"/>
          </a:p>
          <a:p>
            <a:pPr marL="0" indent="0" defTabSz="905255">
              <a:lnSpc>
                <a:spcPct val="72000"/>
              </a:lnSpc>
              <a:spcBef>
                <a:spcPts val="900"/>
              </a:spcBef>
              <a:buSzTx/>
              <a:buNone/>
              <a:defRPr sz="2673"/>
            </a:pPr>
            <a:r>
              <a:rPr dirty="0" err="1"/>
              <a:t>Vieillissement</a:t>
            </a:r>
            <a:r>
              <a:rPr dirty="0"/>
              <a:t> normal (TOUT LE MONDE!!!) </a:t>
            </a:r>
            <a:r>
              <a:rPr sz="2475" dirty="0" err="1"/>
              <a:t>difficultés</a:t>
            </a:r>
            <a:r>
              <a:rPr sz="2475" dirty="0"/>
              <a:t> </a:t>
            </a:r>
            <a:r>
              <a:rPr sz="2475" dirty="0" err="1"/>
              <a:t>occasionnelles</a:t>
            </a:r>
            <a:r>
              <a:rPr sz="2475" dirty="0"/>
              <a:t>, </a:t>
            </a:r>
            <a:r>
              <a:rPr sz="2475" u="sng" dirty="0" err="1"/>
              <a:t>peut</a:t>
            </a:r>
            <a:r>
              <a:rPr sz="2475" u="sng" dirty="0"/>
              <a:t> </a:t>
            </a:r>
            <a:r>
              <a:rPr sz="2475" u="sng" dirty="0" err="1"/>
              <a:t>s’adapter</a:t>
            </a:r>
            <a:r>
              <a:rPr sz="2475" u="sng" dirty="0"/>
              <a:t> </a:t>
            </a:r>
            <a:endParaRPr sz="2970" dirty="0"/>
          </a:p>
          <a:p>
            <a:pPr marL="0" indent="0" defTabSz="905255">
              <a:lnSpc>
                <a:spcPct val="72000"/>
              </a:lnSpc>
              <a:spcBef>
                <a:spcPts val="900"/>
              </a:spcBef>
              <a:buSzTx/>
              <a:buNone/>
              <a:defRPr sz="2574"/>
            </a:pPr>
            <a:endParaRPr sz="2970" dirty="0"/>
          </a:p>
          <a:p>
            <a:pPr marL="0" indent="0" defTabSz="905255">
              <a:lnSpc>
                <a:spcPct val="72000"/>
              </a:lnSpc>
              <a:spcBef>
                <a:spcPts val="900"/>
              </a:spcBef>
              <a:buSzTx/>
              <a:buNone/>
              <a:defRPr sz="2475"/>
            </a:pPr>
            <a:r>
              <a:rPr dirty="0"/>
              <a:t>	</a:t>
            </a:r>
            <a:r>
              <a:rPr lang="fr-CA" dirty="0" smtClean="0"/>
              <a:t>	</a:t>
            </a:r>
            <a:r>
              <a:rPr sz="1979" dirty="0" err="1" smtClean="0"/>
              <a:t>parfois</a:t>
            </a:r>
            <a:r>
              <a:rPr dirty="0"/>
              <a:t>				</a:t>
            </a:r>
          </a:p>
          <a:p>
            <a:pPr marL="0" lvl="2" indent="1210779" defTabSz="905255">
              <a:lnSpc>
                <a:spcPct val="72000"/>
              </a:lnSpc>
              <a:spcBef>
                <a:spcPts val="900"/>
              </a:spcBef>
              <a:buSzTx/>
              <a:buNone/>
              <a:defRPr sz="2673"/>
            </a:pPr>
            <a:r>
              <a:rPr dirty="0"/>
              <a:t>             </a:t>
            </a:r>
            <a:r>
              <a:rPr dirty="0" smtClean="0"/>
              <a:t>Troubles </a:t>
            </a:r>
            <a:r>
              <a:rPr dirty="0" err="1"/>
              <a:t>neurocognitifs</a:t>
            </a:r>
            <a:r>
              <a:rPr dirty="0"/>
              <a:t> </a:t>
            </a:r>
            <a:r>
              <a:rPr dirty="0" err="1"/>
              <a:t>légers</a:t>
            </a:r>
            <a:r>
              <a:rPr dirty="0"/>
              <a:t> (TNCL)</a:t>
            </a:r>
            <a:r>
              <a:rPr sz="2871" dirty="0"/>
              <a:t> </a:t>
            </a:r>
          </a:p>
          <a:p>
            <a:pPr marL="0" lvl="8" indent="3960495" defTabSz="905255">
              <a:lnSpc>
                <a:spcPct val="72000"/>
              </a:lnSpc>
              <a:spcBef>
                <a:spcPts val="900"/>
              </a:spcBef>
              <a:buSzTx/>
              <a:buNone/>
              <a:defRPr sz="2673"/>
            </a:pPr>
            <a:r>
              <a:rPr lang="fr-CA" sz="1782" smtClean="0"/>
              <a:t>		</a:t>
            </a:r>
            <a:r>
              <a:rPr sz="1782" smtClean="0"/>
              <a:t>pas </a:t>
            </a:r>
            <a:r>
              <a:rPr sz="1782" dirty="0"/>
              <a:t>de </a:t>
            </a:r>
            <a:r>
              <a:rPr sz="1782" dirty="0" err="1"/>
              <a:t>perte</a:t>
            </a:r>
            <a:r>
              <a:rPr sz="1782" dirty="0"/>
              <a:t> </a:t>
            </a:r>
            <a:r>
              <a:rPr sz="1782" dirty="0" err="1"/>
              <a:t>d’autonomie</a:t>
            </a:r>
            <a:endParaRPr sz="989" dirty="0"/>
          </a:p>
          <a:p>
            <a:pPr marL="0" indent="0" defTabSz="905255">
              <a:lnSpc>
                <a:spcPct val="72000"/>
              </a:lnSpc>
              <a:spcBef>
                <a:spcPts val="900"/>
              </a:spcBef>
              <a:buSzTx/>
              <a:buNone/>
              <a:defRPr sz="2475"/>
            </a:pPr>
            <a:endParaRPr sz="989" dirty="0"/>
          </a:p>
          <a:p>
            <a:pPr marL="0" indent="0" defTabSz="905255">
              <a:lnSpc>
                <a:spcPct val="72000"/>
              </a:lnSpc>
              <a:spcBef>
                <a:spcPts val="900"/>
              </a:spcBef>
              <a:buSzTx/>
              <a:buNone/>
              <a:defRPr sz="2475"/>
            </a:pPr>
            <a:r>
              <a:rPr dirty="0"/>
              <a:t>                      		</a:t>
            </a:r>
            <a:r>
              <a:rPr dirty="0" smtClean="0"/>
              <a:t> </a:t>
            </a:r>
            <a:r>
              <a:rPr sz="1979" dirty="0" err="1" smtClean="0"/>
              <a:t>parfois</a:t>
            </a:r>
            <a:endParaRPr sz="2178" dirty="0"/>
          </a:p>
          <a:p>
            <a:pPr marL="0" lvl="3" indent="1672208" defTabSz="905255">
              <a:lnSpc>
                <a:spcPct val="72000"/>
              </a:lnSpc>
              <a:spcBef>
                <a:spcPts val="900"/>
              </a:spcBef>
              <a:buSzTx/>
              <a:buNone/>
              <a:defRPr sz="2475"/>
            </a:pPr>
            <a:r>
              <a:rPr dirty="0"/>
              <a:t>                       </a:t>
            </a:r>
            <a:r>
              <a:rPr dirty="0" smtClean="0"/>
              <a:t>   </a:t>
            </a:r>
            <a:r>
              <a:rPr sz="2673" dirty="0" smtClean="0"/>
              <a:t>Troubles </a:t>
            </a:r>
            <a:r>
              <a:rPr sz="2673" dirty="0" err="1"/>
              <a:t>neurocognitifs</a:t>
            </a:r>
            <a:r>
              <a:rPr sz="2673" dirty="0"/>
              <a:t> </a:t>
            </a:r>
            <a:r>
              <a:rPr sz="2673" dirty="0" err="1"/>
              <a:t>majeurs</a:t>
            </a:r>
            <a:r>
              <a:rPr sz="2673" dirty="0"/>
              <a:t> (TNCM)</a:t>
            </a:r>
            <a:r>
              <a:rPr sz="1782" dirty="0"/>
              <a:t> 																		               </a:t>
            </a:r>
            <a:r>
              <a:rPr lang="fr-CA" sz="1782" dirty="0" smtClean="0"/>
              <a:t>				</a:t>
            </a:r>
            <a:r>
              <a:rPr sz="1782" dirty="0" err="1" smtClean="0"/>
              <a:t>Perte</a:t>
            </a:r>
            <a:r>
              <a:rPr sz="1782" dirty="0" smtClean="0"/>
              <a:t> </a:t>
            </a:r>
            <a:r>
              <a:rPr sz="1782" dirty="0" err="1"/>
              <a:t>d’autonomie</a:t>
            </a:r>
            <a:r>
              <a:rPr sz="1782" dirty="0"/>
              <a:t> </a:t>
            </a:r>
            <a:r>
              <a:rPr sz="1782" dirty="0" err="1"/>
              <a:t>graduelle</a:t>
            </a:r>
            <a:endParaRPr sz="1782" dirty="0"/>
          </a:p>
        </p:txBody>
      </p:sp>
      <p:sp>
        <p:nvSpPr>
          <p:cNvPr id="449" name="Espace réservé du numéro de diapositive 3"/>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450" name="Left-Up Arrow 6"/>
          <p:cNvSpPr/>
          <p:nvPr/>
        </p:nvSpPr>
        <p:spPr>
          <a:xfrm rot="5400000">
            <a:off x="1972530" y="4023203"/>
            <a:ext cx="1230590" cy="85039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3732" y="10800"/>
                </a:lnTo>
                <a:lnTo>
                  <a:pt x="3732" y="14952"/>
                </a:lnTo>
                <a:lnTo>
                  <a:pt x="17006" y="14952"/>
                </a:lnTo>
                <a:lnTo>
                  <a:pt x="17006" y="5400"/>
                </a:lnTo>
                <a:lnTo>
                  <a:pt x="14137" y="5400"/>
                </a:lnTo>
                <a:lnTo>
                  <a:pt x="17868" y="0"/>
                </a:lnTo>
                <a:lnTo>
                  <a:pt x="21600" y="5400"/>
                </a:lnTo>
                <a:lnTo>
                  <a:pt x="18731" y="5400"/>
                </a:lnTo>
                <a:lnTo>
                  <a:pt x="18731" y="17448"/>
                </a:lnTo>
                <a:lnTo>
                  <a:pt x="3732" y="17448"/>
                </a:lnTo>
                <a:lnTo>
                  <a:pt x="3732" y="21600"/>
                </a:lnTo>
                <a:close/>
              </a:path>
            </a:pathLst>
          </a:custGeom>
          <a:solidFill>
            <a:schemeClr val="accent1"/>
          </a:solidFill>
          <a:ln w="12700">
            <a:solidFill>
              <a:srgbClr val="42719B"/>
            </a:solidFill>
            <a:miter/>
          </a:ln>
        </p:spPr>
        <p:txBody>
          <a:bodyPr lIns="45719" rIns="45719" anchor="ctr"/>
          <a:lstStyle/>
          <a:p>
            <a:pPr algn="ctr">
              <a:defRPr>
                <a:solidFill>
                  <a:srgbClr val="FFFFFF"/>
                </a:solidFill>
              </a:defRPr>
            </a:pPr>
            <a:endParaRPr/>
          </a:p>
        </p:txBody>
      </p:sp>
      <p:sp>
        <p:nvSpPr>
          <p:cNvPr id="451" name="Left-Up Arrow 8"/>
          <p:cNvSpPr/>
          <p:nvPr/>
        </p:nvSpPr>
        <p:spPr>
          <a:xfrm rot="5400000">
            <a:off x="485138" y="2647941"/>
            <a:ext cx="1260074" cy="85039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3644" y="10800"/>
                </a:lnTo>
                <a:lnTo>
                  <a:pt x="3644" y="14952"/>
                </a:lnTo>
                <a:lnTo>
                  <a:pt x="17113" y="14952"/>
                </a:lnTo>
                <a:lnTo>
                  <a:pt x="17113" y="5400"/>
                </a:lnTo>
                <a:lnTo>
                  <a:pt x="14311" y="5400"/>
                </a:lnTo>
                <a:lnTo>
                  <a:pt x="17956" y="0"/>
                </a:lnTo>
                <a:lnTo>
                  <a:pt x="21600" y="5400"/>
                </a:lnTo>
                <a:lnTo>
                  <a:pt x="18798" y="5400"/>
                </a:lnTo>
                <a:lnTo>
                  <a:pt x="18798" y="17448"/>
                </a:lnTo>
                <a:lnTo>
                  <a:pt x="3644" y="17448"/>
                </a:lnTo>
                <a:lnTo>
                  <a:pt x="3644" y="21600"/>
                </a:lnTo>
                <a:close/>
              </a:path>
            </a:pathLst>
          </a:custGeom>
          <a:solidFill>
            <a:schemeClr val="accent1"/>
          </a:solidFill>
          <a:ln w="12700">
            <a:solidFill>
              <a:srgbClr val="42719B"/>
            </a:solidFill>
            <a:miter/>
          </a:ln>
        </p:spPr>
        <p:txBody>
          <a:bodyPr lIns="45719" rIns="45719" anchor="ctr"/>
          <a:lstStyle/>
          <a:p>
            <a:pPr algn="ctr">
              <a:defRPr>
                <a:solidFill>
                  <a:srgbClr val="FFFFFF"/>
                </a:solidFill>
              </a:defRPr>
            </a:pPr>
            <a:endParaRPr/>
          </a:p>
        </p:txBody>
      </p:sp>
      <p:grpSp>
        <p:nvGrpSpPr>
          <p:cNvPr id="454" name="Titre 1"/>
          <p:cNvGrpSpPr/>
          <p:nvPr/>
        </p:nvGrpSpPr>
        <p:grpSpPr>
          <a:xfrm>
            <a:off x="457199" y="274638"/>
            <a:ext cx="11177338" cy="562074"/>
            <a:chOff x="0" y="0"/>
            <a:chExt cx="11177337" cy="562073"/>
          </a:xfrm>
        </p:grpSpPr>
        <p:sp>
          <p:nvSpPr>
            <p:cNvPr id="452" name="Rectangle"/>
            <p:cNvSpPr/>
            <p:nvPr/>
          </p:nvSpPr>
          <p:spPr>
            <a:xfrm>
              <a:off x="0" y="0"/>
              <a:ext cx="11177338" cy="562074"/>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72000"/>
                </a:lnSpc>
                <a:defRPr sz="3600">
                  <a:latin typeface="Calibri Light"/>
                  <a:ea typeface="Calibri Light"/>
                  <a:cs typeface="Calibri Light"/>
                  <a:sym typeface="Calibri Light"/>
                </a:defRPr>
              </a:pPr>
              <a:endParaRPr/>
            </a:p>
          </p:txBody>
        </p:sp>
        <p:sp>
          <p:nvSpPr>
            <p:cNvPr id="453" name="Vieillissement normal vs TNC"/>
            <p:cNvSpPr txBox="1"/>
            <p:nvPr/>
          </p:nvSpPr>
          <p:spPr>
            <a:xfrm>
              <a:off x="45720" y="0"/>
              <a:ext cx="11085898" cy="5620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algn="ctr" defTabSz="886968">
                <a:lnSpc>
                  <a:spcPct val="72000"/>
                </a:lnSpc>
                <a:defRPr sz="3783">
                  <a:latin typeface="Calibri Light"/>
                  <a:ea typeface="Calibri Light"/>
                  <a:cs typeface="Calibri Light"/>
                  <a:sym typeface="Calibri Light"/>
                </a:defRPr>
              </a:lvl1pPr>
            </a:lstStyle>
            <a:p>
              <a:r>
                <a:t>Vieillissement normal vs TNC </a:t>
              </a: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457" name="Espace réservé du contenu 2"/>
          <p:cNvSpPr txBox="1">
            <a:spLocks noGrp="1"/>
          </p:cNvSpPr>
          <p:nvPr>
            <p:ph type="body" idx="1"/>
          </p:nvPr>
        </p:nvSpPr>
        <p:spPr>
          <a:xfrm>
            <a:off x="548640" y="872837"/>
            <a:ext cx="9446261" cy="4989579"/>
          </a:xfrm>
          <a:prstGeom prst="rect">
            <a:avLst/>
          </a:prstGeom>
        </p:spPr>
        <p:txBody>
          <a:bodyPr/>
          <a:lstStyle/>
          <a:p>
            <a:pPr>
              <a:lnSpc>
                <a:spcPct val="90000"/>
              </a:lnSpc>
              <a:defRPr u="sng"/>
            </a:pPr>
            <a:r>
              <a:t>Maladie d’</a:t>
            </a:r>
            <a:r>
              <a:rPr b="1">
                <a:solidFill>
                  <a:srgbClr val="FF5C39"/>
                </a:solidFill>
              </a:rPr>
              <a:t>Alzheimer</a:t>
            </a:r>
            <a:r>
              <a:t> (MA)</a:t>
            </a:r>
            <a:r>
              <a:rPr u="none"/>
              <a:t> </a:t>
            </a:r>
          </a:p>
          <a:p>
            <a:pPr marL="742950" lvl="1" indent="-285750">
              <a:lnSpc>
                <a:spcPct val="90000"/>
              </a:lnSpc>
              <a:buClr>
                <a:srgbClr val="FFBF3F"/>
              </a:buClr>
              <a:defRPr sz="2000"/>
            </a:pPr>
            <a:r>
              <a:t>Début insidieux et </a:t>
            </a:r>
            <a:r>
              <a:rPr>
                <a:solidFill>
                  <a:srgbClr val="FF5C39"/>
                </a:solidFill>
              </a:rPr>
              <a:t>progressif</a:t>
            </a:r>
            <a:endParaRPr sz="2400"/>
          </a:p>
          <a:p>
            <a:pPr marL="742950" lvl="1" indent="-285750">
              <a:lnSpc>
                <a:spcPct val="90000"/>
              </a:lnSpc>
              <a:buClr>
                <a:srgbClr val="FFBF3F"/>
              </a:buClr>
              <a:defRPr sz="2000"/>
            </a:pPr>
            <a:r>
              <a:t>Touchant le </a:t>
            </a:r>
            <a:r>
              <a:rPr>
                <a:solidFill>
                  <a:srgbClr val="FF5C39"/>
                </a:solidFill>
              </a:rPr>
              <a:t>mémoire</a:t>
            </a:r>
            <a:r>
              <a:t>, l’orientation, le </a:t>
            </a:r>
            <a:r>
              <a:rPr>
                <a:solidFill>
                  <a:srgbClr val="FF5C39"/>
                </a:solidFill>
              </a:rPr>
              <a:t>langage</a:t>
            </a:r>
            <a:r>
              <a:t>, le fonctionnement visuospatial et la praxie</a:t>
            </a:r>
            <a:endParaRPr sz="2400"/>
          </a:p>
          <a:p>
            <a:pPr marL="0" lvl="1" indent="457200">
              <a:lnSpc>
                <a:spcPct val="90000"/>
              </a:lnSpc>
              <a:buSzTx/>
              <a:buNone/>
            </a:pPr>
            <a:endParaRPr sz="2400"/>
          </a:p>
          <a:p>
            <a:pPr>
              <a:lnSpc>
                <a:spcPct val="90000"/>
              </a:lnSpc>
              <a:defRPr u="sng"/>
            </a:pPr>
            <a:r>
              <a:t>Maladie </a:t>
            </a:r>
            <a:r>
              <a:rPr b="1">
                <a:solidFill>
                  <a:srgbClr val="00AEC7"/>
                </a:solidFill>
              </a:rPr>
              <a:t>vasculaire</a:t>
            </a:r>
            <a:endParaRPr>
              <a:solidFill>
                <a:srgbClr val="00AEC7"/>
              </a:solidFill>
            </a:endParaRPr>
          </a:p>
          <a:p>
            <a:pPr marL="742950" lvl="1" indent="-285750">
              <a:lnSpc>
                <a:spcPct val="90000"/>
              </a:lnSpc>
              <a:buClr>
                <a:srgbClr val="FFBF3F"/>
              </a:buClr>
              <a:defRPr sz="2000"/>
            </a:pPr>
            <a:r>
              <a:t>Déclenchement </a:t>
            </a:r>
            <a:r>
              <a:rPr>
                <a:solidFill>
                  <a:srgbClr val="00AEC7"/>
                </a:solidFill>
              </a:rPr>
              <a:t>subit</a:t>
            </a:r>
            <a:endParaRPr sz="2400"/>
          </a:p>
          <a:p>
            <a:pPr marL="742950" lvl="1" indent="-285750">
              <a:lnSpc>
                <a:spcPct val="90000"/>
              </a:lnSpc>
              <a:buClr>
                <a:srgbClr val="FFBF3F"/>
              </a:buClr>
              <a:defRPr sz="2000"/>
            </a:pPr>
            <a:r>
              <a:t>Un </a:t>
            </a:r>
            <a:r>
              <a:rPr>
                <a:solidFill>
                  <a:srgbClr val="00AEC7"/>
                </a:solidFill>
              </a:rPr>
              <a:t>déclin par palier</a:t>
            </a:r>
            <a:endParaRPr sz="2400"/>
          </a:p>
          <a:p>
            <a:pPr marL="742950" lvl="1" indent="-285750">
              <a:lnSpc>
                <a:spcPct val="90000"/>
              </a:lnSpc>
              <a:buClr>
                <a:srgbClr val="FFBF3F"/>
              </a:buClr>
              <a:defRPr sz="2000"/>
            </a:pPr>
            <a:r>
              <a:t>Perturbation des </a:t>
            </a:r>
            <a:r>
              <a:rPr>
                <a:solidFill>
                  <a:srgbClr val="00AEC7"/>
                </a:solidFill>
              </a:rPr>
              <a:t>fonctions exécutives</a:t>
            </a:r>
            <a:endParaRPr sz="2400"/>
          </a:p>
          <a:p>
            <a:pPr marL="742950" lvl="1" indent="-285750">
              <a:lnSpc>
                <a:spcPct val="90000"/>
              </a:lnSpc>
              <a:buClr>
                <a:srgbClr val="FFBF3F"/>
              </a:buClr>
              <a:defRPr sz="2000"/>
            </a:pPr>
            <a:r>
              <a:t>Changement moteur précoce: troubles de l’équilibre, faiblesse musculaire</a:t>
            </a:r>
            <a:endParaRPr sz="2400"/>
          </a:p>
          <a:p>
            <a:pPr marL="742950" lvl="1" indent="-285750">
              <a:lnSpc>
                <a:spcPct val="90000"/>
              </a:lnSpc>
              <a:buClr>
                <a:srgbClr val="FFBF3F"/>
              </a:buClr>
            </a:pPr>
            <a:endParaRPr sz="2400"/>
          </a:p>
          <a:p>
            <a:pPr>
              <a:lnSpc>
                <a:spcPct val="90000"/>
              </a:lnSpc>
              <a:defRPr u="sng"/>
            </a:pPr>
            <a:r>
              <a:t>Maladie de </a:t>
            </a:r>
            <a:r>
              <a:rPr b="1">
                <a:solidFill>
                  <a:srgbClr val="6CC24A"/>
                </a:solidFill>
              </a:rPr>
              <a:t>Parkinson</a:t>
            </a:r>
            <a:endParaRPr>
              <a:solidFill>
                <a:srgbClr val="6CC24A"/>
              </a:solidFill>
            </a:endParaRPr>
          </a:p>
          <a:p>
            <a:pPr marL="1143000" lvl="2" indent="-228600">
              <a:lnSpc>
                <a:spcPct val="90000"/>
              </a:lnSpc>
              <a:buFontTx/>
              <a:defRPr sz="2000"/>
            </a:pPr>
            <a:r>
              <a:t>Le </a:t>
            </a:r>
            <a:r>
              <a:rPr>
                <a:solidFill>
                  <a:srgbClr val="6CC24A"/>
                </a:solidFill>
              </a:rPr>
              <a:t>parkinsonisme précède </a:t>
            </a:r>
            <a:r>
              <a:t>d’une année ou plus les déficits cognitifs; </a:t>
            </a:r>
          </a:p>
          <a:p>
            <a:pPr marL="1143000" lvl="2" indent="-228600">
              <a:lnSpc>
                <a:spcPct val="90000"/>
              </a:lnSpc>
              <a:buFontTx/>
              <a:defRPr sz="2000"/>
            </a:pPr>
            <a:r>
              <a:t>Trouble de l’attention, de la fonction exécutive et atteinte visuospatiale;</a:t>
            </a:r>
          </a:p>
          <a:p>
            <a:pPr marL="1143000" lvl="2" indent="-228600">
              <a:lnSpc>
                <a:spcPct val="90000"/>
              </a:lnSpc>
              <a:buFontTx/>
              <a:defRPr sz="2000">
                <a:solidFill>
                  <a:srgbClr val="6CC24A"/>
                </a:solidFill>
              </a:defRPr>
            </a:pPr>
            <a:r>
              <a:t>Hallucinations</a:t>
            </a:r>
            <a:r>
              <a:rPr>
                <a:solidFill>
                  <a:srgbClr val="2D2926"/>
                </a:solidFill>
              </a:rPr>
              <a:t> (prévalence 40%)  </a:t>
            </a:r>
          </a:p>
        </p:txBody>
      </p:sp>
      <p:grpSp>
        <p:nvGrpSpPr>
          <p:cNvPr id="460" name="Rectangle 4"/>
          <p:cNvGrpSpPr/>
          <p:nvPr/>
        </p:nvGrpSpPr>
        <p:grpSpPr>
          <a:xfrm>
            <a:off x="5118930" y="5289882"/>
            <a:ext cx="6682811" cy="438806"/>
            <a:chOff x="0" y="0"/>
            <a:chExt cx="6682809" cy="438804"/>
          </a:xfrm>
        </p:grpSpPr>
        <p:sp>
          <p:nvSpPr>
            <p:cNvPr id="458" name="Rectangle"/>
            <p:cNvSpPr/>
            <p:nvPr/>
          </p:nvSpPr>
          <p:spPr>
            <a:xfrm>
              <a:off x="0" y="15124"/>
              <a:ext cx="6682810" cy="408557"/>
            </a:xfrm>
            <a:prstGeom prst="rect">
              <a:avLst/>
            </a:prstGeom>
            <a:solidFill>
              <a:srgbClr val="FFFFFF"/>
            </a:solidFill>
            <a:ln w="25400" cap="flat">
              <a:solidFill>
                <a:srgbClr val="FFFFFF"/>
              </a:solidFill>
              <a:prstDash val="solid"/>
              <a:round/>
            </a:ln>
            <a:effectLst/>
          </p:spPr>
          <p:txBody>
            <a:bodyPr wrap="square" lIns="45719" tIns="45719" rIns="45719" bIns="45719" numCol="1" anchor="ctr">
              <a:noAutofit/>
            </a:bodyPr>
            <a:lstStyle/>
            <a:p>
              <a:pPr algn="r">
                <a:defRPr>
                  <a:solidFill>
                    <a:srgbClr val="2D2926"/>
                  </a:solidFill>
                </a:defRPr>
              </a:pPr>
              <a:endParaRPr/>
            </a:p>
          </p:txBody>
        </p:sp>
        <p:sp>
          <p:nvSpPr>
            <p:cNvPr id="459" name="Source: Démence parkinsonienne et à corps de Lewy, Céline Chayer, neurologue…"/>
            <p:cNvSpPr txBox="1"/>
            <p:nvPr/>
          </p:nvSpPr>
          <p:spPr>
            <a:xfrm>
              <a:off x="58419" y="0"/>
              <a:ext cx="6565971" cy="4388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r">
                <a:defRPr sz="1200" i="1">
                  <a:solidFill>
                    <a:srgbClr val="2D2926"/>
                  </a:solidFill>
                </a:defRPr>
              </a:pPr>
              <a:r>
                <a:t>	Source: Démence parkinsonienne et à corps de Lewy, Céline Chayer, neurologue</a:t>
              </a:r>
            </a:p>
            <a:p>
              <a:pPr algn="r">
                <a:defRPr sz="1200" i="1">
                  <a:solidFill>
                    <a:srgbClr val="2D2926"/>
                  </a:solidFill>
                </a:defRPr>
              </a:pPr>
              <a:r>
                <a:t>		HMR, 3</a:t>
              </a:r>
              <a:r>
                <a:rPr baseline="30000"/>
                <a:t>e</a:t>
              </a:r>
              <a:r>
                <a:t> congrès sur la MA et les maladies apparentées, novembre 2016.</a:t>
              </a:r>
            </a:p>
          </p:txBody>
        </p:sp>
      </p:grpSp>
      <p:grpSp>
        <p:nvGrpSpPr>
          <p:cNvPr id="463" name="Titre 1"/>
          <p:cNvGrpSpPr/>
          <p:nvPr/>
        </p:nvGrpSpPr>
        <p:grpSpPr>
          <a:xfrm>
            <a:off x="507331" y="312738"/>
            <a:ext cx="11177338" cy="562074"/>
            <a:chOff x="0" y="0"/>
            <a:chExt cx="11177337" cy="562073"/>
          </a:xfrm>
        </p:grpSpPr>
        <p:sp>
          <p:nvSpPr>
            <p:cNvPr id="461" name="Rectangle"/>
            <p:cNvSpPr/>
            <p:nvPr/>
          </p:nvSpPr>
          <p:spPr>
            <a:xfrm>
              <a:off x="0" y="0"/>
              <a:ext cx="11177338" cy="562074"/>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72000"/>
                </a:lnSpc>
                <a:defRPr sz="3600">
                  <a:latin typeface="Calibri Light"/>
                  <a:ea typeface="Calibri Light"/>
                  <a:cs typeface="Calibri Light"/>
                  <a:sym typeface="Calibri Light"/>
                </a:defRPr>
              </a:pPr>
              <a:endParaRPr/>
            </a:p>
          </p:txBody>
        </p:sp>
        <p:sp>
          <p:nvSpPr>
            <p:cNvPr id="462" name="Principales causes de TNC majeurs"/>
            <p:cNvSpPr txBox="1"/>
            <p:nvPr/>
          </p:nvSpPr>
          <p:spPr>
            <a:xfrm>
              <a:off x="45720" y="0"/>
              <a:ext cx="11085898" cy="5620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lnSpcReduction="10000"/>
            </a:bodyPr>
            <a:lstStyle>
              <a:lvl1pPr algn="ctr">
                <a:defRPr sz="3200" b="1">
                  <a:solidFill>
                    <a:srgbClr val="2D2926"/>
                  </a:solidFill>
                </a:defRPr>
              </a:lvl1pPr>
            </a:lstStyle>
            <a:p>
              <a:r>
                <a:t>Principales causes de TNC majeurs</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rgbClr val="F7FAFD"/>
            </a:gs>
            <a:gs pos="74000">
              <a:srgbClr val="B5D2EC"/>
            </a:gs>
            <a:gs pos="83000">
              <a:srgbClr val="B5D2EC"/>
            </a:gs>
            <a:gs pos="100000">
              <a:srgbClr val="CEE1F2"/>
            </a:gs>
          </a:gsLst>
          <a:lin ang="5400000" scaled="0"/>
        </a:gradFill>
        <a:effectLst/>
      </p:bgPr>
    </p:bg>
    <p:spTree>
      <p:nvGrpSpPr>
        <p:cNvPr id="1" name=""/>
        <p:cNvGrpSpPr/>
        <p:nvPr/>
      </p:nvGrpSpPr>
      <p:grpSpPr>
        <a:xfrm>
          <a:off x="0" y="0"/>
          <a:ext cx="0" cy="0"/>
          <a:chOff x="0" y="0"/>
          <a:chExt cx="0" cy="0"/>
        </a:xfrm>
      </p:grpSpPr>
      <p:sp>
        <p:nvSpPr>
          <p:cNvPr id="348" name="Titre 1"/>
          <p:cNvSpPr txBox="1">
            <a:spLocks noGrp="1"/>
          </p:cNvSpPr>
          <p:nvPr>
            <p:ph type="title"/>
          </p:nvPr>
        </p:nvSpPr>
        <p:spPr>
          <a:xfrm>
            <a:off x="831850" y="1709738"/>
            <a:ext cx="10515600" cy="2852738"/>
          </a:xfrm>
          <a:prstGeom prst="rect">
            <a:avLst/>
          </a:prstGeom>
        </p:spPr>
        <p:txBody>
          <a:bodyPr/>
          <a:lstStyle>
            <a:lvl1pPr algn="ctr">
              <a:lnSpc>
                <a:spcPct val="100000"/>
              </a:lnSpc>
              <a:defRPr sz="3600" b="1" cap="all">
                <a:latin typeface="+mn-lt"/>
                <a:ea typeface="+mn-ea"/>
                <a:cs typeface="+mn-cs"/>
                <a:sym typeface="Calibri"/>
              </a:defRPr>
            </a:lvl1pPr>
          </a:lstStyle>
          <a:p>
            <a:r>
              <a:t>Je n’ai aucun de conflit d’intérêts</a:t>
            </a:r>
          </a:p>
        </p:txBody>
      </p:sp>
      <p:sp>
        <p:nvSpPr>
          <p:cNvPr id="349" name="Espace réservé du texte 2"/>
          <p:cNvSpPr txBox="1">
            <a:spLocks noGrp="1"/>
          </p:cNvSpPr>
          <p:nvPr>
            <p:ph type="body" sz="quarter" idx="1"/>
          </p:nvPr>
        </p:nvSpPr>
        <p:spPr>
          <a:prstGeom prst="rect">
            <a:avLst/>
          </a:prstGeom>
        </p:spPr>
        <p:txBody>
          <a:bodyPr/>
          <a:lstStyle/>
          <a:p>
            <a:endParaRPr/>
          </a:p>
        </p:txBody>
      </p:sp>
      <p:sp>
        <p:nvSpPr>
          <p:cNvPr id="350" name="Numéro de diapositive"/>
          <p:cNvSpPr txBox="1">
            <a:spLocks noGrp="1"/>
          </p:cNvSpPr>
          <p:nvPr>
            <p:ph type="sldNum" sz="quarter" idx="2"/>
          </p:nvPr>
        </p:nvSpPr>
        <p:spPr>
          <a:xfrm>
            <a:off x="11172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
        <p:nvSpPr>
          <p:cNvPr id="468" name="Espace réservé du contenu 2"/>
          <p:cNvSpPr txBox="1">
            <a:spLocks noGrp="1"/>
          </p:cNvSpPr>
          <p:nvPr>
            <p:ph type="body" idx="1"/>
          </p:nvPr>
        </p:nvSpPr>
        <p:spPr>
          <a:xfrm>
            <a:off x="498763" y="889924"/>
            <a:ext cx="9963209" cy="4982441"/>
          </a:xfrm>
          <a:prstGeom prst="rect">
            <a:avLst/>
          </a:prstGeom>
        </p:spPr>
        <p:txBody>
          <a:bodyPr/>
          <a:lstStyle/>
          <a:p>
            <a:pPr>
              <a:defRPr sz="2000" u="sng"/>
            </a:pPr>
            <a:endParaRPr/>
          </a:p>
          <a:p>
            <a:pPr marL="0" lvl="1" indent="457200">
              <a:buSzTx/>
              <a:buNone/>
              <a:defRPr sz="2000"/>
            </a:pPr>
            <a:endParaRPr/>
          </a:p>
          <a:p>
            <a:pPr>
              <a:defRPr u="sng"/>
            </a:pPr>
            <a:r>
              <a:t>Maladie à </a:t>
            </a:r>
            <a:r>
              <a:rPr b="1">
                <a:solidFill>
                  <a:srgbClr val="45978A"/>
                </a:solidFill>
              </a:rPr>
              <a:t>corps de Lewy</a:t>
            </a:r>
            <a:endParaRPr>
              <a:solidFill>
                <a:srgbClr val="45978A"/>
              </a:solidFill>
            </a:endParaRPr>
          </a:p>
          <a:p>
            <a:pPr marL="1143000" lvl="2" indent="-228600">
              <a:buFontTx/>
              <a:defRPr sz="2000">
                <a:solidFill>
                  <a:srgbClr val="45978A"/>
                </a:solidFill>
              </a:defRPr>
            </a:pPr>
            <a:r>
              <a:t>TNC avant ou concomitant </a:t>
            </a:r>
            <a:r>
              <a:rPr>
                <a:solidFill>
                  <a:srgbClr val="2D2926"/>
                </a:solidFill>
              </a:rPr>
              <a:t>au parkinsonisme;</a:t>
            </a:r>
          </a:p>
          <a:p>
            <a:pPr marL="1143000" lvl="2" indent="-228600">
              <a:buFontTx/>
              <a:defRPr sz="2000">
                <a:solidFill>
                  <a:srgbClr val="45978A"/>
                </a:solidFill>
              </a:defRPr>
            </a:pPr>
            <a:r>
              <a:t>Hallucinations</a:t>
            </a:r>
            <a:r>
              <a:rPr>
                <a:solidFill>
                  <a:srgbClr val="2D2926"/>
                </a:solidFill>
              </a:rPr>
              <a:t> visuelles (prévalence 80%);</a:t>
            </a:r>
          </a:p>
          <a:p>
            <a:pPr marL="1143000" lvl="2" indent="-228600">
              <a:buClr>
                <a:srgbClr val="FFBF3F"/>
              </a:buClr>
              <a:buFontTx/>
              <a:defRPr sz="2000"/>
            </a:pPr>
            <a:r>
              <a:t>Trouble de l’attention, de la fonction exécutive et atteinte visuospatiale;</a:t>
            </a:r>
          </a:p>
          <a:p>
            <a:pPr marL="1143000" lvl="2" indent="-228600">
              <a:buClr>
                <a:srgbClr val="FFBF3F"/>
              </a:buClr>
              <a:buFontTx/>
              <a:defRPr sz="2000"/>
            </a:pPr>
            <a:r>
              <a:t>Les troubles du sommeil paradoxal sont fortement associés.</a:t>
            </a:r>
          </a:p>
          <a:p>
            <a:pPr marL="0" lvl="1" indent="457200">
              <a:buSzTx/>
              <a:buNone/>
              <a:defRPr sz="2000" u="sng"/>
            </a:pPr>
            <a:endParaRPr/>
          </a:p>
          <a:p>
            <a:pPr marL="0" lvl="1" indent="457200">
              <a:buSzTx/>
              <a:buNone/>
              <a:defRPr sz="2000" u="sng"/>
            </a:pPr>
            <a:endParaRPr/>
          </a:p>
          <a:p>
            <a:pPr>
              <a:defRPr u="sng"/>
            </a:pPr>
            <a:r>
              <a:t>Dégénérescence </a:t>
            </a:r>
            <a:r>
              <a:rPr b="1">
                <a:solidFill>
                  <a:srgbClr val="7030A0"/>
                </a:solidFill>
              </a:rPr>
              <a:t>fronto-temporale</a:t>
            </a:r>
            <a:r>
              <a:rPr>
                <a:solidFill>
                  <a:srgbClr val="7030A0"/>
                </a:solidFill>
              </a:rPr>
              <a:t>:</a:t>
            </a:r>
          </a:p>
          <a:p>
            <a:pPr marL="1143000" lvl="2" indent="-228600">
              <a:lnSpc>
                <a:spcPct val="150000"/>
              </a:lnSpc>
              <a:buFontTx/>
              <a:defRPr sz="2000">
                <a:solidFill>
                  <a:srgbClr val="7030A0"/>
                </a:solidFill>
              </a:defRPr>
            </a:pPr>
            <a:r>
              <a:t>Troubles du comportement et de la personnalité</a:t>
            </a:r>
            <a:r>
              <a:rPr>
                <a:solidFill>
                  <a:srgbClr val="2D2926"/>
                </a:solidFill>
              </a:rPr>
              <a:t>:</a:t>
            </a:r>
          </a:p>
          <a:p>
            <a:pPr marL="1143000" lvl="2" indent="-228600">
              <a:buFontTx/>
              <a:defRPr sz="2000"/>
            </a:pPr>
            <a:r>
              <a:t>Diminution de l’introspection; du souci d’hygiène personnelle; </a:t>
            </a:r>
            <a:r>
              <a:rPr>
                <a:solidFill>
                  <a:srgbClr val="7030A0"/>
                </a:solidFill>
              </a:rPr>
              <a:t>désinhibition</a:t>
            </a:r>
          </a:p>
          <a:p>
            <a:pPr marL="1143000" lvl="2" indent="-228600">
              <a:buFontTx/>
              <a:defRPr sz="2000"/>
            </a:pPr>
            <a:r>
              <a:t>Déficits cognitifs surtout sur les plans de la fonction exécutive et du langage</a:t>
            </a:r>
          </a:p>
        </p:txBody>
      </p:sp>
      <p:grpSp>
        <p:nvGrpSpPr>
          <p:cNvPr id="471" name="Rectangle 3"/>
          <p:cNvGrpSpPr/>
          <p:nvPr/>
        </p:nvGrpSpPr>
        <p:grpSpPr>
          <a:xfrm>
            <a:off x="5409488" y="3136341"/>
            <a:ext cx="6682810" cy="438806"/>
            <a:chOff x="0" y="0"/>
            <a:chExt cx="6682809" cy="438804"/>
          </a:xfrm>
        </p:grpSpPr>
        <p:sp>
          <p:nvSpPr>
            <p:cNvPr id="469" name="Rectangle"/>
            <p:cNvSpPr/>
            <p:nvPr/>
          </p:nvSpPr>
          <p:spPr>
            <a:xfrm>
              <a:off x="0" y="15124"/>
              <a:ext cx="6682810" cy="408557"/>
            </a:xfrm>
            <a:prstGeom prst="rect">
              <a:avLst/>
            </a:prstGeom>
            <a:solidFill>
              <a:srgbClr val="FFFFFF"/>
            </a:solidFill>
            <a:ln w="25400" cap="flat">
              <a:solidFill>
                <a:srgbClr val="FFFFFF"/>
              </a:solidFill>
              <a:prstDash val="solid"/>
              <a:round/>
            </a:ln>
            <a:effectLst/>
          </p:spPr>
          <p:txBody>
            <a:bodyPr wrap="square" lIns="45719" tIns="45719" rIns="45719" bIns="45719" numCol="1" anchor="ctr">
              <a:noAutofit/>
            </a:bodyPr>
            <a:lstStyle/>
            <a:p>
              <a:pPr algn="r">
                <a:defRPr>
                  <a:solidFill>
                    <a:srgbClr val="2D2926"/>
                  </a:solidFill>
                </a:defRPr>
              </a:pPr>
              <a:endParaRPr/>
            </a:p>
          </p:txBody>
        </p:sp>
        <p:sp>
          <p:nvSpPr>
            <p:cNvPr id="470" name="Source: Démence parkinsonienne et à corps de Lewy, Céline Chayer, neurologue…"/>
            <p:cNvSpPr txBox="1"/>
            <p:nvPr/>
          </p:nvSpPr>
          <p:spPr>
            <a:xfrm>
              <a:off x="58419" y="0"/>
              <a:ext cx="6565971" cy="4388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r">
                <a:defRPr sz="1200" i="1">
                  <a:solidFill>
                    <a:srgbClr val="2D2926"/>
                  </a:solidFill>
                </a:defRPr>
              </a:pPr>
              <a:r>
                <a:t>	Source: Démence parkinsonienne et à corps de Lewy, Céline Chayer, neurologue</a:t>
              </a:r>
            </a:p>
            <a:p>
              <a:pPr algn="r">
                <a:defRPr sz="1200" i="1">
                  <a:solidFill>
                    <a:srgbClr val="2D2926"/>
                  </a:solidFill>
                </a:defRPr>
              </a:pPr>
              <a:r>
                <a:t>		HMR, 3</a:t>
              </a:r>
              <a:r>
                <a:rPr baseline="30000"/>
                <a:t>e</a:t>
              </a:r>
              <a:r>
                <a:t> congrès sur la MA et les maladies apparentées, novembre 2016.</a:t>
              </a:r>
            </a:p>
          </p:txBody>
        </p:sp>
      </p:grpSp>
      <p:grpSp>
        <p:nvGrpSpPr>
          <p:cNvPr id="474" name="Titre 1"/>
          <p:cNvGrpSpPr/>
          <p:nvPr/>
        </p:nvGrpSpPr>
        <p:grpSpPr>
          <a:xfrm>
            <a:off x="507331" y="312738"/>
            <a:ext cx="11177338" cy="562074"/>
            <a:chOff x="0" y="0"/>
            <a:chExt cx="11177337" cy="562073"/>
          </a:xfrm>
        </p:grpSpPr>
        <p:sp>
          <p:nvSpPr>
            <p:cNvPr id="472" name="Rectangle"/>
            <p:cNvSpPr/>
            <p:nvPr/>
          </p:nvSpPr>
          <p:spPr>
            <a:xfrm>
              <a:off x="0" y="0"/>
              <a:ext cx="11177338" cy="562074"/>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72000"/>
                </a:lnSpc>
                <a:defRPr sz="3600">
                  <a:latin typeface="Calibri Light"/>
                  <a:ea typeface="Calibri Light"/>
                  <a:cs typeface="Calibri Light"/>
                  <a:sym typeface="Calibri Light"/>
                </a:defRPr>
              </a:pPr>
              <a:endParaRPr/>
            </a:p>
          </p:txBody>
        </p:sp>
        <p:sp>
          <p:nvSpPr>
            <p:cNvPr id="473" name="Principales causes de TNC majeurs"/>
            <p:cNvSpPr txBox="1"/>
            <p:nvPr/>
          </p:nvSpPr>
          <p:spPr>
            <a:xfrm>
              <a:off x="45720" y="0"/>
              <a:ext cx="11085898" cy="5620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lnSpcReduction="10000"/>
            </a:bodyPr>
            <a:lstStyle>
              <a:lvl1pPr algn="ctr">
                <a:defRPr sz="3200" b="1">
                  <a:solidFill>
                    <a:srgbClr val="2D2926"/>
                  </a:solidFill>
                </a:defRPr>
              </a:lvl1pPr>
            </a:lstStyle>
            <a:p>
              <a:r>
                <a:t>Principales causes de TNC majeurs</a:t>
              </a: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479" name="Espace réservé du contenu 2"/>
          <p:cNvSpPr txBox="1">
            <a:spLocks noGrp="1"/>
          </p:cNvSpPr>
          <p:nvPr>
            <p:ph type="body" sz="quarter" idx="1"/>
          </p:nvPr>
        </p:nvSpPr>
        <p:spPr>
          <a:xfrm>
            <a:off x="1822212" y="5889654"/>
            <a:ext cx="7495655" cy="733337"/>
          </a:xfrm>
          <a:prstGeom prst="rect">
            <a:avLst/>
          </a:prstGeom>
        </p:spPr>
        <p:txBody>
          <a:bodyPr/>
          <a:lstStyle/>
          <a:p>
            <a:pPr marL="0" indent="0">
              <a:lnSpc>
                <a:spcPct val="80000"/>
              </a:lnSpc>
              <a:buSzTx/>
              <a:buNone/>
              <a:defRPr sz="1700" u="sng"/>
            </a:pPr>
            <a:r>
              <a:rPr>
                <a:solidFill>
                  <a:srgbClr val="003399"/>
                </a:solidFill>
                <a:uFill>
                  <a:solidFill>
                    <a:srgbClr val="003399"/>
                  </a:solidFill>
                </a:uFill>
                <a:hlinkClick r:id="rId2"/>
              </a:rPr>
              <a:t>https://www.frm.org/recherches-maladies-neurologiques/maladie-d-alzheimer/alzheimer-que-se-passe-t-il-dans-le-cerveau</a:t>
            </a:r>
            <a:r>
              <a:rPr u="none"/>
              <a:t> consulté le 2019/04/03</a:t>
            </a:r>
          </a:p>
        </p:txBody>
      </p:sp>
      <p:pic>
        <p:nvPicPr>
          <p:cNvPr id="480" name="Image 3" descr="Image 3"/>
          <p:cNvPicPr>
            <a:picLocks noChangeAspect="1"/>
          </p:cNvPicPr>
          <p:nvPr/>
        </p:nvPicPr>
        <p:blipFill>
          <a:blip r:embed="rId3">
            <a:extLst/>
          </a:blip>
          <a:stretch>
            <a:fillRect/>
          </a:stretch>
        </p:blipFill>
        <p:spPr>
          <a:xfrm>
            <a:off x="1916216" y="274638"/>
            <a:ext cx="7495656" cy="536098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483" name="Titre 1"/>
          <p:cNvSpPr txBox="1">
            <a:spLocks noGrp="1"/>
          </p:cNvSpPr>
          <p:nvPr>
            <p:ph type="title"/>
          </p:nvPr>
        </p:nvSpPr>
        <p:spPr>
          <a:xfrm>
            <a:off x="802481" y="274639"/>
            <a:ext cx="10670118" cy="706438"/>
          </a:xfrm>
          <a:prstGeom prst="rect">
            <a:avLst/>
          </a:prstGeom>
        </p:spPr>
        <p:txBody>
          <a:bodyPr/>
          <a:lstStyle/>
          <a:p>
            <a:endParaRPr/>
          </a:p>
        </p:txBody>
      </p:sp>
      <p:pic>
        <p:nvPicPr>
          <p:cNvPr id="484" name="Espace réservé du contenu 3" descr="Espace réservé du contenu 3"/>
          <p:cNvPicPr>
            <a:picLocks noChangeAspect="1"/>
          </p:cNvPicPr>
          <p:nvPr/>
        </p:nvPicPr>
        <p:blipFill>
          <a:blip r:embed="rId2">
            <a:extLst/>
          </a:blip>
          <a:stretch>
            <a:fillRect/>
          </a:stretch>
        </p:blipFill>
        <p:spPr>
          <a:xfrm>
            <a:off x="1607591" y="353648"/>
            <a:ext cx="8371040" cy="5270868"/>
          </a:xfrm>
          <a:prstGeom prst="rect">
            <a:avLst/>
          </a:prstGeom>
          <a:ln w="12700">
            <a:miter lim="400000"/>
          </a:ln>
        </p:spPr>
      </p:pic>
      <p:sp>
        <p:nvSpPr>
          <p:cNvPr id="485" name="Rectangle 4"/>
          <p:cNvSpPr txBox="1"/>
          <p:nvPr/>
        </p:nvSpPr>
        <p:spPr>
          <a:xfrm>
            <a:off x="1996758" y="5624515"/>
            <a:ext cx="7592709" cy="572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914400" lvl="1" indent="-457200" algn="ctr">
              <a:buSzPct val="100000"/>
              <a:buAutoNum type="arabicPeriod"/>
              <a:defRPr i="1">
                <a:solidFill>
                  <a:srgbClr val="2D2926"/>
                </a:solidFill>
              </a:defRPr>
            </a:pPr>
            <a:endParaRPr/>
          </a:p>
          <a:p>
            <a:pPr lvl="1" algn="ctr">
              <a:defRPr sz="1400" i="1">
                <a:solidFill>
                  <a:srgbClr val="2D2926"/>
                </a:solidFill>
              </a:defRPr>
            </a:pPr>
            <a:r>
              <a:t>(source: Gauthier, S.; Panisset, M.;Poirier, J. (1996) In: Karine Thorn, IIe colloque CESCO,2013)</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pic>
        <p:nvPicPr>
          <p:cNvPr id="488" name="Espace réservé du contenu 3" descr="Espace réservé du contenu 3"/>
          <p:cNvPicPr>
            <a:picLocks noChangeAspect="1"/>
          </p:cNvPicPr>
          <p:nvPr/>
        </p:nvPicPr>
        <p:blipFill>
          <a:blip r:embed="rId3">
            <a:extLst/>
          </a:blip>
          <a:srcRect t="11681" b="4985"/>
          <a:stretch>
            <a:fillRect/>
          </a:stretch>
        </p:blipFill>
        <p:spPr>
          <a:xfrm>
            <a:off x="2280679" y="316194"/>
            <a:ext cx="7850093" cy="533257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
        <p:nvSpPr>
          <p:cNvPr id="493" name="Titre 1"/>
          <p:cNvSpPr txBox="1">
            <a:spLocks noGrp="1"/>
          </p:cNvSpPr>
          <p:nvPr>
            <p:ph type="title"/>
          </p:nvPr>
        </p:nvSpPr>
        <p:spPr>
          <a:xfrm>
            <a:off x="802481" y="274639"/>
            <a:ext cx="10670118" cy="706438"/>
          </a:xfrm>
          <a:prstGeom prst="rect">
            <a:avLst/>
          </a:prstGeom>
        </p:spPr>
        <p:txBody>
          <a:bodyPr/>
          <a:lstStyle/>
          <a:p>
            <a:endParaRPr/>
          </a:p>
        </p:txBody>
      </p:sp>
      <p:pic>
        <p:nvPicPr>
          <p:cNvPr id="494" name="Espace réservé du contenu 3" descr="Espace réservé du contenu 3"/>
          <p:cNvPicPr>
            <a:picLocks noChangeAspect="1"/>
          </p:cNvPicPr>
          <p:nvPr/>
        </p:nvPicPr>
        <p:blipFill>
          <a:blip r:embed="rId2">
            <a:extLst/>
          </a:blip>
          <a:stretch>
            <a:fillRect/>
          </a:stretch>
        </p:blipFill>
        <p:spPr>
          <a:xfrm>
            <a:off x="95082" y="83889"/>
            <a:ext cx="11950119" cy="651824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Title 1"/>
          <p:cNvSpPr txBox="1">
            <a:spLocks noGrp="1"/>
          </p:cNvSpPr>
          <p:nvPr>
            <p:ph type="title"/>
          </p:nvPr>
        </p:nvSpPr>
        <p:spPr>
          <a:prstGeom prst="rect">
            <a:avLst/>
          </a:prstGeom>
        </p:spPr>
        <p:txBody>
          <a:bodyPr>
            <a:normAutofit fontScale="90000"/>
          </a:bodyPr>
          <a:lstStyle/>
          <a:p>
            <a:pPr defTabSz="749808">
              <a:defRPr sz="3198">
                <a:solidFill>
                  <a:srgbClr val="FFFFFF"/>
                </a:solidFill>
                <a:latin typeface="Tw Cen MT Condensed"/>
                <a:ea typeface="Tw Cen MT Condensed"/>
                <a:cs typeface="Tw Cen MT Condensed"/>
                <a:sym typeface="Tw Cen MT Condensed"/>
              </a:defRPr>
            </a:pPr>
            <a:r>
              <a:t/>
            </a:r>
            <a:br/>
            <a:r>
              <a:t>Quand la maladie d’Alzheimer progresse  </a:t>
            </a:r>
            <a:br/>
            <a:endParaRPr/>
          </a:p>
        </p:txBody>
      </p:sp>
      <p:sp>
        <p:nvSpPr>
          <p:cNvPr id="497" name="Espace réservé du numéro de diapositive 7"/>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grpSp>
        <p:nvGrpSpPr>
          <p:cNvPr id="516" name="Diagramme 5"/>
          <p:cNvGrpSpPr/>
          <p:nvPr/>
        </p:nvGrpSpPr>
        <p:grpSpPr>
          <a:xfrm>
            <a:off x="523240" y="1270851"/>
            <a:ext cx="11510010" cy="5442505"/>
            <a:chOff x="0" y="0"/>
            <a:chExt cx="11510008" cy="5442504"/>
          </a:xfrm>
        </p:grpSpPr>
        <p:grpSp>
          <p:nvGrpSpPr>
            <p:cNvPr id="500" name="Groupe"/>
            <p:cNvGrpSpPr/>
            <p:nvPr/>
          </p:nvGrpSpPr>
          <p:grpSpPr>
            <a:xfrm>
              <a:off x="-1" y="0"/>
              <a:ext cx="1359785" cy="1942549"/>
              <a:chOff x="0" y="0"/>
              <a:chExt cx="1359783" cy="1942548"/>
            </a:xfrm>
          </p:grpSpPr>
          <p:sp>
            <p:nvSpPr>
              <p:cNvPr id="498" name="Chevron"/>
              <p:cNvSpPr/>
              <p:nvPr/>
            </p:nvSpPr>
            <p:spPr>
              <a:xfrm rot="5400000">
                <a:off x="-291383" y="291382"/>
                <a:ext cx="1942549" cy="1359784"/>
              </a:xfrm>
              <a:prstGeom prst="chevron">
                <a:avLst>
                  <a:gd name="adj" fmla="val 50000"/>
                </a:avLst>
              </a:prstGeom>
              <a:solidFill>
                <a:srgbClr val="92D050">
                  <a:alpha val="90000"/>
                </a:srgbClr>
              </a:solidFill>
              <a:ln w="12700" cap="flat">
                <a:solidFill>
                  <a:srgbClr val="92D050">
                    <a:alpha val="90000"/>
                  </a:srgbClr>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sz="1600"/>
                </a:pPr>
                <a:endParaRPr/>
              </a:p>
            </p:txBody>
          </p:sp>
          <p:sp>
            <p:nvSpPr>
              <p:cNvPr id="499" name="Stade…"/>
              <p:cNvSpPr txBox="1"/>
              <p:nvPr/>
            </p:nvSpPr>
            <p:spPr>
              <a:xfrm>
                <a:off x="0" y="504021"/>
                <a:ext cx="1359784" cy="9345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 tIns="10160" rIns="10160" bIns="10160" numCol="1" anchor="ctr">
                <a:spAutoFit/>
              </a:bodyPr>
              <a:lstStyle/>
              <a:p>
                <a:pPr algn="ctr" defTabSz="711200">
                  <a:lnSpc>
                    <a:spcPct val="90000"/>
                  </a:lnSpc>
                  <a:spcBef>
                    <a:spcPts val="600"/>
                  </a:spcBef>
                  <a:defRPr sz="1600"/>
                </a:pPr>
                <a:r>
                  <a:t>Stade </a:t>
                </a:r>
                <a:endParaRPr>
                  <a:solidFill>
                    <a:srgbClr val="FFFFFF"/>
                  </a:solidFill>
                </a:endParaRPr>
              </a:p>
              <a:p>
                <a:pPr algn="ctr" defTabSz="711200">
                  <a:lnSpc>
                    <a:spcPct val="90000"/>
                  </a:lnSpc>
                  <a:spcBef>
                    <a:spcPts val="800"/>
                  </a:spcBef>
                  <a:defRPr sz="2000" b="1">
                    <a:solidFill>
                      <a:srgbClr val="FF0000"/>
                    </a:solidFill>
                  </a:defRPr>
                </a:pPr>
                <a:r>
                  <a:t>LÉGER</a:t>
                </a:r>
                <a:endParaRPr>
                  <a:solidFill>
                    <a:srgbClr val="FFFFFF"/>
                  </a:solidFill>
                </a:endParaRPr>
              </a:p>
              <a:p>
                <a:pPr algn="ctr" defTabSz="711200">
                  <a:lnSpc>
                    <a:spcPct val="90000"/>
                  </a:lnSpc>
                  <a:spcBef>
                    <a:spcPts val="600"/>
                  </a:spcBef>
                  <a:defRPr sz="1600" b="1"/>
                </a:pPr>
                <a:r>
                  <a:t> </a:t>
                </a:r>
                <a:r>
                  <a:rPr b="0"/>
                  <a:t>2-5 ans</a:t>
                </a:r>
              </a:p>
            </p:txBody>
          </p:sp>
        </p:grpSp>
        <p:grpSp>
          <p:nvGrpSpPr>
            <p:cNvPr id="503" name="Groupe"/>
            <p:cNvGrpSpPr/>
            <p:nvPr/>
          </p:nvGrpSpPr>
          <p:grpSpPr>
            <a:xfrm>
              <a:off x="1359782" y="192354"/>
              <a:ext cx="10150227" cy="1263321"/>
              <a:chOff x="0" y="0"/>
              <a:chExt cx="10150226" cy="1263320"/>
            </a:xfrm>
          </p:grpSpPr>
          <p:sp>
            <p:nvSpPr>
              <p:cNvPr id="501" name="Forme"/>
              <p:cNvSpPr/>
              <p:nvPr/>
            </p:nvSpPr>
            <p:spPr>
              <a:xfrm rot="5400000">
                <a:off x="4443453" y="-4443454"/>
                <a:ext cx="1263321" cy="1015022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201"/>
                      <a:pt x="21600" y="448"/>
                    </a:cubicBezTo>
                    <a:lnTo>
                      <a:pt x="21600" y="21600"/>
                    </a:lnTo>
                    <a:lnTo>
                      <a:pt x="0" y="21600"/>
                    </a:lnTo>
                    <a:lnTo>
                      <a:pt x="0" y="448"/>
                    </a:lnTo>
                    <a:cubicBezTo>
                      <a:pt x="0" y="201"/>
                      <a:pt x="1612" y="0"/>
                      <a:pt x="3600" y="0"/>
                    </a:cubicBezTo>
                    <a:close/>
                  </a:path>
                </a:pathLst>
              </a:custGeom>
              <a:solidFill>
                <a:srgbClr val="FFFFFF">
                  <a:alpha val="90000"/>
                </a:srgbClr>
              </a:solidFill>
              <a:ln w="12700" cap="flat">
                <a:solidFill>
                  <a:srgbClr val="FFFFFF">
                    <a:alpha val="90000"/>
                  </a:srgbClr>
                </a:solidFill>
                <a:prstDash val="solid"/>
                <a:miter lim="800000"/>
              </a:ln>
              <a:effectLst/>
            </p:spPr>
            <p:txBody>
              <a:bodyPr wrap="square" lIns="45719" tIns="45719" rIns="45719" bIns="45719" numCol="1" anchor="ctr">
                <a:noAutofit/>
              </a:bodyPr>
              <a:lstStyle/>
              <a:p>
                <a:pPr defTabSz="711200">
                  <a:lnSpc>
                    <a:spcPct val="90000"/>
                  </a:lnSpc>
                  <a:spcBef>
                    <a:spcPts val="300"/>
                  </a:spcBef>
                </a:pPr>
                <a:endParaRPr/>
              </a:p>
            </p:txBody>
          </p:sp>
          <p:sp>
            <p:nvSpPr>
              <p:cNvPr id="502" name="Vie autonome avec minimum d’aide…"/>
              <p:cNvSpPr txBox="1"/>
              <p:nvPr/>
            </p:nvSpPr>
            <p:spPr>
              <a:xfrm>
                <a:off x="103631" y="112432"/>
                <a:ext cx="9984926" cy="10384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 tIns="10160" rIns="10160" bIns="10160" numCol="1" anchor="ctr">
                <a:spAutoFit/>
              </a:bodyPr>
              <a:lstStyle/>
              <a:p>
                <a:pPr marL="171450" lvl="1" indent="-171450" defTabSz="711200">
                  <a:lnSpc>
                    <a:spcPct val="90000"/>
                  </a:lnSpc>
                  <a:spcBef>
                    <a:spcPts val="200"/>
                  </a:spcBef>
                  <a:buSzPct val="100000"/>
                  <a:buChar char="•"/>
                  <a:defRPr sz="1600" b="1"/>
                </a:pPr>
                <a:r>
                  <a:t>Vie autonome avec minimum d’aide</a:t>
                </a:r>
              </a:p>
              <a:p>
                <a:pPr marL="171450" lvl="1" indent="-171450" defTabSz="711200">
                  <a:lnSpc>
                    <a:spcPct val="90000"/>
                  </a:lnSpc>
                  <a:spcBef>
                    <a:spcPts val="200"/>
                  </a:spcBef>
                  <a:buSzPct val="100000"/>
                  <a:buChar char="•"/>
                  <a:defRPr sz="1600"/>
                </a:pPr>
                <a:r>
                  <a:t>Perte de mémoire courte</a:t>
                </a:r>
              </a:p>
              <a:p>
                <a:pPr marL="171450" lvl="1" indent="-171450" defTabSz="711200">
                  <a:lnSpc>
                    <a:spcPct val="90000"/>
                  </a:lnSpc>
                  <a:spcBef>
                    <a:spcPts val="200"/>
                  </a:spcBef>
                  <a:buSzPct val="100000"/>
                  <a:buChar char="•"/>
                  <a:defRPr sz="1600"/>
                </a:pPr>
                <a:r>
                  <a:t>Difficulté de concentration et comprendre les instructions</a:t>
                </a:r>
              </a:p>
              <a:p>
                <a:pPr marL="171450" lvl="1" indent="-171450" defTabSz="711200">
                  <a:lnSpc>
                    <a:spcPct val="90000"/>
                  </a:lnSpc>
                  <a:spcBef>
                    <a:spcPts val="200"/>
                  </a:spcBef>
                  <a:buSzPct val="100000"/>
                  <a:buChar char="•"/>
                  <a:defRPr sz="1600"/>
                </a:pPr>
                <a:r>
                  <a:t>Saute d’humeur, apathie, retrait, anxiété</a:t>
                </a:r>
              </a:p>
            </p:txBody>
          </p:sp>
        </p:grpSp>
        <p:grpSp>
          <p:nvGrpSpPr>
            <p:cNvPr id="506" name="Groupe"/>
            <p:cNvGrpSpPr/>
            <p:nvPr/>
          </p:nvGrpSpPr>
          <p:grpSpPr>
            <a:xfrm>
              <a:off x="-1" y="1751794"/>
              <a:ext cx="1359785" cy="1942549"/>
              <a:chOff x="0" y="0"/>
              <a:chExt cx="1359783" cy="1942548"/>
            </a:xfrm>
          </p:grpSpPr>
          <p:sp>
            <p:nvSpPr>
              <p:cNvPr id="504" name="Chevron"/>
              <p:cNvSpPr/>
              <p:nvPr/>
            </p:nvSpPr>
            <p:spPr>
              <a:xfrm rot="5400000">
                <a:off x="-291383" y="291382"/>
                <a:ext cx="1942549" cy="1359784"/>
              </a:xfrm>
              <a:prstGeom prst="chevron">
                <a:avLst>
                  <a:gd name="adj" fmla="val 50000"/>
                </a:avLst>
              </a:prstGeom>
              <a:solidFill>
                <a:srgbClr val="548235">
                  <a:alpha val="70000"/>
                </a:srgbClr>
              </a:solidFill>
              <a:ln w="12700" cap="flat">
                <a:solidFill>
                  <a:srgbClr val="FFFFFF">
                    <a:alpha val="70000"/>
                  </a:srgbClr>
                </a:solidFill>
                <a:prstDash val="solid"/>
                <a:miter lim="800000"/>
              </a:ln>
              <a:effectLst/>
            </p:spPr>
            <p:txBody>
              <a:bodyPr wrap="square" lIns="45719" tIns="45719" rIns="45719" bIns="45719" numCol="1" anchor="ctr">
                <a:noAutofit/>
              </a:bodyPr>
              <a:lstStyle/>
              <a:p>
                <a:pPr algn="ctr" defTabSz="444500">
                  <a:lnSpc>
                    <a:spcPct val="90000"/>
                  </a:lnSpc>
                  <a:spcBef>
                    <a:spcPts val="700"/>
                  </a:spcBef>
                  <a:defRPr sz="1600"/>
                </a:pPr>
                <a:endParaRPr/>
              </a:p>
            </p:txBody>
          </p:sp>
          <p:sp>
            <p:nvSpPr>
              <p:cNvPr id="505" name="Stade…"/>
              <p:cNvSpPr txBox="1"/>
              <p:nvPr/>
            </p:nvSpPr>
            <p:spPr>
              <a:xfrm>
                <a:off x="0" y="384128"/>
                <a:ext cx="1359784" cy="11742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350" tIns="6350" rIns="6350" bIns="6350" numCol="1" anchor="ctr">
                <a:spAutoFit/>
              </a:bodyPr>
              <a:lstStyle/>
              <a:p>
                <a:pPr algn="ctr" defTabSz="444500">
                  <a:lnSpc>
                    <a:spcPct val="90000"/>
                  </a:lnSpc>
                  <a:spcBef>
                    <a:spcPts val="700"/>
                  </a:spcBef>
                  <a:defRPr sz="1000" b="1"/>
                </a:pPr>
                <a:endParaRPr/>
              </a:p>
              <a:p>
                <a:pPr algn="ctr" defTabSz="444500">
                  <a:lnSpc>
                    <a:spcPct val="90000"/>
                  </a:lnSpc>
                  <a:spcBef>
                    <a:spcPts val="600"/>
                  </a:spcBef>
                  <a:defRPr sz="1600"/>
                </a:pPr>
                <a:r>
                  <a:t>Stade</a:t>
                </a:r>
                <a:endParaRPr>
                  <a:solidFill>
                    <a:srgbClr val="FFFFFF"/>
                  </a:solidFill>
                </a:endParaRPr>
              </a:p>
              <a:p>
                <a:pPr algn="ctr" defTabSz="444500">
                  <a:lnSpc>
                    <a:spcPct val="90000"/>
                  </a:lnSpc>
                  <a:spcBef>
                    <a:spcPts val="800"/>
                  </a:spcBef>
                  <a:defRPr sz="2000">
                    <a:solidFill>
                      <a:srgbClr val="FF0000"/>
                    </a:solidFill>
                  </a:defRPr>
                </a:pPr>
                <a:r>
                  <a:t> </a:t>
                </a:r>
                <a:r>
                  <a:rPr b="1"/>
                  <a:t>MODÉRÉ</a:t>
                </a:r>
                <a:r>
                  <a:rPr sz="1600"/>
                  <a:t> </a:t>
                </a:r>
                <a:endParaRPr>
                  <a:solidFill>
                    <a:srgbClr val="FFFFFF"/>
                  </a:solidFill>
                </a:endParaRPr>
              </a:p>
              <a:p>
                <a:pPr algn="ctr" defTabSz="444500">
                  <a:lnSpc>
                    <a:spcPct val="90000"/>
                  </a:lnSpc>
                  <a:spcBef>
                    <a:spcPts val="600"/>
                  </a:spcBef>
                  <a:defRPr sz="1600"/>
                </a:pPr>
                <a:r>
                  <a:t>5-10 ans</a:t>
                </a:r>
              </a:p>
            </p:txBody>
          </p:sp>
        </p:grpSp>
        <p:grpSp>
          <p:nvGrpSpPr>
            <p:cNvPr id="509" name="Groupe"/>
            <p:cNvGrpSpPr/>
            <p:nvPr/>
          </p:nvGrpSpPr>
          <p:grpSpPr>
            <a:xfrm>
              <a:off x="1359782" y="1899829"/>
              <a:ext cx="10150227" cy="1262658"/>
              <a:chOff x="0" y="0"/>
              <a:chExt cx="10150226" cy="1262656"/>
            </a:xfrm>
          </p:grpSpPr>
          <p:sp>
            <p:nvSpPr>
              <p:cNvPr id="507" name="Forme"/>
              <p:cNvSpPr/>
              <p:nvPr/>
            </p:nvSpPr>
            <p:spPr>
              <a:xfrm rot="5400000">
                <a:off x="4443784" y="-4443785"/>
                <a:ext cx="1262657" cy="1015022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201"/>
                      <a:pt x="21600" y="448"/>
                    </a:cubicBezTo>
                    <a:lnTo>
                      <a:pt x="21600" y="21600"/>
                    </a:lnTo>
                    <a:lnTo>
                      <a:pt x="0" y="21600"/>
                    </a:lnTo>
                    <a:lnTo>
                      <a:pt x="0" y="448"/>
                    </a:lnTo>
                    <a:cubicBezTo>
                      <a:pt x="0" y="201"/>
                      <a:pt x="1612" y="0"/>
                      <a:pt x="3600" y="0"/>
                    </a:cubicBezTo>
                    <a:close/>
                  </a:path>
                </a:pathLst>
              </a:custGeom>
              <a:solidFill>
                <a:srgbClr val="FFFFFF">
                  <a:alpha val="90000"/>
                </a:srgbClr>
              </a:solidFill>
              <a:ln w="12700" cap="flat">
                <a:solidFill>
                  <a:srgbClr val="FFFFFF">
                    <a:alpha val="70000"/>
                  </a:srgbClr>
                </a:solidFill>
                <a:prstDash val="solid"/>
                <a:miter lim="800000"/>
              </a:ln>
              <a:effectLst/>
            </p:spPr>
            <p:txBody>
              <a:bodyPr wrap="square" lIns="45719" tIns="45719" rIns="45719" bIns="45719" numCol="1" anchor="ctr">
                <a:noAutofit/>
              </a:bodyPr>
              <a:lstStyle/>
              <a:p>
                <a:pPr defTabSz="711200">
                  <a:lnSpc>
                    <a:spcPct val="90000"/>
                  </a:lnSpc>
                  <a:spcBef>
                    <a:spcPts val="300"/>
                  </a:spcBef>
                </a:pPr>
                <a:endParaRPr/>
              </a:p>
            </p:txBody>
          </p:sp>
          <p:sp>
            <p:nvSpPr>
              <p:cNvPr id="508" name="Problème de mémoire progresse, oubli son hx personnelle…"/>
              <p:cNvSpPr txBox="1"/>
              <p:nvPr/>
            </p:nvSpPr>
            <p:spPr>
              <a:xfrm>
                <a:off x="103632" y="112100"/>
                <a:ext cx="9984957" cy="10384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 tIns="10160" rIns="10160" bIns="10160" numCol="1" anchor="ctr">
                <a:spAutoFit/>
              </a:bodyPr>
              <a:lstStyle/>
              <a:p>
                <a:pPr marL="171450" lvl="1" indent="-171450" defTabSz="711200">
                  <a:lnSpc>
                    <a:spcPct val="90000"/>
                  </a:lnSpc>
                  <a:spcBef>
                    <a:spcPts val="200"/>
                  </a:spcBef>
                  <a:buSzPct val="100000"/>
                  <a:buChar char="•"/>
                  <a:defRPr sz="1600"/>
                </a:pPr>
                <a:r>
                  <a:t>Problème de mémoire progresse, oubli son hx personnelle </a:t>
                </a:r>
              </a:p>
              <a:p>
                <a:pPr marL="171450" lvl="1" indent="-171450" defTabSz="711200">
                  <a:lnSpc>
                    <a:spcPct val="90000"/>
                  </a:lnSpc>
                  <a:spcBef>
                    <a:spcPts val="200"/>
                  </a:spcBef>
                  <a:buSzPct val="100000"/>
                  <a:buChar char="•"/>
                  <a:defRPr sz="1600"/>
                </a:pPr>
                <a:r>
                  <a:t>Incapacité à reconnaître son entourage, désorienté</a:t>
                </a:r>
              </a:p>
              <a:p>
                <a:pPr marL="171450" lvl="1" indent="-171450" defTabSz="711200">
                  <a:lnSpc>
                    <a:spcPct val="90000"/>
                  </a:lnSpc>
                  <a:spcBef>
                    <a:spcPts val="200"/>
                  </a:spcBef>
                  <a:buSzPct val="100000"/>
                  <a:buChar char="•"/>
                  <a:defRPr sz="1600"/>
                </a:pPr>
                <a:r>
                  <a:t>Nervosité, agressivité, perturbation du sommeil</a:t>
                </a:r>
              </a:p>
              <a:p>
                <a:pPr marL="171450" lvl="1" indent="-171450" defTabSz="711200">
                  <a:lnSpc>
                    <a:spcPct val="90000"/>
                  </a:lnSpc>
                  <a:spcBef>
                    <a:spcPts val="200"/>
                  </a:spcBef>
                  <a:buSzPct val="100000"/>
                  <a:buChar char="•"/>
                  <a:defRPr sz="1600" b="1"/>
                </a:pPr>
                <a:r>
                  <a:t>Assistance requise pour les AVD-AVQ</a:t>
                </a:r>
              </a:p>
            </p:txBody>
          </p:sp>
        </p:grpSp>
        <p:grpSp>
          <p:nvGrpSpPr>
            <p:cNvPr id="512" name="Groupe"/>
            <p:cNvGrpSpPr/>
            <p:nvPr/>
          </p:nvGrpSpPr>
          <p:grpSpPr>
            <a:xfrm>
              <a:off x="-1" y="3499956"/>
              <a:ext cx="1359785" cy="1942549"/>
              <a:chOff x="0" y="0"/>
              <a:chExt cx="1359783" cy="1942548"/>
            </a:xfrm>
          </p:grpSpPr>
          <p:sp>
            <p:nvSpPr>
              <p:cNvPr id="510" name="Chevron"/>
              <p:cNvSpPr/>
              <p:nvPr/>
            </p:nvSpPr>
            <p:spPr>
              <a:xfrm rot="5400000">
                <a:off x="-291383" y="291382"/>
                <a:ext cx="1942549" cy="1359784"/>
              </a:xfrm>
              <a:prstGeom prst="chevron">
                <a:avLst>
                  <a:gd name="adj" fmla="val 50000"/>
                </a:avLst>
              </a:prstGeom>
              <a:solidFill>
                <a:srgbClr val="607A83">
                  <a:alpha val="50000"/>
                </a:srgbClr>
              </a:solidFill>
              <a:ln w="12700" cap="flat">
                <a:solidFill>
                  <a:srgbClr val="FFFFFF">
                    <a:alpha val="50000"/>
                  </a:srgbClr>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sz="1000">
                    <a:solidFill>
                      <a:srgbClr val="FFFFFF"/>
                    </a:solidFill>
                  </a:defRPr>
                </a:pPr>
                <a:endParaRPr/>
              </a:p>
            </p:txBody>
          </p:sp>
          <p:sp>
            <p:nvSpPr>
              <p:cNvPr id="511" name="Stade…"/>
              <p:cNvSpPr txBox="1"/>
              <p:nvPr/>
            </p:nvSpPr>
            <p:spPr>
              <a:xfrm>
                <a:off x="0" y="216299"/>
                <a:ext cx="1359784" cy="15099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 tIns="10160" rIns="10160" bIns="10160" numCol="1" anchor="ctr">
                <a:spAutoFit/>
              </a:bodyPr>
              <a:lstStyle/>
              <a:p>
                <a:pPr algn="ctr" defTabSz="711200">
                  <a:lnSpc>
                    <a:spcPct val="90000"/>
                  </a:lnSpc>
                  <a:spcBef>
                    <a:spcPts val="700"/>
                  </a:spcBef>
                  <a:defRPr sz="1600"/>
                </a:pPr>
                <a:endParaRPr/>
              </a:p>
              <a:p>
                <a:pPr algn="ctr" defTabSz="711200">
                  <a:lnSpc>
                    <a:spcPct val="90000"/>
                  </a:lnSpc>
                  <a:spcBef>
                    <a:spcPts val="600"/>
                  </a:spcBef>
                  <a:defRPr sz="1600"/>
                </a:pPr>
                <a:r>
                  <a:t>Stade </a:t>
                </a:r>
                <a:endParaRPr>
                  <a:solidFill>
                    <a:srgbClr val="FFFFFF"/>
                  </a:solidFill>
                </a:endParaRPr>
              </a:p>
              <a:p>
                <a:pPr algn="ctr" defTabSz="711200">
                  <a:lnSpc>
                    <a:spcPct val="90000"/>
                  </a:lnSpc>
                  <a:spcBef>
                    <a:spcPts val="800"/>
                  </a:spcBef>
                  <a:defRPr sz="2000" b="1">
                    <a:solidFill>
                      <a:srgbClr val="FF0000"/>
                    </a:solidFill>
                  </a:defRPr>
                </a:pPr>
                <a:r>
                  <a:t>SÉVÈRE</a:t>
                </a:r>
                <a:endParaRPr>
                  <a:solidFill>
                    <a:srgbClr val="FFFFFF"/>
                  </a:solidFill>
                </a:endParaRPr>
              </a:p>
              <a:p>
                <a:pPr algn="ctr" defTabSz="711200">
                  <a:lnSpc>
                    <a:spcPct val="90000"/>
                  </a:lnSpc>
                  <a:spcBef>
                    <a:spcPts val="600"/>
                  </a:spcBef>
                  <a:defRPr sz="1600"/>
                </a:pPr>
                <a:r>
                  <a:t> 1-3 ans</a:t>
                </a:r>
                <a:endParaRPr>
                  <a:solidFill>
                    <a:srgbClr val="FFFFFF"/>
                  </a:solidFill>
                </a:endParaRPr>
              </a:p>
            </p:txBody>
          </p:sp>
        </p:grpSp>
        <p:grpSp>
          <p:nvGrpSpPr>
            <p:cNvPr id="515" name="Groupe"/>
            <p:cNvGrpSpPr/>
            <p:nvPr/>
          </p:nvGrpSpPr>
          <p:grpSpPr>
            <a:xfrm>
              <a:off x="1359782" y="3616654"/>
              <a:ext cx="10150227" cy="1577777"/>
              <a:chOff x="0" y="0"/>
              <a:chExt cx="10150226" cy="1577776"/>
            </a:xfrm>
          </p:grpSpPr>
          <p:sp>
            <p:nvSpPr>
              <p:cNvPr id="513" name="Forme"/>
              <p:cNvSpPr/>
              <p:nvPr/>
            </p:nvSpPr>
            <p:spPr>
              <a:xfrm rot="5400000">
                <a:off x="4443784" y="-4286225"/>
                <a:ext cx="1262657" cy="1015022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201"/>
                      <a:pt x="21600" y="448"/>
                    </a:cubicBezTo>
                    <a:lnTo>
                      <a:pt x="21600" y="21600"/>
                    </a:lnTo>
                    <a:lnTo>
                      <a:pt x="0" y="21600"/>
                    </a:lnTo>
                    <a:lnTo>
                      <a:pt x="0" y="448"/>
                    </a:lnTo>
                    <a:cubicBezTo>
                      <a:pt x="0" y="201"/>
                      <a:pt x="1612" y="0"/>
                      <a:pt x="3600" y="0"/>
                    </a:cubicBezTo>
                    <a:close/>
                  </a:path>
                </a:pathLst>
              </a:custGeom>
              <a:solidFill>
                <a:srgbClr val="FFFFFF">
                  <a:alpha val="90000"/>
                </a:srgbClr>
              </a:solidFill>
              <a:ln w="12700" cap="flat">
                <a:solidFill>
                  <a:srgbClr val="FFFFFF">
                    <a:alpha val="50000"/>
                  </a:srgbClr>
                </a:solidFill>
                <a:prstDash val="solid"/>
                <a:miter lim="800000"/>
              </a:ln>
              <a:effectLst/>
            </p:spPr>
            <p:txBody>
              <a:bodyPr wrap="square" lIns="45719" tIns="45719" rIns="45719" bIns="45719" numCol="1" anchor="ctr">
                <a:noAutofit/>
              </a:bodyPr>
              <a:lstStyle/>
              <a:p>
                <a:pPr defTabSz="711200">
                  <a:lnSpc>
                    <a:spcPct val="90000"/>
                  </a:lnSpc>
                  <a:spcBef>
                    <a:spcPts val="300"/>
                  </a:spcBef>
                </a:pPr>
                <a:endParaRPr/>
              </a:p>
            </p:txBody>
          </p:sp>
          <p:sp>
            <p:nvSpPr>
              <p:cNvPr id="514" name="Perte de capacité à se souvenir…"/>
              <p:cNvSpPr txBox="1"/>
              <p:nvPr/>
            </p:nvSpPr>
            <p:spPr>
              <a:xfrm>
                <a:off x="103632" y="0"/>
                <a:ext cx="9984957" cy="15777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 tIns="10160" rIns="10160" bIns="10160" numCol="1" anchor="ctr">
                <a:spAutoFit/>
              </a:bodyPr>
              <a:lstStyle/>
              <a:p>
                <a:pPr marL="171450" lvl="1" indent="-171450" defTabSz="711200">
                  <a:lnSpc>
                    <a:spcPct val="90000"/>
                  </a:lnSpc>
                  <a:spcBef>
                    <a:spcPts val="200"/>
                  </a:spcBef>
                  <a:buSzPct val="100000"/>
                  <a:buChar char="•"/>
                  <a:defRPr sz="1600"/>
                </a:pPr>
                <a:r>
                  <a:t>Perte de capacité à se souvenir</a:t>
                </a:r>
              </a:p>
              <a:p>
                <a:pPr marL="171450" lvl="1" indent="-171450" defTabSz="711200">
                  <a:lnSpc>
                    <a:spcPct val="90000"/>
                  </a:lnSpc>
                  <a:spcBef>
                    <a:spcPts val="200"/>
                  </a:spcBef>
                  <a:buSzPct val="100000"/>
                  <a:buChar char="•"/>
                  <a:defRPr sz="1600"/>
                </a:pPr>
                <a:r>
                  <a:t>Difficultés grave à s’exprimer</a:t>
                </a:r>
              </a:p>
              <a:p>
                <a:pPr marL="171450" lvl="1" indent="-171450" defTabSz="711200">
                  <a:lnSpc>
                    <a:spcPct val="90000"/>
                  </a:lnSpc>
                  <a:spcBef>
                    <a:spcPts val="200"/>
                  </a:spcBef>
                  <a:buSzPct val="100000"/>
                  <a:buChar char="•"/>
                  <a:defRPr sz="1600"/>
                </a:pPr>
                <a:r>
                  <a:t>Méthodes non-verbales pour communiquer</a:t>
                </a:r>
              </a:p>
              <a:p>
                <a:pPr marL="171450" lvl="1" indent="-171450" defTabSz="711200">
                  <a:lnSpc>
                    <a:spcPct val="90000"/>
                  </a:lnSpc>
                  <a:spcBef>
                    <a:spcPts val="200"/>
                  </a:spcBef>
                  <a:buSzPct val="100000"/>
                  <a:buChar char="•"/>
                  <a:defRPr sz="1600"/>
                </a:pPr>
                <a:r>
                  <a:t>Période de sommeil plus longues</a:t>
                </a:r>
              </a:p>
              <a:p>
                <a:pPr marL="171450" lvl="1" indent="-171450" defTabSz="711200">
                  <a:lnSpc>
                    <a:spcPct val="90000"/>
                  </a:lnSpc>
                  <a:spcBef>
                    <a:spcPts val="200"/>
                  </a:spcBef>
                  <a:buSzPct val="100000"/>
                  <a:buChar char="•"/>
                  <a:defRPr sz="1600"/>
                </a:pPr>
                <a:r>
                  <a:t>Incontinence</a:t>
                </a:r>
              </a:p>
              <a:p>
                <a:pPr marL="171450" lvl="1" indent="-171450" defTabSz="711200">
                  <a:lnSpc>
                    <a:spcPct val="90000"/>
                  </a:lnSpc>
                  <a:spcBef>
                    <a:spcPts val="200"/>
                  </a:spcBef>
                  <a:buSzPct val="100000"/>
                  <a:buChar char="•"/>
                  <a:defRPr sz="1600" b="1"/>
                </a:pPr>
                <a:r>
                  <a:t>Assistance presque complète</a:t>
                </a:r>
              </a:p>
            </p:txBody>
          </p:sp>
        </p:grpSp>
      </p:grpSp>
      <p:sp>
        <p:nvSpPr>
          <p:cNvPr id="517" name="TextBox 4"/>
          <p:cNvSpPr txBox="1"/>
          <p:nvPr/>
        </p:nvSpPr>
        <p:spPr>
          <a:xfrm>
            <a:off x="7809751" y="1644257"/>
            <a:ext cx="4160522" cy="926814"/>
          </a:xfrm>
          <a:prstGeom prst="rect">
            <a:avLst/>
          </a:prstGeom>
          <a:solidFill>
            <a:srgbClr val="DEEBF7"/>
          </a:solidFill>
          <a:ln>
            <a:solidFill>
              <a:srgbClr val="92D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Rencontre avec </a:t>
            </a:r>
            <a:r>
              <a:rPr b="1"/>
              <a:t>la Société d’Alzheimer </a:t>
            </a:r>
          </a:p>
          <a:p>
            <a:pPr>
              <a:defRPr b="1"/>
            </a:pPr>
            <a:r>
              <a:t>Infos</a:t>
            </a:r>
            <a:r>
              <a:rPr b="0"/>
              <a:t> sur la maladie.</a:t>
            </a:r>
          </a:p>
          <a:p>
            <a:pPr>
              <a:defRPr b="1"/>
            </a:pPr>
            <a:r>
              <a:t>Planification future</a:t>
            </a:r>
          </a:p>
        </p:txBody>
      </p:sp>
      <p:sp>
        <p:nvSpPr>
          <p:cNvPr id="518" name="TextBox 5"/>
          <p:cNvSpPr txBox="1"/>
          <p:nvPr/>
        </p:nvSpPr>
        <p:spPr>
          <a:xfrm>
            <a:off x="7809751" y="2940547"/>
            <a:ext cx="4178091" cy="1511013"/>
          </a:xfrm>
          <a:prstGeom prst="rect">
            <a:avLst/>
          </a:prstGeom>
          <a:solidFill>
            <a:srgbClr val="E2F0D9"/>
          </a:solidFill>
          <a:ln>
            <a:solidFill>
              <a:schemeClr val="accent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pPr>
            <a:r>
              <a:t>Début de l’aide à domicile Encadrement</a:t>
            </a:r>
            <a:r>
              <a:rPr b="0"/>
              <a:t>, assistance avec consignes simples</a:t>
            </a:r>
          </a:p>
          <a:p>
            <a:pPr>
              <a:defRPr b="1"/>
            </a:pPr>
            <a:r>
              <a:t>Gestion des risques</a:t>
            </a:r>
          </a:p>
          <a:p>
            <a:r>
              <a:t>et gestion </a:t>
            </a:r>
            <a:r>
              <a:rPr b="1"/>
              <a:t>SCPD</a:t>
            </a:r>
            <a:r>
              <a:t>.</a:t>
            </a:r>
          </a:p>
          <a:p>
            <a:pPr>
              <a:defRPr b="1"/>
            </a:pPr>
            <a:r>
              <a:t>Soutien à l’aidant</a:t>
            </a:r>
          </a:p>
        </p:txBody>
      </p:sp>
      <p:sp>
        <p:nvSpPr>
          <p:cNvPr id="519" name="TextBox 6"/>
          <p:cNvSpPr txBox="1"/>
          <p:nvPr/>
        </p:nvSpPr>
        <p:spPr>
          <a:xfrm>
            <a:off x="7809751" y="4863565"/>
            <a:ext cx="4175023" cy="634713"/>
          </a:xfrm>
          <a:prstGeom prst="rect">
            <a:avLst/>
          </a:prstGeom>
          <a:solidFill>
            <a:srgbClr val="D0CECE"/>
          </a:solidFill>
          <a:ln>
            <a:solidFill>
              <a:srgbClr val="3B3838"/>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Aide et supervision </a:t>
            </a:r>
            <a:r>
              <a:rPr b="1"/>
              <a:t>24/7</a:t>
            </a:r>
          </a:p>
          <a:p>
            <a:pPr>
              <a:defRPr b="1"/>
            </a:pPr>
            <a:r>
              <a:t>Gestion SCPD</a:t>
            </a:r>
          </a:p>
        </p:txBody>
      </p:sp>
      <p:grpSp>
        <p:nvGrpSpPr>
          <p:cNvPr id="522" name="Titre 1"/>
          <p:cNvGrpSpPr/>
          <p:nvPr/>
        </p:nvGrpSpPr>
        <p:grpSpPr>
          <a:xfrm>
            <a:off x="457199" y="274638"/>
            <a:ext cx="11177338" cy="562074"/>
            <a:chOff x="0" y="0"/>
            <a:chExt cx="11177337" cy="562073"/>
          </a:xfrm>
        </p:grpSpPr>
        <p:sp>
          <p:nvSpPr>
            <p:cNvPr id="520" name="Rectangle"/>
            <p:cNvSpPr/>
            <p:nvPr/>
          </p:nvSpPr>
          <p:spPr>
            <a:xfrm>
              <a:off x="0" y="0"/>
              <a:ext cx="11177338" cy="562074"/>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81000"/>
                </a:lnSpc>
                <a:defRPr sz="3600">
                  <a:latin typeface="Calibri Light"/>
                  <a:ea typeface="Calibri Light"/>
                  <a:cs typeface="Calibri Light"/>
                  <a:sym typeface="Calibri Light"/>
                </a:defRPr>
              </a:pPr>
              <a:endParaRPr/>
            </a:p>
          </p:txBody>
        </p:sp>
        <p:sp>
          <p:nvSpPr>
            <p:cNvPr id="521" name="Évolution de l’Alzheimer et TNC majeurs"/>
            <p:cNvSpPr txBox="1"/>
            <p:nvPr/>
          </p:nvSpPr>
          <p:spPr>
            <a:xfrm>
              <a:off x="45720" y="0"/>
              <a:ext cx="11085898" cy="5620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algn="ctr">
                <a:lnSpc>
                  <a:spcPct val="81000"/>
                </a:lnSpc>
                <a:defRPr sz="3500">
                  <a:latin typeface="Calibri Light"/>
                  <a:ea typeface="Calibri Light"/>
                  <a:cs typeface="Calibri Light"/>
                  <a:sym typeface="Calibri Light"/>
                </a:defRPr>
              </a:lvl1pPr>
            </a:lstStyle>
            <a:p>
              <a:r>
                <a:t>Évolution de l’Alzheimer et TNC majeurs</a:t>
              </a: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rgbClr val="F7FAFD"/>
            </a:gs>
            <a:gs pos="74000">
              <a:srgbClr val="B5D2EC"/>
            </a:gs>
            <a:gs pos="83000">
              <a:srgbClr val="B5D2EC"/>
            </a:gs>
            <a:gs pos="100000">
              <a:srgbClr val="CEE1F2"/>
            </a:gs>
          </a:gsLst>
          <a:lin ang="5400000" scaled="0"/>
        </a:gradFill>
        <a:effectLst/>
      </p:bgPr>
    </p:bg>
    <p:spTree>
      <p:nvGrpSpPr>
        <p:cNvPr id="1" name=""/>
        <p:cNvGrpSpPr/>
        <p:nvPr/>
      </p:nvGrpSpPr>
      <p:grpSpPr>
        <a:xfrm>
          <a:off x="0" y="0"/>
          <a:ext cx="0" cy="0"/>
          <a:chOff x="0" y="0"/>
          <a:chExt cx="0" cy="0"/>
        </a:xfrm>
      </p:grpSpPr>
      <p:sp>
        <p:nvSpPr>
          <p:cNvPr id="550" name="Titre 1"/>
          <p:cNvSpPr txBox="1">
            <a:spLocks noGrp="1"/>
          </p:cNvSpPr>
          <p:nvPr>
            <p:ph type="title"/>
          </p:nvPr>
        </p:nvSpPr>
        <p:spPr>
          <a:xfrm>
            <a:off x="831850" y="1709738"/>
            <a:ext cx="10515600" cy="2852738"/>
          </a:xfrm>
          <a:prstGeom prst="rect">
            <a:avLst/>
          </a:prstGeom>
        </p:spPr>
        <p:txBody>
          <a:bodyPr/>
          <a:lstStyle>
            <a:lvl1pPr>
              <a:lnSpc>
                <a:spcPct val="100000"/>
              </a:lnSpc>
              <a:defRPr sz="3600" cap="all">
                <a:latin typeface="+mn-lt"/>
                <a:ea typeface="+mn-ea"/>
                <a:cs typeface="+mn-cs"/>
                <a:sym typeface="Calibri"/>
              </a:defRPr>
            </a:lvl1pPr>
          </a:lstStyle>
          <a:p>
            <a:r>
              <a:t>REPÉRAGE DES Troubles neurocognitifs EN GMF</a:t>
            </a:r>
          </a:p>
        </p:txBody>
      </p:sp>
      <p:sp>
        <p:nvSpPr>
          <p:cNvPr id="551" name="Espace réservé du texte 2"/>
          <p:cNvSpPr txBox="1">
            <a:spLocks noGrp="1"/>
          </p:cNvSpPr>
          <p:nvPr>
            <p:ph type="body" sz="quarter" idx="1"/>
          </p:nvPr>
        </p:nvSpPr>
        <p:spPr>
          <a:prstGeom prst="rect">
            <a:avLst/>
          </a:prstGeom>
        </p:spPr>
        <p:txBody>
          <a:bodyPr/>
          <a:lstStyle/>
          <a:p>
            <a:endParaRPr/>
          </a:p>
        </p:txBody>
      </p:sp>
      <p:sp>
        <p:nvSpPr>
          <p:cNvPr id="552"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26</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209493151"/>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Espace réservé du numéro de diapositive 4"/>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
        <p:nvSpPr>
          <p:cNvPr id="525" name="Espace réservé du contenu 2"/>
          <p:cNvSpPr txBox="1"/>
          <p:nvPr/>
        </p:nvSpPr>
        <p:spPr>
          <a:xfrm>
            <a:off x="541428" y="932319"/>
            <a:ext cx="7280739" cy="57813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defTabSz="457200">
              <a:spcBef>
                <a:spcPts val="1000"/>
              </a:spcBef>
              <a:buClr>
                <a:schemeClr val="accent1"/>
              </a:buClr>
              <a:buSzPct val="80000"/>
              <a:buChar char=""/>
              <a:defRPr>
                <a:solidFill>
                  <a:srgbClr val="404040"/>
                </a:solidFill>
              </a:defRPr>
            </a:pPr>
            <a:r>
              <a:t>Âge avancé</a:t>
            </a:r>
          </a:p>
          <a:p>
            <a:pPr marL="342900" indent="-342900" defTabSz="457200">
              <a:spcBef>
                <a:spcPts val="1000"/>
              </a:spcBef>
              <a:buClr>
                <a:schemeClr val="accent1"/>
              </a:buClr>
              <a:buSzPct val="80000"/>
              <a:buChar char=""/>
              <a:defRPr>
                <a:solidFill>
                  <a:srgbClr val="404040"/>
                </a:solidFill>
              </a:defRPr>
            </a:pPr>
            <a:r>
              <a:t>Genre: femmes</a:t>
            </a:r>
          </a:p>
          <a:p>
            <a:pPr marL="342900" indent="-342900" defTabSz="457200">
              <a:spcBef>
                <a:spcPts val="1000"/>
              </a:spcBef>
              <a:buClr>
                <a:schemeClr val="accent1"/>
              </a:buClr>
              <a:buSzPct val="80000"/>
              <a:buChar char=""/>
              <a:defRPr>
                <a:solidFill>
                  <a:srgbClr val="E0281F"/>
                </a:solidFill>
              </a:defRPr>
            </a:pPr>
            <a:r>
              <a:t>Isolement social</a:t>
            </a:r>
          </a:p>
          <a:p>
            <a:pPr marL="342900" indent="-342900" defTabSz="457200">
              <a:spcBef>
                <a:spcPts val="1000"/>
              </a:spcBef>
              <a:buClr>
                <a:schemeClr val="accent1"/>
              </a:buClr>
              <a:buSzPct val="80000"/>
              <a:buChar char=""/>
              <a:defRPr>
                <a:solidFill>
                  <a:srgbClr val="FF0000"/>
                </a:solidFill>
              </a:defRPr>
            </a:pPr>
            <a:r>
              <a:t>Maladies cardiovasculaires</a:t>
            </a:r>
            <a:endParaRPr>
              <a:solidFill>
                <a:srgbClr val="404040"/>
              </a:solidFill>
            </a:endParaRPr>
          </a:p>
          <a:p>
            <a:pPr marL="342900" indent="-342900" defTabSz="457200">
              <a:spcBef>
                <a:spcPts val="1000"/>
              </a:spcBef>
              <a:buClr>
                <a:schemeClr val="accent1"/>
              </a:buClr>
              <a:buSzPct val="80000"/>
              <a:buChar char=""/>
              <a:defRPr>
                <a:solidFill>
                  <a:srgbClr val="FF0000"/>
                </a:solidFill>
              </a:defRPr>
            </a:pPr>
            <a:r>
              <a:t>Hypertension</a:t>
            </a:r>
            <a:endParaRPr>
              <a:solidFill>
                <a:srgbClr val="404040"/>
              </a:solidFill>
            </a:endParaRPr>
          </a:p>
          <a:p>
            <a:pPr marL="342900" indent="-342900" defTabSz="457200">
              <a:spcBef>
                <a:spcPts val="1000"/>
              </a:spcBef>
              <a:buClr>
                <a:schemeClr val="accent1"/>
              </a:buClr>
              <a:buSzPct val="80000"/>
              <a:buChar char=""/>
              <a:defRPr>
                <a:solidFill>
                  <a:srgbClr val="FF0000"/>
                </a:solidFill>
              </a:defRPr>
            </a:pPr>
            <a:r>
              <a:t>Tabagisme</a:t>
            </a:r>
            <a:endParaRPr>
              <a:solidFill>
                <a:srgbClr val="404040"/>
              </a:solidFill>
            </a:endParaRPr>
          </a:p>
          <a:p>
            <a:pPr marL="342900" indent="-342900" defTabSz="457200">
              <a:spcBef>
                <a:spcPts val="1000"/>
              </a:spcBef>
              <a:buClr>
                <a:schemeClr val="accent1"/>
              </a:buClr>
              <a:buSzPct val="80000"/>
              <a:buChar char=""/>
              <a:defRPr>
                <a:solidFill>
                  <a:srgbClr val="FF0000"/>
                </a:solidFill>
              </a:defRPr>
            </a:pPr>
            <a:r>
              <a:t>Diabète</a:t>
            </a:r>
            <a:endParaRPr>
              <a:solidFill>
                <a:srgbClr val="404040"/>
              </a:solidFill>
            </a:endParaRPr>
          </a:p>
          <a:p>
            <a:pPr marL="342900" indent="-342900" defTabSz="457200">
              <a:spcBef>
                <a:spcPts val="1000"/>
              </a:spcBef>
              <a:buClr>
                <a:schemeClr val="accent1"/>
              </a:buClr>
              <a:buSzPct val="80000"/>
              <a:buChar char=""/>
              <a:defRPr>
                <a:solidFill>
                  <a:srgbClr val="FF0000"/>
                </a:solidFill>
              </a:defRPr>
            </a:pPr>
            <a:r>
              <a:t>Obésité</a:t>
            </a:r>
            <a:endParaRPr>
              <a:solidFill>
                <a:srgbClr val="404040"/>
              </a:solidFill>
            </a:endParaRPr>
          </a:p>
          <a:p>
            <a:pPr marL="342900" indent="-342900" defTabSz="457200">
              <a:spcBef>
                <a:spcPts val="1000"/>
              </a:spcBef>
              <a:buClr>
                <a:schemeClr val="accent1"/>
              </a:buClr>
              <a:buSzPct val="80000"/>
              <a:buChar char=""/>
              <a:defRPr>
                <a:solidFill>
                  <a:srgbClr val="ED462F"/>
                </a:solidFill>
              </a:defRPr>
            </a:pPr>
            <a:r>
              <a:t>Pertes auditives </a:t>
            </a:r>
          </a:p>
          <a:p>
            <a:pPr marL="342900" indent="-342900" defTabSz="457200">
              <a:spcBef>
                <a:spcPts val="1000"/>
              </a:spcBef>
              <a:buClr>
                <a:schemeClr val="accent1"/>
              </a:buClr>
              <a:buSzPct val="80000"/>
              <a:buChar char=""/>
              <a:defRPr>
                <a:solidFill>
                  <a:srgbClr val="ED462F"/>
                </a:solidFill>
              </a:defRPr>
            </a:pPr>
            <a:r>
              <a:t>Dépressions non traitées</a:t>
            </a:r>
          </a:p>
          <a:p>
            <a:pPr marL="342900" indent="-342900" defTabSz="457200">
              <a:spcBef>
                <a:spcPts val="1000"/>
              </a:spcBef>
              <a:buClr>
                <a:schemeClr val="accent1"/>
              </a:buClr>
              <a:buSzPct val="80000"/>
              <a:buChar char=""/>
              <a:defRPr>
                <a:solidFill>
                  <a:srgbClr val="ED462F"/>
                </a:solidFill>
              </a:defRPr>
            </a:pPr>
            <a:r>
              <a:t>Traumatismes crâniens</a:t>
            </a:r>
          </a:p>
          <a:p>
            <a:pPr marL="342900" indent="-342900" defTabSz="457200">
              <a:spcBef>
                <a:spcPts val="1000"/>
              </a:spcBef>
              <a:buClr>
                <a:schemeClr val="accent1"/>
              </a:buClr>
              <a:buSzPct val="80000"/>
              <a:buChar char=""/>
              <a:defRPr>
                <a:solidFill>
                  <a:srgbClr val="ED462F"/>
                </a:solidFill>
              </a:defRPr>
            </a:pPr>
            <a:r>
              <a:t>Faible niveau d’instruction</a:t>
            </a:r>
          </a:p>
          <a:p>
            <a:pPr marL="342900" indent="-342900" defTabSz="457200">
              <a:spcBef>
                <a:spcPts val="1000"/>
              </a:spcBef>
              <a:buClr>
                <a:schemeClr val="accent1"/>
              </a:buClr>
              <a:buSzPct val="80000"/>
              <a:buChar char=""/>
            </a:pPr>
            <a:r>
              <a:t>Pollution atmosphérique</a:t>
            </a:r>
          </a:p>
          <a:p>
            <a:pPr marL="342900" indent="-342900" defTabSz="457200">
              <a:spcBef>
                <a:spcPts val="1000"/>
              </a:spcBef>
              <a:buClr>
                <a:schemeClr val="accent1"/>
              </a:buClr>
              <a:buSzPct val="80000"/>
              <a:buChar char=""/>
            </a:pPr>
            <a:r>
              <a:t>Facteurs génétiques</a:t>
            </a:r>
          </a:p>
        </p:txBody>
      </p:sp>
      <p:pic>
        <p:nvPicPr>
          <p:cNvPr id="526" name="Picture 2" descr="Picture 2"/>
          <p:cNvPicPr>
            <a:picLocks noChangeAspect="1"/>
          </p:cNvPicPr>
          <p:nvPr/>
        </p:nvPicPr>
        <p:blipFill>
          <a:blip r:embed="rId2">
            <a:extLst/>
          </a:blip>
          <a:stretch>
            <a:fillRect/>
          </a:stretch>
        </p:blipFill>
        <p:spPr>
          <a:xfrm>
            <a:off x="3809492" y="2783545"/>
            <a:ext cx="2071289" cy="1290910"/>
          </a:xfrm>
          <a:prstGeom prst="rect">
            <a:avLst/>
          </a:prstGeom>
          <a:ln w="12700">
            <a:miter lim="400000"/>
          </a:ln>
        </p:spPr>
      </p:pic>
      <p:pic>
        <p:nvPicPr>
          <p:cNvPr id="527" name="Picture 8" descr="Picture 8"/>
          <p:cNvPicPr>
            <a:picLocks noChangeAspect="1"/>
          </p:cNvPicPr>
          <p:nvPr/>
        </p:nvPicPr>
        <p:blipFill>
          <a:blip r:embed="rId3">
            <a:extLst/>
          </a:blip>
          <a:stretch>
            <a:fillRect/>
          </a:stretch>
        </p:blipFill>
        <p:spPr>
          <a:xfrm>
            <a:off x="5888206" y="3372134"/>
            <a:ext cx="1996170" cy="1328361"/>
          </a:xfrm>
          <a:prstGeom prst="rect">
            <a:avLst/>
          </a:prstGeom>
          <a:ln w="12700">
            <a:miter lim="400000"/>
          </a:ln>
        </p:spPr>
      </p:pic>
      <p:pic>
        <p:nvPicPr>
          <p:cNvPr id="528" name="Picture 9" descr="Picture 9"/>
          <p:cNvPicPr>
            <a:picLocks noChangeAspect="1"/>
          </p:cNvPicPr>
          <p:nvPr/>
        </p:nvPicPr>
        <p:blipFill>
          <a:blip r:embed="rId4">
            <a:extLst/>
          </a:blip>
          <a:stretch>
            <a:fillRect/>
          </a:stretch>
        </p:blipFill>
        <p:spPr>
          <a:xfrm>
            <a:off x="9323314" y="1680631"/>
            <a:ext cx="2095029" cy="1122827"/>
          </a:xfrm>
          <a:prstGeom prst="rect">
            <a:avLst/>
          </a:prstGeom>
          <a:ln w="12700">
            <a:miter lim="400000"/>
          </a:ln>
        </p:spPr>
      </p:pic>
      <p:pic>
        <p:nvPicPr>
          <p:cNvPr id="529" name="Picture 11" descr="Picture 11"/>
          <p:cNvPicPr>
            <a:picLocks noChangeAspect="1"/>
          </p:cNvPicPr>
          <p:nvPr/>
        </p:nvPicPr>
        <p:blipFill>
          <a:blip r:embed="rId5">
            <a:extLst/>
          </a:blip>
          <a:stretch>
            <a:fillRect/>
          </a:stretch>
        </p:blipFill>
        <p:spPr>
          <a:xfrm>
            <a:off x="10561377" y="4591301"/>
            <a:ext cx="1301400" cy="1318907"/>
          </a:xfrm>
          <a:prstGeom prst="rect">
            <a:avLst/>
          </a:prstGeom>
          <a:ln w="12700">
            <a:miter lim="400000"/>
          </a:ln>
        </p:spPr>
      </p:pic>
      <p:pic>
        <p:nvPicPr>
          <p:cNvPr id="530" name="Picture 5" descr="Picture 5"/>
          <p:cNvPicPr>
            <a:picLocks noChangeAspect="1"/>
          </p:cNvPicPr>
          <p:nvPr/>
        </p:nvPicPr>
        <p:blipFill>
          <a:blip r:embed="rId6">
            <a:extLst/>
          </a:blip>
          <a:stretch>
            <a:fillRect/>
          </a:stretch>
        </p:blipFill>
        <p:spPr>
          <a:xfrm>
            <a:off x="9587323" y="3103709"/>
            <a:ext cx="1948110" cy="1378999"/>
          </a:xfrm>
          <a:prstGeom prst="rect">
            <a:avLst/>
          </a:prstGeom>
          <a:ln w="12700">
            <a:miter lim="400000"/>
          </a:ln>
        </p:spPr>
      </p:pic>
      <p:pic>
        <p:nvPicPr>
          <p:cNvPr id="531" name="Picture 4" descr="Picture 4"/>
          <p:cNvPicPr>
            <a:picLocks noChangeAspect="1"/>
          </p:cNvPicPr>
          <p:nvPr/>
        </p:nvPicPr>
        <p:blipFill>
          <a:blip r:embed="rId7">
            <a:extLst/>
          </a:blip>
          <a:stretch>
            <a:fillRect/>
          </a:stretch>
        </p:blipFill>
        <p:spPr>
          <a:xfrm>
            <a:off x="8096414" y="3405085"/>
            <a:ext cx="1116797" cy="1204693"/>
          </a:xfrm>
          <a:prstGeom prst="rect">
            <a:avLst/>
          </a:prstGeom>
          <a:ln w="12700">
            <a:miter lim="400000"/>
          </a:ln>
        </p:spPr>
      </p:pic>
      <p:pic>
        <p:nvPicPr>
          <p:cNvPr id="532" name="Image 12" descr="Image 12"/>
          <p:cNvPicPr>
            <a:picLocks noChangeAspect="1"/>
          </p:cNvPicPr>
          <p:nvPr/>
        </p:nvPicPr>
        <p:blipFill>
          <a:blip r:embed="rId8">
            <a:extLst/>
          </a:blip>
          <a:stretch>
            <a:fillRect/>
          </a:stretch>
        </p:blipFill>
        <p:spPr>
          <a:xfrm>
            <a:off x="7905129" y="4843600"/>
            <a:ext cx="1068125" cy="1094828"/>
          </a:xfrm>
          <a:prstGeom prst="rect">
            <a:avLst/>
          </a:prstGeom>
          <a:ln w="12700">
            <a:miter lim="400000"/>
          </a:ln>
        </p:spPr>
      </p:pic>
      <p:pic>
        <p:nvPicPr>
          <p:cNvPr id="533" name="Image 13" descr="Image 13"/>
          <p:cNvPicPr>
            <a:picLocks noChangeAspect="1"/>
          </p:cNvPicPr>
          <p:nvPr/>
        </p:nvPicPr>
        <p:blipFill>
          <a:blip r:embed="rId9">
            <a:extLst/>
          </a:blip>
          <a:stretch>
            <a:fillRect/>
          </a:stretch>
        </p:blipFill>
        <p:spPr>
          <a:xfrm>
            <a:off x="7503410" y="1126703"/>
            <a:ext cx="1585929" cy="1585929"/>
          </a:xfrm>
          <a:prstGeom prst="rect">
            <a:avLst/>
          </a:prstGeom>
          <a:ln w="12700">
            <a:miter lim="400000"/>
          </a:ln>
        </p:spPr>
      </p:pic>
      <p:pic>
        <p:nvPicPr>
          <p:cNvPr id="534" name="Image 16" descr="Image 16"/>
          <p:cNvPicPr>
            <a:picLocks noChangeAspect="1"/>
          </p:cNvPicPr>
          <p:nvPr/>
        </p:nvPicPr>
        <p:blipFill>
          <a:blip r:embed="rId10">
            <a:extLst/>
          </a:blip>
          <a:stretch>
            <a:fillRect/>
          </a:stretch>
        </p:blipFill>
        <p:spPr>
          <a:xfrm>
            <a:off x="6070510" y="5580124"/>
            <a:ext cx="1432901" cy="1074676"/>
          </a:xfrm>
          <a:prstGeom prst="rect">
            <a:avLst/>
          </a:prstGeom>
          <a:ln w="12700">
            <a:miter lim="400000"/>
          </a:ln>
        </p:spPr>
      </p:pic>
      <p:pic>
        <p:nvPicPr>
          <p:cNvPr id="535" name="Image 19" descr="Image 19"/>
          <p:cNvPicPr>
            <a:picLocks noChangeAspect="1"/>
          </p:cNvPicPr>
          <p:nvPr/>
        </p:nvPicPr>
        <p:blipFill>
          <a:blip r:embed="rId11">
            <a:extLst/>
          </a:blip>
          <a:stretch>
            <a:fillRect/>
          </a:stretch>
        </p:blipFill>
        <p:spPr>
          <a:xfrm>
            <a:off x="3921447" y="4747898"/>
            <a:ext cx="1587966" cy="1005712"/>
          </a:xfrm>
          <a:prstGeom prst="rect">
            <a:avLst/>
          </a:prstGeom>
          <a:ln w="12700">
            <a:miter lim="400000"/>
          </a:ln>
        </p:spPr>
      </p:pic>
      <p:pic>
        <p:nvPicPr>
          <p:cNvPr id="536" name="Image 21" descr="Image 21"/>
          <p:cNvPicPr>
            <a:picLocks noChangeAspect="1"/>
          </p:cNvPicPr>
          <p:nvPr/>
        </p:nvPicPr>
        <p:blipFill>
          <a:blip r:embed="rId12">
            <a:extLst/>
          </a:blip>
          <a:stretch>
            <a:fillRect/>
          </a:stretch>
        </p:blipFill>
        <p:spPr>
          <a:xfrm>
            <a:off x="5122552" y="1346830"/>
            <a:ext cx="1238827" cy="1145673"/>
          </a:xfrm>
          <a:prstGeom prst="rect">
            <a:avLst/>
          </a:prstGeom>
          <a:ln w="12700">
            <a:miter lim="400000"/>
          </a:ln>
        </p:spPr>
      </p:pic>
      <p:pic>
        <p:nvPicPr>
          <p:cNvPr id="537" name="Image 23" descr="Image 23"/>
          <p:cNvPicPr>
            <a:picLocks noChangeAspect="1"/>
          </p:cNvPicPr>
          <p:nvPr/>
        </p:nvPicPr>
        <p:blipFill>
          <a:blip r:embed="rId13">
            <a:extLst/>
          </a:blip>
          <a:stretch>
            <a:fillRect/>
          </a:stretch>
        </p:blipFill>
        <p:spPr>
          <a:xfrm>
            <a:off x="9374972" y="5558325"/>
            <a:ext cx="1024643" cy="1024643"/>
          </a:xfrm>
          <a:prstGeom prst="rect">
            <a:avLst/>
          </a:prstGeom>
          <a:ln w="12700">
            <a:miter lim="400000"/>
          </a:ln>
        </p:spPr>
      </p:pic>
      <p:grpSp>
        <p:nvGrpSpPr>
          <p:cNvPr id="540" name="Titre 1"/>
          <p:cNvGrpSpPr/>
          <p:nvPr/>
        </p:nvGrpSpPr>
        <p:grpSpPr>
          <a:xfrm>
            <a:off x="457199" y="274638"/>
            <a:ext cx="11177338" cy="562074"/>
            <a:chOff x="0" y="0"/>
            <a:chExt cx="11177337" cy="562073"/>
          </a:xfrm>
        </p:grpSpPr>
        <p:sp>
          <p:nvSpPr>
            <p:cNvPr id="538" name="Rectangle"/>
            <p:cNvSpPr/>
            <p:nvPr/>
          </p:nvSpPr>
          <p:spPr>
            <a:xfrm>
              <a:off x="0" y="0"/>
              <a:ext cx="11177338" cy="562074"/>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72000"/>
                </a:lnSpc>
                <a:defRPr sz="3600">
                  <a:latin typeface="Calibri Light"/>
                  <a:ea typeface="Calibri Light"/>
                  <a:cs typeface="Calibri Light"/>
                  <a:sym typeface="Calibri Light"/>
                </a:defRPr>
              </a:pPr>
              <a:endParaRPr/>
            </a:p>
          </p:txBody>
        </p:sp>
        <p:sp>
          <p:nvSpPr>
            <p:cNvPr id="539" name="Facteurs de risques de TNC"/>
            <p:cNvSpPr txBox="1"/>
            <p:nvPr/>
          </p:nvSpPr>
          <p:spPr>
            <a:xfrm>
              <a:off x="45720" y="0"/>
              <a:ext cx="11085898" cy="5620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algn="ctr" defTabSz="886968">
                <a:lnSpc>
                  <a:spcPct val="72000"/>
                </a:lnSpc>
                <a:defRPr sz="3783">
                  <a:latin typeface="Calibri Light"/>
                  <a:ea typeface="Calibri Light"/>
                  <a:cs typeface="Calibri Light"/>
                  <a:sym typeface="Calibri Light"/>
                </a:defRPr>
              </a:lvl1pPr>
            </a:lstStyle>
            <a:p>
              <a:r>
                <a:t>Facteurs de risques de TNC</a:t>
              </a: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Espace réservé du numéro de diapositive 2"/>
          <p:cNvSpPr txBox="1">
            <a:spLocks noGrp="1"/>
          </p:cNvSpPr>
          <p:nvPr>
            <p:ph type="sldNum" sz="quarter" idx="4294967295"/>
          </p:nvPr>
        </p:nvSpPr>
        <p:spPr>
          <a:xfrm>
            <a:off x="11615935" y="5982305"/>
            <a:ext cx="232875"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a:defRPr sz="1000">
                <a:solidFill>
                  <a:srgbClr val="2D2926"/>
                </a:solidFill>
              </a:defRPr>
            </a:lvl1pPr>
          </a:lstStyle>
          <a:p>
            <a:fld id="{86CB4B4D-7CA3-9044-876B-883B54F8677D}" type="slidenum">
              <a:t>28</a:t>
            </a:fld>
            <a:endParaRPr/>
          </a:p>
        </p:txBody>
      </p:sp>
      <p:sp>
        <p:nvSpPr>
          <p:cNvPr id="543" name="Espace réservé du contenu 2"/>
          <p:cNvSpPr txBox="1">
            <a:spLocks noGrp="1"/>
          </p:cNvSpPr>
          <p:nvPr>
            <p:ph type="body" sz="half" idx="1"/>
          </p:nvPr>
        </p:nvSpPr>
        <p:spPr>
          <a:xfrm>
            <a:off x="935134" y="923223"/>
            <a:ext cx="3863523" cy="4667569"/>
          </a:xfrm>
          <a:prstGeom prst="rect">
            <a:avLst/>
          </a:prstGeom>
        </p:spPr>
        <p:txBody>
          <a:bodyPr/>
          <a:lstStyle/>
          <a:p>
            <a:pPr marL="220037" indent="-220037" defTabSz="586770">
              <a:lnSpc>
                <a:spcPct val="80000"/>
              </a:lnSpc>
              <a:defRPr sz="5115" i="1"/>
            </a:pPr>
            <a:endParaRPr/>
          </a:p>
          <a:p>
            <a:pPr marL="220037" indent="-220037" defTabSz="586770">
              <a:lnSpc>
                <a:spcPct val="80000"/>
              </a:lnSpc>
              <a:defRPr sz="2232" i="1"/>
            </a:pPr>
            <a:r>
              <a:t>Alzheimer’s Association International Conference 2017</a:t>
            </a:r>
            <a:r>
              <a:rPr i="0"/>
              <a:t> (AAIC 2017)</a:t>
            </a:r>
          </a:p>
          <a:p>
            <a:pPr marL="220037" indent="-220037" defTabSz="586770">
              <a:lnSpc>
                <a:spcPct val="80000"/>
              </a:lnSpc>
              <a:defRPr sz="2232" i="1"/>
            </a:pPr>
            <a:endParaRPr i="0"/>
          </a:p>
          <a:p>
            <a:pPr marL="0" indent="0" defTabSz="586770">
              <a:lnSpc>
                <a:spcPct val="80000"/>
              </a:lnSpc>
              <a:buClrTx/>
              <a:buSzTx/>
              <a:buFontTx/>
              <a:buNone/>
              <a:defRPr sz="2232" i="1"/>
            </a:pPr>
            <a:endParaRPr i="0"/>
          </a:p>
          <a:p>
            <a:pPr marL="220037" indent="-220037" defTabSz="586770">
              <a:lnSpc>
                <a:spcPct val="80000"/>
              </a:lnSpc>
              <a:defRPr sz="2232"/>
            </a:pPr>
            <a:r>
              <a:t>9 facteurs de risques modifiables qui contribuent au développement de TC majeurs</a:t>
            </a:r>
          </a:p>
          <a:p>
            <a:pPr marL="0" indent="0" defTabSz="586770">
              <a:lnSpc>
                <a:spcPct val="80000"/>
              </a:lnSpc>
              <a:buClrTx/>
              <a:buSzTx/>
              <a:buFontTx/>
              <a:buNone/>
              <a:defRPr sz="2232"/>
            </a:pPr>
            <a:endParaRPr/>
          </a:p>
          <a:p>
            <a:pPr marL="0" indent="0" defTabSz="586770">
              <a:lnSpc>
                <a:spcPct val="80000"/>
              </a:lnSpc>
              <a:buClrTx/>
              <a:buSzTx/>
              <a:buFontTx/>
              <a:buNone/>
              <a:defRPr sz="2232"/>
            </a:pPr>
            <a:endParaRPr/>
          </a:p>
          <a:p>
            <a:pPr marL="220037" indent="-220037" defTabSz="586770">
              <a:lnSpc>
                <a:spcPct val="80000"/>
              </a:lnSpc>
              <a:defRPr sz="2232"/>
            </a:pPr>
            <a:r>
              <a:t>Voici comment réduire de 35% notre risque de TNC majeur</a:t>
            </a:r>
          </a:p>
          <a:p>
            <a:pPr marL="220037" indent="-220037" defTabSz="586770">
              <a:lnSpc>
                <a:spcPct val="80000"/>
              </a:lnSpc>
              <a:defRPr sz="372"/>
            </a:pPr>
            <a:endParaRPr/>
          </a:p>
          <a:p>
            <a:pPr marL="0" indent="0" algn="r" defTabSz="586770">
              <a:lnSpc>
                <a:spcPct val="80000"/>
              </a:lnSpc>
              <a:buSzTx/>
              <a:buNone/>
              <a:defRPr sz="1209" i="1"/>
            </a:pPr>
            <a:endParaRPr/>
          </a:p>
          <a:p>
            <a:pPr marL="0" indent="0" algn="r" defTabSz="586770">
              <a:lnSpc>
                <a:spcPct val="80000"/>
              </a:lnSpc>
              <a:buSzTx/>
              <a:buNone/>
              <a:defRPr sz="372" i="1"/>
            </a:pPr>
            <a:r>
              <a:t>						</a:t>
            </a:r>
          </a:p>
        </p:txBody>
      </p:sp>
      <p:pic>
        <p:nvPicPr>
          <p:cNvPr id="544" name="Picture 2" descr="Picture 2"/>
          <p:cNvPicPr>
            <a:picLocks noChangeAspect="1"/>
          </p:cNvPicPr>
          <p:nvPr/>
        </p:nvPicPr>
        <p:blipFill>
          <a:blip r:embed="rId2">
            <a:extLst/>
          </a:blip>
          <a:stretch>
            <a:fillRect/>
          </a:stretch>
        </p:blipFill>
        <p:spPr>
          <a:xfrm>
            <a:off x="5507632" y="981075"/>
            <a:ext cx="5986265" cy="4551866"/>
          </a:xfrm>
          <a:prstGeom prst="rect">
            <a:avLst/>
          </a:prstGeom>
          <a:ln w="12700">
            <a:miter lim="400000"/>
          </a:ln>
        </p:spPr>
      </p:pic>
      <p:sp>
        <p:nvSpPr>
          <p:cNvPr id="545" name="ZoneTexte 3"/>
          <p:cNvSpPr txBox="1"/>
          <p:nvPr/>
        </p:nvSpPr>
        <p:spPr>
          <a:xfrm>
            <a:off x="8335140" y="5009721"/>
            <a:ext cx="1861210" cy="228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i="1">
                <a:solidFill>
                  <a:srgbClr val="FFFFFF"/>
                </a:solidFill>
              </a:defRPr>
            </a:lvl1pPr>
          </a:lstStyle>
          <a:p>
            <a:r>
              <a:t>(Source: alzheimer.tv, 2017)</a:t>
            </a:r>
          </a:p>
        </p:txBody>
      </p:sp>
      <p:grpSp>
        <p:nvGrpSpPr>
          <p:cNvPr id="548" name="Titre 1"/>
          <p:cNvGrpSpPr/>
          <p:nvPr/>
        </p:nvGrpSpPr>
        <p:grpSpPr>
          <a:xfrm>
            <a:off x="288757" y="365125"/>
            <a:ext cx="11490160" cy="645528"/>
            <a:chOff x="0" y="0"/>
            <a:chExt cx="11490158" cy="645527"/>
          </a:xfrm>
        </p:grpSpPr>
        <p:sp>
          <p:nvSpPr>
            <p:cNvPr id="546" name="Rectangle"/>
            <p:cNvSpPr/>
            <p:nvPr/>
          </p:nvSpPr>
          <p:spPr>
            <a:xfrm>
              <a:off x="-1" y="0"/>
              <a:ext cx="11490160" cy="645528"/>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defRPr sz="3600" b="1"/>
              </a:pPr>
              <a:endParaRPr/>
            </a:p>
          </p:txBody>
        </p:sp>
        <p:sp>
          <p:nvSpPr>
            <p:cNvPr id="547" name="Prévention des TNC"/>
            <p:cNvSpPr txBox="1"/>
            <p:nvPr/>
          </p:nvSpPr>
          <p:spPr>
            <a:xfrm>
              <a:off x="45719" y="0"/>
              <a:ext cx="11398720" cy="645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p>
              <a:pPr lvl="1" indent="0" algn="ctr">
                <a:defRPr sz="3600" b="1"/>
              </a:pPr>
              <a:r>
                <a:t>Prévention des TNC</a:t>
              </a:r>
            </a:p>
          </p:txBody>
        </p:sp>
      </p:gr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rgbClr val="F7FAFD"/>
            </a:gs>
            <a:gs pos="74000">
              <a:srgbClr val="B5D2EC"/>
            </a:gs>
            <a:gs pos="83000">
              <a:srgbClr val="B5D2EC"/>
            </a:gs>
            <a:gs pos="100000">
              <a:srgbClr val="CEE1F2"/>
            </a:gs>
          </a:gsLst>
          <a:lin ang="5400000" scaled="0"/>
        </a:gradFill>
        <a:effectLst/>
      </p:bgPr>
    </p:bg>
    <p:spTree>
      <p:nvGrpSpPr>
        <p:cNvPr id="1" name=""/>
        <p:cNvGrpSpPr/>
        <p:nvPr/>
      </p:nvGrpSpPr>
      <p:grpSpPr>
        <a:xfrm>
          <a:off x="0" y="0"/>
          <a:ext cx="0" cy="0"/>
          <a:chOff x="0" y="0"/>
          <a:chExt cx="0" cy="0"/>
        </a:xfrm>
      </p:grpSpPr>
      <p:sp>
        <p:nvSpPr>
          <p:cNvPr id="550" name="Titre 1"/>
          <p:cNvSpPr txBox="1">
            <a:spLocks noGrp="1"/>
          </p:cNvSpPr>
          <p:nvPr>
            <p:ph type="title"/>
          </p:nvPr>
        </p:nvSpPr>
        <p:spPr>
          <a:xfrm>
            <a:off x="831850" y="1709738"/>
            <a:ext cx="10515600" cy="2852738"/>
          </a:xfrm>
          <a:prstGeom prst="rect">
            <a:avLst/>
          </a:prstGeom>
        </p:spPr>
        <p:txBody>
          <a:bodyPr/>
          <a:lstStyle>
            <a:lvl1pPr>
              <a:lnSpc>
                <a:spcPct val="100000"/>
              </a:lnSpc>
              <a:defRPr sz="3600" cap="all">
                <a:latin typeface="+mn-lt"/>
                <a:ea typeface="+mn-ea"/>
                <a:cs typeface="+mn-cs"/>
                <a:sym typeface="Calibri"/>
              </a:defRPr>
            </a:lvl1pPr>
          </a:lstStyle>
          <a:p>
            <a:r>
              <a:rPr dirty="0"/>
              <a:t>REPÉRAGE DES Troubles </a:t>
            </a:r>
            <a:r>
              <a:rPr dirty="0" err="1"/>
              <a:t>neurocognitifs</a:t>
            </a:r>
            <a:r>
              <a:rPr dirty="0"/>
              <a:t> EN GMF</a:t>
            </a:r>
          </a:p>
        </p:txBody>
      </p:sp>
      <p:sp>
        <p:nvSpPr>
          <p:cNvPr id="551" name="Espace réservé du texte 2"/>
          <p:cNvSpPr txBox="1">
            <a:spLocks noGrp="1"/>
          </p:cNvSpPr>
          <p:nvPr>
            <p:ph type="body" sz="quarter" idx="1"/>
          </p:nvPr>
        </p:nvSpPr>
        <p:spPr>
          <a:prstGeom prst="rect">
            <a:avLst/>
          </a:prstGeom>
        </p:spPr>
        <p:txBody>
          <a:bodyPr/>
          <a:lstStyle/>
          <a:p>
            <a:endParaRPr/>
          </a:p>
        </p:txBody>
      </p:sp>
      <p:sp>
        <p:nvSpPr>
          <p:cNvPr id="552"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Espace réservé du numéro de diapositive 2"/>
          <p:cNvSpPr txBox="1">
            <a:spLocks noGrp="1"/>
          </p:cNvSpPr>
          <p:nvPr>
            <p:ph type="sldNum" sz="quarter" idx="2"/>
          </p:nvPr>
        </p:nvSpPr>
        <p:spPr>
          <a:xfrm>
            <a:off x="11615935" y="5982305"/>
            <a:ext cx="168510" cy="2285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353" name="Rectangle 2"/>
          <p:cNvSpPr txBox="1">
            <a:spLocks noGrp="1"/>
          </p:cNvSpPr>
          <p:nvPr>
            <p:ph type="title"/>
          </p:nvPr>
        </p:nvSpPr>
        <p:spPr>
          <a:xfrm>
            <a:off x="1992313" y="235834"/>
            <a:ext cx="8229601" cy="756459"/>
          </a:xfrm>
          <a:prstGeom prst="rect">
            <a:avLst/>
          </a:prstGeom>
        </p:spPr>
        <p:txBody>
          <a:bodyPr/>
          <a:lstStyle>
            <a:lvl1pPr algn="ctr"/>
          </a:lstStyle>
          <a:p>
            <a:r>
              <a:t>Bloc 1: Plan de formation</a:t>
            </a:r>
          </a:p>
        </p:txBody>
      </p:sp>
      <p:sp>
        <p:nvSpPr>
          <p:cNvPr id="354" name="Rectangle 3"/>
          <p:cNvSpPr txBox="1">
            <a:spLocks noGrp="1"/>
          </p:cNvSpPr>
          <p:nvPr>
            <p:ph type="body" idx="1"/>
          </p:nvPr>
        </p:nvSpPr>
        <p:spPr>
          <a:xfrm>
            <a:off x="1992313" y="1263491"/>
            <a:ext cx="8229601" cy="4299821"/>
          </a:xfrm>
          <a:prstGeom prst="rect">
            <a:avLst/>
          </a:prstGeom>
        </p:spPr>
        <p:txBody>
          <a:bodyPr>
            <a:normAutofit fontScale="85000" lnSpcReduction="20000"/>
          </a:bodyPr>
          <a:lstStyle/>
          <a:p>
            <a:pPr marL="336042" indent="-336042" defTabSz="896111">
              <a:lnSpc>
                <a:spcPct val="150000"/>
              </a:lnSpc>
              <a:defRPr sz="2548"/>
            </a:pPr>
            <a:endParaRPr dirty="0"/>
          </a:p>
          <a:p>
            <a:pPr marL="336042" indent="-336042" defTabSz="896111">
              <a:lnSpc>
                <a:spcPct val="150000"/>
              </a:lnSpc>
              <a:defRPr sz="2548"/>
            </a:pPr>
            <a:r>
              <a:rPr dirty="0"/>
              <a:t>« Le Plan Alzheimer » </a:t>
            </a:r>
          </a:p>
          <a:p>
            <a:pPr marL="336042" indent="-336042" defTabSz="896111">
              <a:lnSpc>
                <a:spcPct val="150000"/>
              </a:lnSpc>
              <a:defRPr sz="2548"/>
            </a:pPr>
            <a:r>
              <a:rPr dirty="0"/>
              <a:t>Les </a:t>
            </a:r>
            <a:r>
              <a:rPr dirty="0" err="1"/>
              <a:t>fonctions</a:t>
            </a:r>
            <a:r>
              <a:rPr dirty="0"/>
              <a:t> </a:t>
            </a:r>
            <a:r>
              <a:rPr dirty="0" err="1"/>
              <a:t>cognitives</a:t>
            </a:r>
            <a:r>
              <a:rPr dirty="0"/>
              <a:t> et </a:t>
            </a:r>
            <a:r>
              <a:rPr dirty="0" err="1"/>
              <a:t>effets</a:t>
            </a:r>
            <a:r>
              <a:rPr dirty="0"/>
              <a:t> </a:t>
            </a:r>
            <a:r>
              <a:rPr dirty="0" err="1"/>
              <a:t>normaux</a:t>
            </a:r>
            <a:r>
              <a:rPr dirty="0"/>
              <a:t> du </a:t>
            </a:r>
            <a:r>
              <a:rPr dirty="0" err="1"/>
              <a:t>vieillissement</a:t>
            </a:r>
            <a:endParaRPr dirty="0"/>
          </a:p>
          <a:p>
            <a:pPr marL="336042" indent="-336042" defTabSz="896111">
              <a:lnSpc>
                <a:spcPct val="150000"/>
              </a:lnSpc>
              <a:defRPr sz="2548"/>
            </a:pPr>
            <a:r>
              <a:rPr lang="fr-CA" dirty="0" smtClean="0"/>
              <a:t>Les </a:t>
            </a:r>
            <a:r>
              <a:rPr dirty="0" smtClean="0"/>
              <a:t>TNC </a:t>
            </a:r>
            <a:r>
              <a:rPr lang="fr-CA" dirty="0" smtClean="0"/>
              <a:t>: types et progression</a:t>
            </a:r>
            <a:endParaRPr dirty="0"/>
          </a:p>
          <a:p>
            <a:pPr marL="336042" indent="-336042" defTabSz="896111">
              <a:lnSpc>
                <a:spcPct val="150000"/>
              </a:lnSpc>
              <a:defRPr sz="2548"/>
            </a:pPr>
            <a:r>
              <a:rPr dirty="0" err="1"/>
              <a:t>Facteurs</a:t>
            </a:r>
            <a:r>
              <a:rPr dirty="0"/>
              <a:t> de </a:t>
            </a:r>
            <a:r>
              <a:rPr dirty="0" err="1" smtClean="0"/>
              <a:t>risque</a:t>
            </a:r>
            <a:r>
              <a:rPr lang="fr-CA" dirty="0" smtClean="0"/>
              <a:t> et prévention des TNC</a:t>
            </a:r>
          </a:p>
          <a:p>
            <a:pPr marL="336042" indent="-336042" defTabSz="896111">
              <a:lnSpc>
                <a:spcPct val="150000"/>
              </a:lnSpc>
              <a:defRPr sz="2548"/>
            </a:pPr>
            <a:r>
              <a:rPr lang="fr-CA" dirty="0" smtClean="0"/>
              <a:t>Repérage des TNC en GMF</a:t>
            </a:r>
          </a:p>
          <a:p>
            <a:pPr marL="336042" indent="-336042" defTabSz="896111">
              <a:lnSpc>
                <a:spcPct val="150000"/>
              </a:lnSpc>
              <a:defRPr sz="2548"/>
            </a:pPr>
            <a:r>
              <a:rPr lang="fr-CA" dirty="0" smtClean="0"/>
              <a:t>Tests cognitifs </a:t>
            </a:r>
            <a:r>
              <a:rPr lang="fr-CA" dirty="0"/>
              <a:t>rapides </a:t>
            </a:r>
            <a:r>
              <a:rPr lang="fr-CA" dirty="0" smtClean="0"/>
              <a:t>de repérage des TNC</a:t>
            </a:r>
          </a:p>
          <a:p>
            <a:pPr marL="336042" indent="-336042" defTabSz="896111">
              <a:lnSpc>
                <a:spcPct val="150000"/>
              </a:lnSpc>
              <a:defRPr sz="2548"/>
            </a:pPr>
            <a:r>
              <a:rPr lang="fr-CA" dirty="0" smtClean="0"/>
              <a:t>Après les tests de repérage</a:t>
            </a:r>
            <a:endParaRPr dirty="0" smtClean="0"/>
          </a:p>
          <a:p>
            <a:pPr marL="336042" indent="-336042" defTabSz="896111">
              <a:lnSpc>
                <a:spcPct val="150000"/>
              </a:lnSpc>
              <a:defRPr sz="2548"/>
            </a:pPr>
            <a:r>
              <a:rPr dirty="0" err="1" smtClean="0"/>
              <a:t>Délirium</a:t>
            </a:r>
            <a:r>
              <a:rPr lang="fr-CA" dirty="0"/>
              <a:t>,</a:t>
            </a:r>
            <a:r>
              <a:rPr dirty="0" smtClean="0"/>
              <a:t> </a:t>
            </a:r>
            <a:r>
              <a:rPr lang="fr-CA" dirty="0"/>
              <a:t>d</a:t>
            </a:r>
            <a:r>
              <a:rPr dirty="0" err="1" smtClean="0"/>
              <a:t>épression</a:t>
            </a:r>
            <a:r>
              <a:rPr lang="fr-CA" dirty="0" smtClean="0"/>
              <a:t> et pharmacovigilance</a:t>
            </a:r>
            <a:endParaRPr dirty="0" smtClean="0"/>
          </a:p>
          <a:p>
            <a:pPr marL="336042" indent="-336042" defTabSz="896111">
              <a:lnSpc>
                <a:spcPct val="150000"/>
              </a:lnSpc>
              <a:defRPr sz="2548"/>
            </a:pPr>
            <a:endParaRPr dirty="0"/>
          </a:p>
        </p:txBody>
      </p:sp>
      <p:grpSp>
        <p:nvGrpSpPr>
          <p:cNvPr id="357" name="Titre 1"/>
          <p:cNvGrpSpPr/>
          <p:nvPr/>
        </p:nvGrpSpPr>
        <p:grpSpPr>
          <a:xfrm>
            <a:off x="457199" y="274638"/>
            <a:ext cx="11177338" cy="562074"/>
            <a:chOff x="0" y="0"/>
            <a:chExt cx="11177337" cy="562073"/>
          </a:xfrm>
        </p:grpSpPr>
        <p:sp>
          <p:nvSpPr>
            <p:cNvPr id="355" name="Rectangle"/>
            <p:cNvSpPr/>
            <p:nvPr/>
          </p:nvSpPr>
          <p:spPr>
            <a:xfrm>
              <a:off x="0" y="0"/>
              <a:ext cx="11177338" cy="562074"/>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72000"/>
                </a:lnSpc>
                <a:defRPr sz="3600">
                  <a:latin typeface="Calibri Light"/>
                  <a:ea typeface="Calibri Light"/>
                  <a:cs typeface="Calibri Light"/>
                  <a:sym typeface="Calibri Light"/>
                </a:defRPr>
              </a:pPr>
              <a:endParaRPr/>
            </a:p>
          </p:txBody>
        </p:sp>
        <p:sp>
          <p:nvSpPr>
            <p:cNvPr id="356" name="Bloc 1: Plan de Formation"/>
            <p:cNvSpPr txBox="1"/>
            <p:nvPr/>
          </p:nvSpPr>
          <p:spPr>
            <a:xfrm>
              <a:off x="45720" y="0"/>
              <a:ext cx="11085898" cy="5620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algn="ctr" defTabSz="886968">
                <a:lnSpc>
                  <a:spcPct val="72000"/>
                </a:lnSpc>
                <a:defRPr sz="3783">
                  <a:latin typeface="Calibri Light"/>
                  <a:ea typeface="Calibri Light"/>
                  <a:cs typeface="Calibri Light"/>
                  <a:sym typeface="Calibri Light"/>
                </a:defRPr>
              </a:lvl1pPr>
            </a:lstStyle>
            <a:p>
              <a:r>
                <a:t>Bloc 1: Plan de Formation</a:t>
              </a:r>
            </a:p>
          </p:txBody>
        </p:sp>
      </p:gr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4" name="Image 4" descr="Image 4"/>
          <p:cNvPicPr>
            <a:picLocks noChangeAspect="1"/>
          </p:cNvPicPr>
          <p:nvPr/>
        </p:nvPicPr>
        <p:blipFill>
          <a:blip r:embed="rId2">
            <a:extLst/>
          </a:blip>
          <a:srcRect l="24756" t="13993" r="25733" b="9913"/>
          <a:stretch>
            <a:fillRect/>
          </a:stretch>
        </p:blipFill>
        <p:spPr>
          <a:xfrm>
            <a:off x="424969" y="74165"/>
            <a:ext cx="11292841" cy="6317673"/>
          </a:xfrm>
          <a:prstGeom prst="rect">
            <a:avLst/>
          </a:prstGeom>
          <a:ln w="12700">
            <a:miter lim="400000"/>
          </a:ln>
        </p:spPr>
      </p:pic>
      <p:sp>
        <p:nvSpPr>
          <p:cNvPr id="555" name="Espace réservé du numéro de diapositive 4"/>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sp>
        <p:nvSpPr>
          <p:cNvPr id="556" name="Rectangle 2"/>
          <p:cNvSpPr/>
          <p:nvPr/>
        </p:nvSpPr>
        <p:spPr>
          <a:xfrm>
            <a:off x="1205345" y="1136073"/>
            <a:ext cx="10182323" cy="3709281"/>
          </a:xfrm>
          <a:prstGeom prst="rect">
            <a:avLst/>
          </a:prstGeom>
          <a:ln w="76200">
            <a:solidFill>
              <a:srgbClr val="FF0000"/>
            </a:solidFill>
            <a:miter/>
          </a:ln>
        </p:spPr>
        <p:txBody>
          <a:bodyPr lIns="45719" rIns="45719" anchor="ctr"/>
          <a:lstStyle/>
          <a:p>
            <a:pPr algn="ctr">
              <a:defRPr>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Content Placeholder 2"/>
          <p:cNvSpPr txBox="1">
            <a:spLocks noGrp="1"/>
          </p:cNvSpPr>
          <p:nvPr>
            <p:ph type="body" idx="1"/>
          </p:nvPr>
        </p:nvSpPr>
        <p:spPr>
          <a:xfrm>
            <a:off x="842210" y="1523999"/>
            <a:ext cx="10252511" cy="4500882"/>
          </a:xfrm>
          <a:prstGeom prst="rect">
            <a:avLst/>
          </a:prstGeom>
        </p:spPr>
        <p:txBody>
          <a:bodyPr/>
          <a:lstStyle/>
          <a:p>
            <a:endParaRPr/>
          </a:p>
          <a:p>
            <a:r>
              <a:t>C’est détecter des signes et des symptômes précurseurs de TNC </a:t>
            </a:r>
            <a:r>
              <a:rPr b="1"/>
              <a:t>dans un sous-groupe de la population à risque</a:t>
            </a:r>
          </a:p>
          <a:p>
            <a:pPr>
              <a:defRPr b="1"/>
            </a:pPr>
            <a:endParaRPr b="1"/>
          </a:p>
          <a:p>
            <a:r>
              <a:t>**</a:t>
            </a:r>
            <a:r>
              <a:rPr b="1" u="sng"/>
              <a:t>Ne parle pas de dépistage </a:t>
            </a:r>
            <a:r>
              <a:t>parce que ce n’est </a:t>
            </a:r>
            <a:r>
              <a:rPr i="1" u="sng"/>
              <a:t>pas</a:t>
            </a:r>
            <a:r>
              <a:rPr u="sng"/>
              <a:t> </a:t>
            </a:r>
            <a:r>
              <a:t>recommandé de faire un dépistage systématique des TNC.</a:t>
            </a:r>
          </a:p>
        </p:txBody>
      </p:sp>
      <p:sp>
        <p:nvSpPr>
          <p:cNvPr id="559" name="Espace réservé du numéro de diapositive 4"/>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grpSp>
        <p:nvGrpSpPr>
          <p:cNvPr id="562" name="Titre 1"/>
          <p:cNvGrpSpPr/>
          <p:nvPr/>
        </p:nvGrpSpPr>
        <p:grpSpPr>
          <a:xfrm>
            <a:off x="288757" y="365125"/>
            <a:ext cx="11490160" cy="645528"/>
            <a:chOff x="0" y="0"/>
            <a:chExt cx="11490158" cy="645527"/>
          </a:xfrm>
        </p:grpSpPr>
        <p:sp>
          <p:nvSpPr>
            <p:cNvPr id="560" name="Rectangle"/>
            <p:cNvSpPr/>
            <p:nvPr/>
          </p:nvSpPr>
          <p:spPr>
            <a:xfrm>
              <a:off x="-1" y="0"/>
              <a:ext cx="11490160" cy="645528"/>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defRPr sz="3600" b="1"/>
              </a:pPr>
              <a:endParaRPr/>
            </a:p>
          </p:txBody>
        </p:sp>
        <p:sp>
          <p:nvSpPr>
            <p:cNvPr id="561" name="Le repérage des TNC"/>
            <p:cNvSpPr txBox="1"/>
            <p:nvPr/>
          </p:nvSpPr>
          <p:spPr>
            <a:xfrm>
              <a:off x="45719" y="0"/>
              <a:ext cx="11398720" cy="645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p>
              <a:pPr lvl="1" indent="0" algn="ctr">
                <a:defRPr sz="3600" b="1"/>
              </a:pPr>
              <a:r>
                <a:t>Le repérage des TNC </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58">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58">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iterate>
                                    <p:tmAbs val="0"/>
                                  </p:iterate>
                                  <p:childTnLst>
                                    <p:set>
                                      <p:cBhvr>
                                        <p:cTn id="13" fill="hold"/>
                                        <p:tgtEl>
                                          <p:spTgt spid="5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 grpId="1" build="p"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Content Placeholder 2"/>
          <p:cNvSpPr txBox="1">
            <a:spLocks noGrp="1"/>
          </p:cNvSpPr>
          <p:nvPr>
            <p:ph type="body" idx="1"/>
          </p:nvPr>
        </p:nvSpPr>
        <p:spPr>
          <a:xfrm>
            <a:off x="288758" y="1494004"/>
            <a:ext cx="11573510" cy="5044909"/>
          </a:xfrm>
          <a:prstGeom prst="rect">
            <a:avLst/>
          </a:prstGeom>
        </p:spPr>
        <p:txBody>
          <a:bodyPr/>
          <a:lstStyle/>
          <a:p>
            <a:pPr marL="0" indent="0">
              <a:buSzTx/>
              <a:buNone/>
              <a:defRPr sz="2000"/>
            </a:pPr>
            <a:endParaRPr/>
          </a:p>
          <a:p>
            <a:pPr>
              <a:defRPr b="1"/>
            </a:pPr>
            <a:r>
              <a:t>50% des personnes reçoivent leur dx à un stade </a:t>
            </a:r>
            <a:r>
              <a:rPr u="sng"/>
              <a:t>trop</a:t>
            </a:r>
            <a:r>
              <a:t> avancé </a:t>
            </a:r>
          </a:p>
          <a:p>
            <a:pPr marL="685800" lvl="1" indent="-228600">
              <a:spcBef>
                <a:spcPts val="500"/>
              </a:spcBef>
            </a:pPr>
            <a:r>
              <a:t>changements dans le cerveau 15 -20 ans avant l’apparition de symptômes </a:t>
            </a:r>
            <a:endParaRPr sz="2400"/>
          </a:p>
          <a:p>
            <a:pPr marL="0" indent="0">
              <a:buSzTx/>
              <a:buNone/>
            </a:pPr>
            <a:endParaRPr sz="2400"/>
          </a:p>
          <a:p>
            <a:pPr marL="457200" lvl="1" indent="-457200"/>
            <a:r>
              <a:t>Diagnostic précoce</a:t>
            </a:r>
          </a:p>
          <a:p>
            <a:pPr marL="0" lvl="1" indent="457200">
              <a:spcBef>
                <a:spcPts val="500"/>
              </a:spcBef>
              <a:buSzTx/>
              <a:buNone/>
              <a:defRPr sz="2400" b="1"/>
            </a:pPr>
            <a:r>
              <a:t>Diagnostic plus tôt = intervention plus tôt = perte d’autonomie retardée</a:t>
            </a:r>
          </a:p>
          <a:p>
            <a:pPr marL="1143000" lvl="2" indent="-228600">
              <a:spcBef>
                <a:spcPts val="500"/>
              </a:spcBef>
              <a:defRPr sz="2400"/>
            </a:pPr>
            <a:r>
              <a:t>un plan de suivi et une prise en charge adaptés</a:t>
            </a:r>
          </a:p>
          <a:p>
            <a:pPr marL="1143000" lvl="2" indent="-228600">
              <a:spcBef>
                <a:spcPts val="500"/>
              </a:spcBef>
              <a:defRPr sz="2400"/>
            </a:pPr>
            <a:r>
              <a:t>protéger le cerveau et la réserve cognitive plus tôt</a:t>
            </a:r>
            <a:endParaRPr sz="2000"/>
          </a:p>
          <a:p>
            <a:pPr marL="1143000" lvl="2" indent="-228600">
              <a:spcBef>
                <a:spcPts val="500"/>
              </a:spcBef>
              <a:defRPr sz="2400"/>
            </a:pPr>
            <a:r>
              <a:t>Panification de l’avenir</a:t>
            </a:r>
          </a:p>
        </p:txBody>
      </p:sp>
      <p:sp>
        <p:nvSpPr>
          <p:cNvPr id="565" name="Espace réservé du numéro de diapositive 4"/>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grpSp>
        <p:nvGrpSpPr>
          <p:cNvPr id="568" name="Titre 1"/>
          <p:cNvGrpSpPr/>
          <p:nvPr/>
        </p:nvGrpSpPr>
        <p:grpSpPr>
          <a:xfrm>
            <a:off x="288757" y="365125"/>
            <a:ext cx="11490160" cy="645528"/>
            <a:chOff x="0" y="0"/>
            <a:chExt cx="11490158" cy="645527"/>
          </a:xfrm>
        </p:grpSpPr>
        <p:sp>
          <p:nvSpPr>
            <p:cNvPr id="566" name="Rectangle"/>
            <p:cNvSpPr/>
            <p:nvPr/>
          </p:nvSpPr>
          <p:spPr>
            <a:xfrm>
              <a:off x="-1" y="0"/>
              <a:ext cx="11490160" cy="645528"/>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90000"/>
                </a:lnSpc>
                <a:defRPr sz="4000" b="1"/>
              </a:pPr>
              <a:endParaRPr/>
            </a:p>
          </p:txBody>
        </p:sp>
        <p:sp>
          <p:nvSpPr>
            <p:cNvPr id="567" name="Pourquoi repérer les TNC?"/>
            <p:cNvSpPr txBox="1"/>
            <p:nvPr/>
          </p:nvSpPr>
          <p:spPr>
            <a:xfrm>
              <a:off x="45719" y="0"/>
              <a:ext cx="11398720" cy="645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p>
              <a:pPr lvl="1" indent="0" algn="ctr">
                <a:lnSpc>
                  <a:spcPct val="90000"/>
                </a:lnSpc>
                <a:defRPr sz="4000" b="1"/>
              </a:pPr>
              <a:r>
                <a:t>Pourquoi repérer les TNC?</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64">
                                            <p:txEl>
                                              <p:pRg st="1" end="1"/>
                                            </p:txEl>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6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64">
                                            <p:txEl>
                                              <p:pRg st="3" end="3"/>
                                            </p:txEl>
                                          </p:spTgt>
                                        </p:tgtEl>
                                        <p:attrNameLst>
                                          <p:attrName>style.visibility</p:attrName>
                                        </p:attrNameLst>
                                      </p:cBhvr>
                                      <p:to>
                                        <p:strVal val="visible"/>
                                      </p:to>
                                    </p:set>
                                  </p:childTnLst>
                                </p:cTn>
                              </p:par>
                              <p:par>
                                <p:cTn id="13" presetID="1" presetClass="entr" presetSubtype="0" fill="hold" grpId="1" nodeType="withEffect">
                                  <p:stCondLst>
                                    <p:cond delay="0"/>
                                  </p:stCondLst>
                                  <p:iterate>
                                    <p:tmAbs val="0"/>
                                  </p:iterate>
                                  <p:childTnLst>
                                    <p:set>
                                      <p:cBhvr>
                                        <p:cTn id="14" fill="hold"/>
                                        <p:tgtEl>
                                          <p:spTgt spid="564">
                                            <p:txEl>
                                              <p:pRg st="4" end="4"/>
                                            </p:txEl>
                                          </p:spTgt>
                                        </p:tgtEl>
                                        <p:attrNameLst>
                                          <p:attrName>style.visibility</p:attrName>
                                        </p:attrNameLst>
                                      </p:cBhvr>
                                      <p:to>
                                        <p:strVal val="visible"/>
                                      </p:to>
                                    </p:set>
                                  </p:childTnLst>
                                </p:cTn>
                              </p:par>
                              <p:par>
                                <p:cTn id="15" presetID="1" presetClass="entr" presetSubtype="0" fill="hold" grpId="1" nodeType="withEffect">
                                  <p:stCondLst>
                                    <p:cond delay="0"/>
                                  </p:stCondLst>
                                  <p:iterate>
                                    <p:tmAbs val="0"/>
                                  </p:iterate>
                                  <p:childTnLst>
                                    <p:set>
                                      <p:cBhvr>
                                        <p:cTn id="16" fill="hold"/>
                                        <p:tgtEl>
                                          <p:spTgt spid="564">
                                            <p:txEl>
                                              <p:pRg st="5" end="5"/>
                                            </p:txEl>
                                          </p:spTgt>
                                        </p:tgtEl>
                                        <p:attrNameLst>
                                          <p:attrName>style.visibility</p:attrName>
                                        </p:attrNameLst>
                                      </p:cBhvr>
                                      <p:to>
                                        <p:strVal val="visible"/>
                                      </p:to>
                                    </p:set>
                                  </p:childTnLst>
                                </p:cTn>
                              </p:par>
                              <p:par>
                                <p:cTn id="17" presetID="1" presetClass="entr" presetSubtype="0" fill="hold" grpId="1" nodeType="withEffect">
                                  <p:stCondLst>
                                    <p:cond delay="0"/>
                                  </p:stCondLst>
                                  <p:iterate>
                                    <p:tmAbs val="0"/>
                                  </p:iterate>
                                  <p:childTnLst>
                                    <p:set>
                                      <p:cBhvr>
                                        <p:cTn id="18" fill="hold"/>
                                        <p:tgtEl>
                                          <p:spTgt spid="564">
                                            <p:txEl>
                                              <p:pRg st="6" end="6"/>
                                            </p:txEl>
                                          </p:spTgt>
                                        </p:tgtEl>
                                        <p:attrNameLst>
                                          <p:attrName>style.visibility</p:attrName>
                                        </p:attrNameLst>
                                      </p:cBhvr>
                                      <p:to>
                                        <p:strVal val="visible"/>
                                      </p:to>
                                    </p:set>
                                  </p:childTnLst>
                                </p:cTn>
                              </p:par>
                              <p:par>
                                <p:cTn id="19" presetID="1" presetClass="entr" presetSubtype="0" fill="hold" grpId="1" nodeType="withEffect">
                                  <p:stCondLst>
                                    <p:cond delay="0"/>
                                  </p:stCondLst>
                                  <p:iterate>
                                    <p:tmAbs val="0"/>
                                  </p:iterate>
                                  <p:childTnLst>
                                    <p:set>
                                      <p:cBhvr>
                                        <p:cTn id="20" fill="hold"/>
                                        <p:tgtEl>
                                          <p:spTgt spid="564">
                                            <p:txEl>
                                              <p:pRg st="7" end="7"/>
                                            </p:txEl>
                                          </p:spTgt>
                                        </p:tgtEl>
                                        <p:attrNameLst>
                                          <p:attrName>style.visibility</p:attrName>
                                        </p:attrNameLst>
                                      </p:cBhvr>
                                      <p:to>
                                        <p:strVal val="visible"/>
                                      </p:to>
                                    </p:set>
                                  </p:childTnLst>
                                </p:cTn>
                              </p:par>
                              <p:par>
                                <p:cTn id="21" presetID="1" presetClass="entr" presetSubtype="0" fill="hold" grpId="1" nodeType="withEffect">
                                  <p:stCondLst>
                                    <p:cond delay="0"/>
                                  </p:stCondLst>
                                  <p:iterate>
                                    <p:tmAbs val="0"/>
                                  </p:iterate>
                                  <p:childTnLst>
                                    <p:set>
                                      <p:cBhvr>
                                        <p:cTn id="22" fill="hold"/>
                                        <p:tgtEl>
                                          <p:spTgt spid="5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1" build="p"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Content Placeholder 3"/>
          <p:cNvSpPr txBox="1">
            <a:spLocks noGrp="1"/>
          </p:cNvSpPr>
          <p:nvPr>
            <p:ph type="body" sz="half" idx="1"/>
          </p:nvPr>
        </p:nvSpPr>
        <p:spPr>
          <a:xfrm>
            <a:off x="607906" y="1415350"/>
            <a:ext cx="5425932" cy="5027980"/>
          </a:xfrm>
          <a:prstGeom prst="rect">
            <a:avLst/>
          </a:prstGeom>
        </p:spPr>
        <p:txBody>
          <a:bodyPr anchor="t"/>
          <a:lstStyle/>
          <a:p>
            <a:pPr>
              <a:lnSpc>
                <a:spcPct val="81000"/>
              </a:lnSpc>
              <a:defRPr sz="2500" b="0"/>
            </a:pPr>
            <a:r>
              <a:t>Age 65 ans et plus ayant: </a:t>
            </a:r>
          </a:p>
          <a:p>
            <a:pPr marL="228600" indent="-228600">
              <a:lnSpc>
                <a:spcPct val="81000"/>
              </a:lnSpc>
              <a:buSzPct val="100000"/>
              <a:buFont typeface="Arial"/>
              <a:buChar char="•"/>
              <a:defRPr sz="2500" b="0"/>
            </a:pPr>
            <a:r>
              <a:t>Antécédent d’AVC ou d’ICT</a:t>
            </a:r>
          </a:p>
          <a:p>
            <a:pPr marL="228600" indent="-228600">
              <a:lnSpc>
                <a:spcPct val="81000"/>
              </a:lnSpc>
              <a:buSzPct val="100000"/>
              <a:buFont typeface="Arial"/>
              <a:buChar char="•"/>
              <a:defRPr sz="2500" b="0"/>
            </a:pPr>
            <a:r>
              <a:t>Antécédents familiaux de TNC majeurs</a:t>
            </a:r>
          </a:p>
          <a:p>
            <a:pPr marL="228600" indent="-228600">
              <a:lnSpc>
                <a:spcPct val="81000"/>
              </a:lnSpc>
              <a:buSzPct val="100000"/>
              <a:buFont typeface="Arial"/>
              <a:buChar char="•"/>
              <a:defRPr sz="2500" b="0"/>
            </a:pPr>
            <a:r>
              <a:t>Apnée de sommeil non-stabilisée</a:t>
            </a:r>
          </a:p>
          <a:p>
            <a:pPr marL="228600" indent="-228600">
              <a:lnSpc>
                <a:spcPct val="81000"/>
              </a:lnSpc>
              <a:buSzPct val="100000"/>
              <a:buFont typeface="Arial"/>
              <a:buChar char="•"/>
              <a:defRPr sz="2500" b="0"/>
            </a:pPr>
            <a:r>
              <a:t>Délirium (évaluation si stabilisée depuis 3-6 mois)</a:t>
            </a:r>
          </a:p>
          <a:p>
            <a:pPr marL="228600" indent="-228600">
              <a:lnSpc>
                <a:spcPct val="81000"/>
              </a:lnSpc>
              <a:buSzPct val="100000"/>
              <a:buFont typeface="Arial"/>
              <a:buChar char="•"/>
              <a:defRPr sz="2500" b="0"/>
            </a:pPr>
            <a:r>
              <a:t>Maladie de parkinson ou parkinsonisme</a:t>
            </a:r>
          </a:p>
          <a:p>
            <a:pPr marL="228600" indent="-228600">
              <a:lnSpc>
                <a:spcPct val="81000"/>
              </a:lnSpc>
              <a:buSzPct val="100000"/>
              <a:buFont typeface="Arial"/>
              <a:buChar char="•"/>
              <a:defRPr sz="2500" b="0"/>
            </a:pPr>
            <a:r>
              <a:t>Trauma crânien (évaluation si stabilisée depuis 3-6 mois)</a:t>
            </a:r>
          </a:p>
          <a:p>
            <a:pPr marL="228600" indent="-228600">
              <a:lnSpc>
                <a:spcPct val="81000"/>
              </a:lnSpc>
              <a:buSzPct val="100000"/>
              <a:buFont typeface="Arial"/>
              <a:buChar char="•"/>
              <a:defRPr sz="2500" b="0"/>
            </a:pPr>
            <a:r>
              <a:t>TNC Léger</a:t>
            </a:r>
          </a:p>
        </p:txBody>
      </p:sp>
      <p:sp>
        <p:nvSpPr>
          <p:cNvPr id="571" name="Content Placeholder 5"/>
          <p:cNvSpPr txBox="1"/>
          <p:nvPr/>
        </p:nvSpPr>
        <p:spPr>
          <a:xfrm>
            <a:off x="6254430" y="2567797"/>
            <a:ext cx="5697887" cy="41516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nSpc>
                <a:spcPct val="90000"/>
              </a:lnSpc>
              <a:spcBef>
                <a:spcPts val="1000"/>
              </a:spcBef>
              <a:defRPr sz="2800"/>
            </a:pPr>
            <a:r>
              <a:t>Usager ayant:</a:t>
            </a:r>
          </a:p>
          <a:p>
            <a:pPr marL="228600" indent="-228600">
              <a:lnSpc>
                <a:spcPct val="90000"/>
              </a:lnSpc>
              <a:spcBef>
                <a:spcPts val="1000"/>
              </a:spcBef>
              <a:buSzPct val="100000"/>
              <a:buFont typeface="Arial"/>
              <a:buChar char="•"/>
              <a:defRPr sz="2800"/>
            </a:pPr>
            <a:r>
              <a:t>Un nouveau diagnostic psychiatrique après 50 ans</a:t>
            </a:r>
          </a:p>
          <a:p>
            <a:pPr marL="228600" indent="-228600">
              <a:lnSpc>
                <a:spcPct val="90000"/>
              </a:lnSpc>
              <a:spcBef>
                <a:spcPts val="1000"/>
              </a:spcBef>
              <a:buSzPct val="100000"/>
              <a:buFont typeface="Arial"/>
              <a:buChar char="•"/>
              <a:defRPr sz="2800"/>
            </a:pPr>
            <a:r>
              <a:t>Des dépressions récurrentes</a:t>
            </a:r>
          </a:p>
        </p:txBody>
      </p:sp>
      <p:sp>
        <p:nvSpPr>
          <p:cNvPr id="572" name="Espace réservé du numéro de diapositive 2"/>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
        <p:nvSpPr>
          <p:cNvPr id="573" name="TextBox 6"/>
          <p:cNvSpPr txBox="1"/>
          <p:nvPr/>
        </p:nvSpPr>
        <p:spPr>
          <a:xfrm>
            <a:off x="6460376" y="5458690"/>
            <a:ext cx="4527777" cy="12093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92D050"/>
                </a:solidFill>
              </a:defRPr>
            </a:lvl1pPr>
          </a:lstStyle>
          <a:p>
            <a:r>
              <a:t>https://publications.msss.gouv.qc.ca/msss/fichiers/2019/19-829-08W_processus_diagnostic.pdf    </a:t>
            </a:r>
          </a:p>
        </p:txBody>
      </p:sp>
      <p:grpSp>
        <p:nvGrpSpPr>
          <p:cNvPr id="576" name="Titre 1"/>
          <p:cNvGrpSpPr/>
          <p:nvPr/>
        </p:nvGrpSpPr>
        <p:grpSpPr>
          <a:xfrm>
            <a:off x="288757" y="365125"/>
            <a:ext cx="11490160" cy="645528"/>
            <a:chOff x="0" y="0"/>
            <a:chExt cx="11490158" cy="645527"/>
          </a:xfrm>
        </p:grpSpPr>
        <p:sp>
          <p:nvSpPr>
            <p:cNvPr id="574" name="Rectangle"/>
            <p:cNvSpPr/>
            <p:nvPr/>
          </p:nvSpPr>
          <p:spPr>
            <a:xfrm>
              <a:off x="-1" y="0"/>
              <a:ext cx="11490160" cy="645528"/>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defRPr sz="3600" b="1"/>
              </a:pPr>
              <a:endParaRPr/>
            </a:p>
          </p:txBody>
        </p:sp>
        <p:sp>
          <p:nvSpPr>
            <p:cNvPr id="575" name="Zone de vigilance: faire tests cognitifs rapides"/>
            <p:cNvSpPr txBox="1"/>
            <p:nvPr/>
          </p:nvSpPr>
          <p:spPr>
            <a:xfrm>
              <a:off x="45719" y="0"/>
              <a:ext cx="11398720" cy="645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p>
              <a:pPr lvl="1" indent="0" algn="ctr">
                <a:defRPr sz="3600" b="1"/>
              </a:pPr>
              <a:r>
                <a:t>Zone de vigilance: faire tests cognitifs rapides </a:t>
              </a:r>
            </a:p>
          </p:txBody>
        </p:sp>
      </p:gr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Espace réservé du contenu 2"/>
          <p:cNvSpPr txBox="1">
            <a:spLocks noGrp="1"/>
          </p:cNvSpPr>
          <p:nvPr>
            <p:ph type="body" idx="1"/>
          </p:nvPr>
        </p:nvSpPr>
        <p:spPr>
          <a:xfrm>
            <a:off x="288757" y="1270720"/>
            <a:ext cx="11614485" cy="5556534"/>
          </a:xfrm>
          <a:prstGeom prst="rect">
            <a:avLst/>
          </a:prstGeom>
        </p:spPr>
        <p:txBody>
          <a:bodyPr numCol="2" spcCol="39231"/>
          <a:lstStyle/>
          <a:p>
            <a:pPr marL="198881" indent="-198881" defTabSz="795527">
              <a:lnSpc>
                <a:spcPct val="100000"/>
              </a:lnSpc>
              <a:spcBef>
                <a:spcPts val="800"/>
              </a:spcBef>
              <a:defRPr sz="1914"/>
            </a:pPr>
            <a:r>
              <a:t>répétitions des mêmes questions</a:t>
            </a:r>
          </a:p>
          <a:p>
            <a:pPr marL="198881" indent="-198881" defTabSz="795527">
              <a:lnSpc>
                <a:spcPct val="100000"/>
              </a:lnSpc>
              <a:spcBef>
                <a:spcPts val="800"/>
              </a:spcBef>
              <a:defRPr sz="1914"/>
            </a:pPr>
            <a:endParaRPr/>
          </a:p>
          <a:p>
            <a:pPr marL="198881" indent="-198881" defTabSz="795527">
              <a:lnSpc>
                <a:spcPct val="100000"/>
              </a:lnSpc>
              <a:spcBef>
                <a:spcPts val="800"/>
              </a:spcBef>
              <a:defRPr sz="1914"/>
            </a:pPr>
            <a:r>
              <a:t>se présente à la mauvaise heure ou date de rdv</a:t>
            </a:r>
          </a:p>
          <a:p>
            <a:pPr marL="198881" indent="-198881" defTabSz="795527">
              <a:lnSpc>
                <a:spcPct val="100000"/>
              </a:lnSpc>
              <a:spcBef>
                <a:spcPts val="800"/>
              </a:spcBef>
              <a:defRPr sz="1914"/>
            </a:pPr>
            <a:endParaRPr/>
          </a:p>
          <a:p>
            <a:pPr marL="198881" indent="-198881" defTabSz="795527">
              <a:lnSpc>
                <a:spcPct val="100000"/>
              </a:lnSpc>
              <a:spcBef>
                <a:spcPts val="800"/>
              </a:spcBef>
              <a:defRPr sz="1914"/>
            </a:pPr>
            <a:r>
              <a:t>ne reconnaît pas son intervenant, ne se souvient pas être déjà venu au GMF</a:t>
            </a:r>
          </a:p>
          <a:p>
            <a:pPr marL="198881" indent="-198881" defTabSz="795527">
              <a:lnSpc>
                <a:spcPct val="100000"/>
              </a:lnSpc>
              <a:spcBef>
                <a:spcPts val="800"/>
              </a:spcBef>
              <a:defRPr sz="1914"/>
            </a:pPr>
            <a:endParaRPr/>
          </a:p>
          <a:p>
            <a:pPr marL="198881" indent="-198881" defTabSz="795527">
              <a:lnSpc>
                <a:spcPct val="100000"/>
              </a:lnSpc>
              <a:spcBef>
                <a:spcPts val="800"/>
              </a:spcBef>
              <a:defRPr sz="1914"/>
            </a:pPr>
            <a:r>
              <a:t>troubles du langage: cherche ses mots, ne termine pas ses phrases, se trompe de mot</a:t>
            </a:r>
          </a:p>
          <a:p>
            <a:pPr marL="0" indent="0" defTabSz="795527">
              <a:lnSpc>
                <a:spcPct val="100000"/>
              </a:lnSpc>
              <a:spcBef>
                <a:spcPts val="800"/>
              </a:spcBef>
              <a:buSzTx/>
              <a:buNone/>
              <a:defRPr sz="1914"/>
            </a:pPr>
            <a:endParaRPr/>
          </a:p>
          <a:p>
            <a:pPr marL="198881" indent="-198881" defTabSz="795527">
              <a:lnSpc>
                <a:spcPct val="100000"/>
              </a:lnSpc>
              <a:spcBef>
                <a:spcPts val="800"/>
              </a:spcBef>
              <a:defRPr sz="1914"/>
            </a:pPr>
            <a:r>
              <a:t>difficulté à faire de nouveaux apprentissages, ne comprend pas les explications</a:t>
            </a:r>
          </a:p>
          <a:p>
            <a:pPr marL="0" indent="0" defTabSz="795527">
              <a:lnSpc>
                <a:spcPct val="100000"/>
              </a:lnSpc>
              <a:spcBef>
                <a:spcPts val="800"/>
              </a:spcBef>
              <a:buSzTx/>
              <a:buNone/>
              <a:defRPr sz="1914"/>
            </a:pPr>
            <a:endParaRPr/>
          </a:p>
          <a:p>
            <a:pPr marL="198881" indent="-198881" defTabSz="795527">
              <a:lnSpc>
                <a:spcPct val="100000"/>
              </a:lnSpc>
              <a:spcBef>
                <a:spcPts val="800"/>
              </a:spcBef>
              <a:defRPr sz="1914"/>
            </a:pPr>
            <a:r>
              <a:t>difficulté à réaliser une activité motrice (apraxie): lenteur, mauvaise coordination </a:t>
            </a:r>
          </a:p>
          <a:p>
            <a:pPr marL="198881" indent="-198881" defTabSz="795527">
              <a:lnSpc>
                <a:spcPct val="100000"/>
              </a:lnSpc>
              <a:spcBef>
                <a:spcPts val="800"/>
              </a:spcBef>
              <a:defRPr sz="1914"/>
            </a:pPr>
            <a:endParaRPr/>
          </a:p>
          <a:p>
            <a:pPr marL="198881" indent="-198881" defTabSz="795527">
              <a:lnSpc>
                <a:spcPct val="100000"/>
              </a:lnSpc>
              <a:spcBef>
                <a:spcPts val="800"/>
              </a:spcBef>
              <a:defRPr sz="1914"/>
            </a:pPr>
            <a:r>
              <a:t>humeur changeante, nouveaux troubles psychologiques</a:t>
            </a:r>
          </a:p>
          <a:p>
            <a:pPr marL="198881" indent="-198881" defTabSz="795527">
              <a:lnSpc>
                <a:spcPct val="100000"/>
              </a:lnSpc>
              <a:spcBef>
                <a:spcPts val="800"/>
              </a:spcBef>
              <a:defRPr sz="1914"/>
            </a:pPr>
            <a:endParaRPr/>
          </a:p>
          <a:p>
            <a:pPr marL="198881" indent="-198881" defTabSz="795527">
              <a:lnSpc>
                <a:spcPct val="100000"/>
              </a:lnSpc>
              <a:spcBef>
                <a:spcPts val="800"/>
              </a:spcBef>
              <a:defRPr sz="1914"/>
            </a:pPr>
            <a:r>
              <a:t>changements de comportements, désinhibition </a:t>
            </a:r>
          </a:p>
          <a:p>
            <a:pPr marL="198881" indent="-198881" defTabSz="795527">
              <a:lnSpc>
                <a:spcPct val="100000"/>
              </a:lnSpc>
              <a:spcBef>
                <a:spcPts val="800"/>
              </a:spcBef>
              <a:defRPr sz="1914"/>
            </a:pPr>
            <a:endParaRPr/>
          </a:p>
          <a:p>
            <a:pPr marL="198881" indent="-198881" defTabSz="795527">
              <a:lnSpc>
                <a:spcPct val="100000"/>
              </a:lnSpc>
              <a:spcBef>
                <a:spcPts val="800"/>
              </a:spcBef>
              <a:defRPr sz="1914"/>
            </a:pPr>
            <a:r>
              <a:t>«Head turning sign»</a:t>
            </a:r>
          </a:p>
          <a:p>
            <a:pPr marL="198881" indent="-198881" defTabSz="795527">
              <a:lnSpc>
                <a:spcPct val="100000"/>
              </a:lnSpc>
              <a:spcBef>
                <a:spcPts val="800"/>
              </a:spcBef>
              <a:defRPr sz="1914"/>
            </a:pPr>
            <a:endParaRPr/>
          </a:p>
          <a:p>
            <a:pPr marL="198881" lvl="1" indent="-198881" defTabSz="795527">
              <a:lnSpc>
                <a:spcPct val="100000"/>
              </a:lnSpc>
              <a:spcBef>
                <a:spcPts val="800"/>
              </a:spcBef>
              <a:defRPr sz="1914"/>
            </a:pPr>
            <a:r>
              <a:t>les proches commencent à accompagner le patient à ses RDV </a:t>
            </a:r>
          </a:p>
          <a:p>
            <a:pPr marL="198881" lvl="1" indent="-198881" defTabSz="795527">
              <a:lnSpc>
                <a:spcPct val="100000"/>
              </a:lnSpc>
              <a:spcBef>
                <a:spcPts val="800"/>
              </a:spcBef>
              <a:defRPr sz="1914"/>
            </a:pPr>
            <a:endParaRPr/>
          </a:p>
          <a:p>
            <a:pPr marL="198881" indent="-198881" defTabSz="795527">
              <a:lnSpc>
                <a:spcPct val="100000"/>
              </a:lnSpc>
              <a:spcBef>
                <a:spcPts val="800"/>
              </a:spcBef>
              <a:defRPr sz="1914"/>
            </a:pPr>
            <a:r>
              <a:t>signes de diminution de l’autonomie: vêtements sales, perte de poids inexpliquée, odeurs</a:t>
            </a:r>
          </a:p>
        </p:txBody>
      </p:sp>
      <p:sp>
        <p:nvSpPr>
          <p:cNvPr id="581" name="Espace réservé du numéro de diapositive 5"/>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grpSp>
        <p:nvGrpSpPr>
          <p:cNvPr id="584" name="Titre 1"/>
          <p:cNvGrpSpPr/>
          <p:nvPr/>
        </p:nvGrpSpPr>
        <p:grpSpPr>
          <a:xfrm>
            <a:off x="288757" y="365125"/>
            <a:ext cx="11490160" cy="645528"/>
            <a:chOff x="0" y="0"/>
            <a:chExt cx="11490158" cy="645527"/>
          </a:xfrm>
        </p:grpSpPr>
        <p:sp>
          <p:nvSpPr>
            <p:cNvPr id="582" name="Rectangle"/>
            <p:cNvSpPr/>
            <p:nvPr/>
          </p:nvSpPr>
          <p:spPr>
            <a:xfrm>
              <a:off x="-1" y="0"/>
              <a:ext cx="11490160" cy="645528"/>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defRPr sz="3600" b="1"/>
              </a:pPr>
              <a:endParaRPr/>
            </a:p>
          </p:txBody>
        </p:sp>
        <p:sp>
          <p:nvSpPr>
            <p:cNvPr id="583" name="Plaintes ou signes de TNC: PAS de tests rapides"/>
            <p:cNvSpPr txBox="1"/>
            <p:nvPr/>
          </p:nvSpPr>
          <p:spPr>
            <a:xfrm>
              <a:off x="45719" y="0"/>
              <a:ext cx="11398720" cy="645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p>
              <a:pPr lvl="1" indent="0" algn="ctr">
                <a:defRPr sz="3600" b="1"/>
              </a:pPr>
              <a:r>
                <a:t>Plaintes ou signes de TNC: </a:t>
              </a:r>
              <a:r>
                <a:rPr>
                  <a:solidFill>
                    <a:srgbClr val="ED462F"/>
                  </a:solidFill>
                </a:rPr>
                <a:t>PAS</a:t>
              </a:r>
              <a:r>
                <a:t> de tests rapides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1"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Title 1"/>
          <p:cNvSpPr txBox="1">
            <a:spLocks noGrp="1"/>
          </p:cNvSpPr>
          <p:nvPr>
            <p:ph type="title"/>
          </p:nvPr>
        </p:nvSpPr>
        <p:spPr>
          <a:xfrm>
            <a:off x="631370" y="973667"/>
            <a:ext cx="10167260" cy="706966"/>
          </a:xfrm>
          <a:prstGeom prst="rect">
            <a:avLst/>
          </a:prstGeom>
        </p:spPr>
        <p:txBody>
          <a:bodyPr/>
          <a:lstStyle>
            <a:lvl1pPr>
              <a:defRPr sz="3200">
                <a:solidFill>
                  <a:srgbClr val="FFFFFF"/>
                </a:solidFill>
              </a:defRPr>
            </a:lvl1pPr>
          </a:lstStyle>
          <a:p>
            <a:r>
              <a:t>2 questions lors d’un signalement</a:t>
            </a:r>
          </a:p>
        </p:txBody>
      </p:sp>
      <p:sp>
        <p:nvSpPr>
          <p:cNvPr id="587" name="Content Placeholder 2"/>
          <p:cNvSpPr txBox="1">
            <a:spLocks noGrp="1"/>
          </p:cNvSpPr>
          <p:nvPr>
            <p:ph type="body" idx="1"/>
          </p:nvPr>
        </p:nvSpPr>
        <p:spPr>
          <a:xfrm>
            <a:off x="277090" y="1127050"/>
            <a:ext cx="11305311" cy="5594425"/>
          </a:xfrm>
          <a:prstGeom prst="rect">
            <a:avLst/>
          </a:prstGeom>
        </p:spPr>
        <p:txBody>
          <a:bodyPr/>
          <a:lstStyle/>
          <a:p>
            <a:pPr marL="0" indent="0">
              <a:lnSpc>
                <a:spcPct val="72000"/>
              </a:lnSpc>
              <a:buSzTx/>
              <a:buNone/>
              <a:defRPr sz="1400"/>
            </a:pPr>
            <a:endParaRPr/>
          </a:p>
          <a:p>
            <a:pPr marL="0" indent="0">
              <a:lnSpc>
                <a:spcPct val="72000"/>
              </a:lnSpc>
              <a:buSzTx/>
              <a:buNone/>
              <a:defRPr sz="3000" b="1"/>
            </a:pPr>
            <a:r>
              <a:t>Est-ce que la condition médicale est stable?</a:t>
            </a:r>
            <a:endParaRPr sz="2300"/>
          </a:p>
          <a:p>
            <a:pPr marL="685800" lvl="1" indent="-228600">
              <a:lnSpc>
                <a:spcPct val="72000"/>
              </a:lnSpc>
              <a:spcBef>
                <a:spcPts val="500"/>
              </a:spcBef>
              <a:defRPr sz="2300"/>
            </a:pPr>
            <a:r>
              <a:t>Signes de délirium?</a:t>
            </a:r>
          </a:p>
          <a:p>
            <a:pPr marL="685800" lvl="1" indent="-228600">
              <a:lnSpc>
                <a:spcPct val="72000"/>
              </a:lnSpc>
              <a:spcBef>
                <a:spcPts val="500"/>
              </a:spcBef>
              <a:defRPr sz="2300"/>
            </a:pPr>
            <a:r>
              <a:t>AVC ou ICT?</a:t>
            </a:r>
            <a:endParaRPr sz="2000"/>
          </a:p>
          <a:p>
            <a:pPr marL="685800" lvl="1" indent="-228600">
              <a:lnSpc>
                <a:spcPct val="72000"/>
              </a:lnSpc>
              <a:spcBef>
                <a:spcPts val="500"/>
              </a:spcBef>
              <a:defRPr sz="2300"/>
            </a:pPr>
            <a:r>
              <a:t>Infarctus aigue</a:t>
            </a:r>
            <a:endParaRPr sz="2000"/>
          </a:p>
          <a:p>
            <a:pPr marL="685800" lvl="1" indent="-228600">
              <a:lnSpc>
                <a:spcPct val="72000"/>
              </a:lnSpc>
              <a:spcBef>
                <a:spcPts val="500"/>
              </a:spcBef>
              <a:defRPr sz="2300"/>
            </a:pPr>
            <a:r>
              <a:t>Signes d’hypoglcyémie ou d’hyperglycémie?</a:t>
            </a:r>
            <a:endParaRPr sz="2000"/>
          </a:p>
          <a:p>
            <a:pPr marL="685800" lvl="1" indent="-228600">
              <a:lnSpc>
                <a:spcPct val="72000"/>
              </a:lnSpc>
              <a:spcBef>
                <a:spcPts val="500"/>
              </a:spcBef>
              <a:defRPr sz="2300"/>
            </a:pPr>
            <a:r>
              <a:t>Etc…</a:t>
            </a:r>
            <a:endParaRPr sz="2000"/>
          </a:p>
          <a:p>
            <a:pPr marL="685800" lvl="1" indent="-228600">
              <a:lnSpc>
                <a:spcPct val="72000"/>
              </a:lnSpc>
              <a:spcBef>
                <a:spcPts val="500"/>
              </a:spcBef>
              <a:defRPr sz="2000"/>
            </a:pPr>
            <a:endParaRPr sz="2000"/>
          </a:p>
          <a:p>
            <a:pPr marL="685800" lvl="1" indent="-228600">
              <a:lnSpc>
                <a:spcPct val="72000"/>
              </a:lnSpc>
              <a:spcBef>
                <a:spcPts val="500"/>
              </a:spcBef>
              <a:defRPr sz="2000"/>
            </a:pPr>
            <a:endParaRPr sz="2000"/>
          </a:p>
          <a:p>
            <a:pPr marL="0" indent="0">
              <a:lnSpc>
                <a:spcPct val="72000"/>
              </a:lnSpc>
              <a:buSzTx/>
              <a:buNone/>
              <a:defRPr sz="3000" b="1"/>
            </a:pPr>
            <a:r>
              <a:t>Est-ce que la médication est adéquate?</a:t>
            </a:r>
            <a:endParaRPr sz="2300"/>
          </a:p>
          <a:p>
            <a:pPr marL="685800" lvl="1" indent="-228600">
              <a:lnSpc>
                <a:spcPct val="72000"/>
              </a:lnSpc>
              <a:spcBef>
                <a:spcPts val="500"/>
              </a:spcBef>
              <a:defRPr sz="2300"/>
            </a:pPr>
            <a:r>
              <a:t>mauvaise adhérence </a:t>
            </a:r>
          </a:p>
          <a:p>
            <a:pPr marL="685800" lvl="1" indent="-228600">
              <a:lnSpc>
                <a:spcPct val="72000"/>
              </a:lnSpc>
              <a:spcBef>
                <a:spcPts val="500"/>
              </a:spcBef>
              <a:defRPr sz="2300"/>
            </a:pPr>
            <a:r>
              <a:t>Rx sans ordonnance nuisibles</a:t>
            </a:r>
          </a:p>
          <a:p>
            <a:pPr marL="685800" lvl="1" indent="-228600">
              <a:lnSpc>
                <a:spcPct val="72000"/>
              </a:lnSpc>
              <a:spcBef>
                <a:spcPts val="500"/>
              </a:spcBef>
              <a:defRPr sz="2300"/>
            </a:pPr>
            <a:r>
              <a:t>poly-médication</a:t>
            </a:r>
            <a:endParaRPr sz="2000"/>
          </a:p>
          <a:p>
            <a:pPr marL="685800" lvl="1" indent="-228600">
              <a:lnSpc>
                <a:spcPct val="72000"/>
              </a:lnSpc>
              <a:spcBef>
                <a:spcPts val="500"/>
              </a:spcBef>
              <a:defRPr sz="2300"/>
            </a:pPr>
            <a:r>
              <a:t>cascades médicamenteuses</a:t>
            </a:r>
            <a:endParaRPr sz="2000"/>
          </a:p>
          <a:p>
            <a:pPr marL="685800" lvl="1" indent="-228600">
              <a:lnSpc>
                <a:spcPct val="72000"/>
              </a:lnSpc>
              <a:spcBef>
                <a:spcPts val="500"/>
              </a:spcBef>
              <a:defRPr sz="2300"/>
            </a:pPr>
            <a:r>
              <a:t>fardeau anticholinergique</a:t>
            </a:r>
            <a:endParaRPr sz="2000"/>
          </a:p>
          <a:p>
            <a:pPr marL="685800" lvl="1" indent="-228600">
              <a:lnSpc>
                <a:spcPct val="72000"/>
              </a:lnSpc>
              <a:spcBef>
                <a:spcPts val="500"/>
              </a:spcBef>
              <a:defRPr sz="2300"/>
            </a:pPr>
            <a:r>
              <a:t>Toxicité</a:t>
            </a:r>
          </a:p>
        </p:txBody>
      </p:sp>
      <p:sp>
        <p:nvSpPr>
          <p:cNvPr id="588" name="Espace réservé du numéro de diapositive 3"/>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pic>
        <p:nvPicPr>
          <p:cNvPr id="589" name="Image 4" descr="Image 4"/>
          <p:cNvPicPr>
            <a:picLocks noChangeAspect="1"/>
          </p:cNvPicPr>
          <p:nvPr/>
        </p:nvPicPr>
        <p:blipFill>
          <a:blip r:embed="rId2">
            <a:extLst/>
          </a:blip>
          <a:stretch>
            <a:fillRect/>
          </a:stretch>
        </p:blipFill>
        <p:spPr>
          <a:xfrm>
            <a:off x="9189715" y="1569743"/>
            <a:ext cx="1856381" cy="1856380"/>
          </a:xfrm>
          <a:prstGeom prst="rect">
            <a:avLst/>
          </a:prstGeom>
          <a:ln w="12700">
            <a:miter lim="400000"/>
          </a:ln>
        </p:spPr>
      </p:pic>
      <p:grpSp>
        <p:nvGrpSpPr>
          <p:cNvPr id="592" name="Titre 1"/>
          <p:cNvGrpSpPr/>
          <p:nvPr/>
        </p:nvGrpSpPr>
        <p:grpSpPr>
          <a:xfrm>
            <a:off x="288757" y="365125"/>
            <a:ext cx="11490160" cy="645528"/>
            <a:chOff x="0" y="0"/>
            <a:chExt cx="11490158" cy="645527"/>
          </a:xfrm>
        </p:grpSpPr>
        <p:sp>
          <p:nvSpPr>
            <p:cNvPr id="590" name="Rectangle"/>
            <p:cNvSpPr/>
            <p:nvPr/>
          </p:nvSpPr>
          <p:spPr>
            <a:xfrm>
              <a:off x="-1" y="0"/>
              <a:ext cx="11490160" cy="645528"/>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defRPr sz="3600" b="1"/>
              </a:pPr>
              <a:endParaRPr/>
            </a:p>
          </p:txBody>
        </p:sp>
        <p:sp>
          <p:nvSpPr>
            <p:cNvPr id="591" name="En présence de signaux de TNC"/>
            <p:cNvSpPr txBox="1"/>
            <p:nvPr/>
          </p:nvSpPr>
          <p:spPr>
            <a:xfrm>
              <a:off x="45719" y="0"/>
              <a:ext cx="11398720" cy="645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p>
              <a:pPr lvl="1" indent="0" algn="ctr">
                <a:defRPr sz="3600" b="1"/>
              </a:pPr>
              <a:r>
                <a:t>En présence de signaux de TNC</a:t>
              </a:r>
            </a:p>
          </p:txBody>
        </p:sp>
      </p:grpSp>
      <p:pic>
        <p:nvPicPr>
          <p:cNvPr id="593" name="Picture 4" descr="Picture 4"/>
          <p:cNvPicPr>
            <a:picLocks noChangeAspect="1"/>
          </p:cNvPicPr>
          <p:nvPr/>
        </p:nvPicPr>
        <p:blipFill>
          <a:blip r:embed="rId3">
            <a:extLst/>
          </a:blip>
          <a:stretch>
            <a:fillRect/>
          </a:stretch>
        </p:blipFill>
        <p:spPr>
          <a:xfrm>
            <a:off x="9201853" y="4348143"/>
            <a:ext cx="1844243" cy="1582222"/>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rgbClr val="F7FAFD"/>
            </a:gs>
            <a:gs pos="74000">
              <a:srgbClr val="B5D2EC"/>
            </a:gs>
            <a:gs pos="83000">
              <a:srgbClr val="B5D2EC"/>
            </a:gs>
            <a:gs pos="100000">
              <a:srgbClr val="CEE1F2"/>
            </a:gs>
          </a:gsLst>
          <a:lin ang="5400000" scaled="0"/>
        </a:gradFill>
        <a:effectLst/>
      </p:bgPr>
    </p:bg>
    <p:spTree>
      <p:nvGrpSpPr>
        <p:cNvPr id="1" name=""/>
        <p:cNvGrpSpPr/>
        <p:nvPr/>
      </p:nvGrpSpPr>
      <p:grpSpPr>
        <a:xfrm>
          <a:off x="0" y="0"/>
          <a:ext cx="0" cy="0"/>
          <a:chOff x="0" y="0"/>
          <a:chExt cx="0" cy="0"/>
        </a:xfrm>
      </p:grpSpPr>
      <p:sp>
        <p:nvSpPr>
          <p:cNvPr id="595" name="Titre 1"/>
          <p:cNvSpPr txBox="1">
            <a:spLocks noGrp="1"/>
          </p:cNvSpPr>
          <p:nvPr>
            <p:ph type="title"/>
          </p:nvPr>
        </p:nvSpPr>
        <p:spPr>
          <a:xfrm>
            <a:off x="831850" y="1709738"/>
            <a:ext cx="10701020" cy="2852738"/>
          </a:xfrm>
          <a:prstGeom prst="rect">
            <a:avLst/>
          </a:prstGeom>
        </p:spPr>
        <p:txBody>
          <a:bodyPr/>
          <a:lstStyle/>
          <a:p>
            <a:r>
              <a:rPr dirty="0"/>
              <a:t>Tests </a:t>
            </a:r>
            <a:r>
              <a:rPr dirty="0" err="1" smtClean="0"/>
              <a:t>rapides</a:t>
            </a:r>
            <a:r>
              <a:rPr lang="fr-CA" dirty="0" smtClean="0"/>
              <a:t> </a:t>
            </a:r>
            <a:r>
              <a:rPr lang="fr-CA" dirty="0"/>
              <a:t>de repérage </a:t>
            </a:r>
            <a:r>
              <a:rPr lang="fr-CA" dirty="0" smtClean="0"/>
              <a:t>des TNC</a:t>
            </a:r>
            <a:endParaRPr dirty="0"/>
          </a:p>
        </p:txBody>
      </p:sp>
      <p:sp>
        <p:nvSpPr>
          <p:cNvPr id="596" name="Espace réservé du texte 2"/>
          <p:cNvSpPr txBox="1">
            <a:spLocks noGrp="1"/>
          </p:cNvSpPr>
          <p:nvPr>
            <p:ph type="body" sz="quarter" idx="1"/>
          </p:nvPr>
        </p:nvSpPr>
        <p:spPr>
          <a:prstGeom prst="rect">
            <a:avLst/>
          </a:prstGeom>
        </p:spPr>
        <p:txBody>
          <a:bodyPr/>
          <a:lstStyle/>
          <a:p>
            <a:pPr marL="3547872" lvl="7" indent="-443484" defTabSz="886968">
              <a:spcBef>
                <a:spcPts val="400"/>
              </a:spcBef>
              <a:defRPr sz="3104"/>
            </a:pPr>
            <a:r>
              <a:t>Les 5 mots de Dubois</a:t>
            </a:r>
            <a:endParaRPr sz="1552"/>
          </a:p>
          <a:p>
            <a:pPr marL="3547872" lvl="7" indent="-443484" defTabSz="886968">
              <a:spcBef>
                <a:spcPts val="400"/>
              </a:spcBef>
              <a:defRPr sz="3104"/>
            </a:pPr>
            <a:r>
              <a:t>L’horloge</a:t>
            </a:r>
            <a:endParaRPr sz="1552"/>
          </a:p>
          <a:p>
            <a:pPr marL="3547872" lvl="7" indent="-443484" defTabSz="886968">
              <a:spcBef>
                <a:spcPts val="400"/>
              </a:spcBef>
              <a:defRPr sz="3104"/>
            </a:pPr>
            <a:r>
              <a:t>L’AD8</a:t>
            </a:r>
          </a:p>
        </p:txBody>
      </p:sp>
      <p:sp>
        <p:nvSpPr>
          <p:cNvPr id="597"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Espace réservé du numéro de diapositive 2"/>
          <p:cNvSpPr txBox="1">
            <a:spLocks noGrp="1"/>
          </p:cNvSpPr>
          <p:nvPr>
            <p:ph type="sldNum" sz="quarter" idx="4294967295"/>
          </p:nvPr>
        </p:nvSpPr>
        <p:spPr>
          <a:xfrm>
            <a:off x="11615935" y="5982305"/>
            <a:ext cx="232875"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a:defRPr sz="1000">
                <a:solidFill>
                  <a:srgbClr val="2D2926"/>
                </a:solidFill>
              </a:defRPr>
            </a:lvl1pPr>
          </a:lstStyle>
          <a:p>
            <a:fld id="{86CB4B4D-7CA3-9044-876B-883B54F8677D}" type="slidenum">
              <a:t>37</a:t>
            </a:fld>
            <a:endParaRPr/>
          </a:p>
        </p:txBody>
      </p:sp>
      <p:sp>
        <p:nvSpPr>
          <p:cNvPr id="600" name="Titre 1"/>
          <p:cNvSpPr txBox="1">
            <a:spLocks noGrp="1"/>
          </p:cNvSpPr>
          <p:nvPr>
            <p:ph type="title"/>
          </p:nvPr>
        </p:nvSpPr>
        <p:spPr>
          <a:xfrm>
            <a:off x="2135189" y="136525"/>
            <a:ext cx="8002586" cy="1239270"/>
          </a:xfrm>
          <a:prstGeom prst="rect">
            <a:avLst/>
          </a:prstGeom>
        </p:spPr>
        <p:txBody>
          <a:bodyPr/>
          <a:lstStyle/>
          <a:p>
            <a:pPr algn="ctr"/>
            <a:r>
              <a:t>Outils de repérage psychométriques </a:t>
            </a:r>
            <a:r>
              <a:rPr u="sng"/>
              <a:t>rapides</a:t>
            </a:r>
          </a:p>
        </p:txBody>
      </p:sp>
      <p:sp>
        <p:nvSpPr>
          <p:cNvPr id="601" name="Espace réservé du contenu 2"/>
          <p:cNvSpPr txBox="1">
            <a:spLocks noGrp="1"/>
          </p:cNvSpPr>
          <p:nvPr>
            <p:ph type="body" idx="1"/>
          </p:nvPr>
        </p:nvSpPr>
        <p:spPr>
          <a:xfrm>
            <a:off x="566029" y="924885"/>
            <a:ext cx="11201987" cy="4697143"/>
          </a:xfrm>
          <a:prstGeom prst="rect">
            <a:avLst/>
          </a:prstGeom>
        </p:spPr>
        <p:txBody>
          <a:bodyPr/>
          <a:lstStyle/>
          <a:p>
            <a:pPr marL="0" indent="0" defTabSz="813816">
              <a:spcBef>
                <a:spcPts val="1000"/>
              </a:spcBef>
              <a:buSzTx/>
              <a:buNone/>
              <a:defRPr sz="1700"/>
            </a:pPr>
            <a:endParaRPr/>
          </a:p>
          <a:p>
            <a:pPr marL="690077" lvl="1" indent="-237957" defTabSz="813816">
              <a:spcBef>
                <a:spcPts val="500"/>
              </a:spcBef>
              <a:buClrTx/>
              <a:buFontTx/>
              <a:buAutoNum type="arabicPeriod"/>
              <a:defRPr sz="1700" b="1"/>
            </a:pPr>
            <a:r>
              <a:t>       -</a:t>
            </a:r>
            <a:r>
              <a:rPr sz="1600"/>
              <a:t>5 mots de Dubois</a:t>
            </a:r>
            <a:r>
              <a:rPr sz="1300"/>
              <a:t> </a:t>
            </a:r>
            <a:r>
              <a:rPr sz="1300" u="sng">
                <a:solidFill>
                  <a:srgbClr val="0000FF"/>
                </a:solidFill>
                <a:uFill>
                  <a:solidFill>
                    <a:srgbClr val="0000FF"/>
                  </a:solidFill>
                </a:uFill>
                <a:hlinkClick r:id="rId2"/>
              </a:rPr>
              <a:t>https://www.inesss.qc.ca/fileadmin/doc/INESSS/Rapports/Geriatrie/INESSS_FicheOutil_Epreuve_5mots_Dubois.pdf</a:t>
            </a:r>
            <a:r>
              <a:rPr sz="1000"/>
              <a:t> </a:t>
            </a:r>
          </a:p>
          <a:p>
            <a:pPr marL="0" lvl="1" indent="406908" algn="ctr" defTabSz="813816">
              <a:spcBef>
                <a:spcPts val="500"/>
              </a:spcBef>
              <a:buSzTx/>
              <a:buNone/>
              <a:defRPr sz="1600" b="1"/>
            </a:pPr>
            <a:r>
              <a:t>ou</a:t>
            </a:r>
          </a:p>
          <a:p>
            <a:pPr marL="0" lvl="2" indent="996924" defTabSz="813816">
              <a:spcBef>
                <a:spcPts val="500"/>
              </a:spcBef>
              <a:buSzTx/>
              <a:buNone/>
              <a:defRPr sz="1600" b="1"/>
            </a:pPr>
            <a:r>
              <a:t>-Memory Impairment Screen</a:t>
            </a:r>
            <a:r>
              <a:rPr b="0"/>
              <a:t> (MIS) </a:t>
            </a:r>
            <a:r>
              <a:rPr sz="1300" u="sng">
                <a:solidFill>
                  <a:srgbClr val="0000FF"/>
                </a:solidFill>
                <a:uFill>
                  <a:solidFill>
                    <a:srgbClr val="0000FF"/>
                  </a:solidFill>
                </a:uFill>
                <a:hlinkClick r:id="rId3"/>
              </a:rPr>
              <a:t>https://www.inesss.qc.ca/fileadmin/doc/INESSS/Rapports/Geriatrie/INESSS_FicheOutil_Epreuve_MIS.pdf</a:t>
            </a:r>
            <a:r>
              <a:rPr sz="1300" b="0"/>
              <a:t> </a:t>
            </a:r>
            <a:endParaRPr sz="2100"/>
          </a:p>
          <a:p>
            <a:pPr marL="0" lvl="1" indent="406908" algn="ctr" defTabSz="813816">
              <a:spcBef>
                <a:spcPts val="500"/>
              </a:spcBef>
              <a:buSzTx/>
              <a:buNone/>
              <a:defRPr sz="1600" b="1"/>
            </a:pPr>
            <a:r>
              <a:t>ou</a:t>
            </a:r>
            <a:endParaRPr sz="2100"/>
          </a:p>
          <a:p>
            <a:pPr marL="0" lvl="2" indent="996924" defTabSz="813816">
              <a:spcBef>
                <a:spcPts val="500"/>
              </a:spcBef>
              <a:buSzTx/>
              <a:buNone/>
              <a:defRPr sz="2100" b="1"/>
            </a:pPr>
            <a:r>
              <a:t>-</a:t>
            </a:r>
            <a:r>
              <a:rPr sz="1600"/>
              <a:t>Mini-Cog </a:t>
            </a:r>
            <a:r>
              <a:rPr sz="1600" b="0"/>
              <a:t>(comprend l’horloge) </a:t>
            </a:r>
            <a:r>
              <a:rPr sz="1300" u="sng">
                <a:solidFill>
                  <a:srgbClr val="0000FF"/>
                </a:solidFill>
                <a:uFill>
                  <a:solidFill>
                    <a:srgbClr val="0000FF"/>
                  </a:solidFill>
                </a:uFill>
                <a:hlinkClick r:id="rId4"/>
              </a:rPr>
              <a:t>http://mini-cog.com/wp-content/uploads/2015/12/Universal-Mini-Cog-Form-011916.pdf</a:t>
            </a:r>
            <a:r>
              <a:rPr sz="1300" b="0"/>
              <a:t> </a:t>
            </a:r>
            <a:endParaRPr sz="1600"/>
          </a:p>
          <a:p>
            <a:pPr marL="0" lvl="1" indent="203454" algn="ctr" defTabSz="813816">
              <a:spcBef>
                <a:spcPts val="500"/>
              </a:spcBef>
              <a:buSzTx/>
              <a:buNone/>
              <a:defRPr sz="1600"/>
            </a:pPr>
            <a:r>
              <a:t> </a:t>
            </a:r>
            <a:r>
              <a:rPr sz="2200" b="1"/>
              <a:t>  </a:t>
            </a:r>
          </a:p>
          <a:p>
            <a:pPr marL="666282" lvl="1" indent="-214162" defTabSz="813816">
              <a:spcBef>
                <a:spcPts val="500"/>
              </a:spcBef>
              <a:buClrTx/>
              <a:buFontTx/>
              <a:buAutoNum type="arabicPeriod" startAt="2"/>
              <a:defRPr sz="1600"/>
            </a:pPr>
            <a:r>
              <a:t>Test de l’</a:t>
            </a:r>
            <a:r>
              <a:rPr b="1"/>
              <a:t>horloge </a:t>
            </a:r>
            <a:r>
              <a:rPr sz="1300" b="1" u="sng">
                <a:solidFill>
                  <a:srgbClr val="0000FF"/>
                </a:solidFill>
                <a:uFill>
                  <a:solidFill>
                    <a:srgbClr val="0000FF"/>
                  </a:solidFill>
                </a:uFill>
                <a:hlinkClick r:id="rId3"/>
              </a:rPr>
              <a:t>https://www.inesss.qc.ca/fileadmin/doc/INESSS/Rapports/Geriatrie/INESSS_FicheOutil_Epreuve_MIS.pdf</a:t>
            </a:r>
            <a:r>
              <a:rPr sz="1300" b="1"/>
              <a:t> </a:t>
            </a:r>
            <a:endParaRPr sz="2100" b="1"/>
          </a:p>
          <a:p>
            <a:pPr marL="0" lvl="1" indent="406908" algn="ctr" defTabSz="813816">
              <a:spcBef>
                <a:spcPts val="500"/>
              </a:spcBef>
              <a:buSzTx/>
              <a:buNone/>
              <a:defRPr sz="2100" b="1"/>
            </a:pPr>
            <a:endParaRPr sz="2100" b="1"/>
          </a:p>
          <a:p>
            <a:pPr marL="666282" lvl="1" indent="-214162" defTabSz="813816">
              <a:spcBef>
                <a:spcPts val="500"/>
              </a:spcBef>
              <a:buClrTx/>
              <a:buFontTx/>
              <a:buAutoNum type="arabicPeriod" startAt="3"/>
              <a:defRPr sz="1600" b="1"/>
            </a:pPr>
            <a:r>
              <a:t>AD8</a:t>
            </a:r>
            <a:r>
              <a:rPr b="0"/>
              <a:t> (Alzheimer Disease 8)</a:t>
            </a:r>
            <a:r>
              <a:rPr sz="1700"/>
              <a:t> </a:t>
            </a:r>
            <a:r>
              <a:rPr sz="1300" u="sng">
                <a:solidFill>
                  <a:srgbClr val="0000FF"/>
                </a:solidFill>
                <a:uFill>
                  <a:solidFill>
                    <a:srgbClr val="0000FF"/>
                  </a:solidFill>
                </a:uFill>
                <a:hlinkClick r:id="rId5"/>
              </a:rPr>
              <a:t>https://www.inesss.qc.ca/fileadmin/doc/INESSS/Rapports/Geriatrie/INESSS_FicheOutil_QuestionnaireAD8.pdf</a:t>
            </a:r>
            <a:r>
              <a:rPr sz="1100"/>
              <a:t> </a:t>
            </a:r>
          </a:p>
          <a:p>
            <a:pPr marL="0" lvl="1" indent="203454" defTabSz="813816">
              <a:spcBef>
                <a:spcPts val="500"/>
              </a:spcBef>
              <a:buSzTx/>
              <a:buNone/>
              <a:defRPr sz="2100" b="1"/>
            </a:pPr>
            <a:endParaRPr sz="1100"/>
          </a:p>
          <a:p>
            <a:pPr marL="0" lvl="2" indent="457200" algn="ctr" defTabSz="813816">
              <a:spcBef>
                <a:spcPts val="500"/>
              </a:spcBef>
              <a:buClrTx/>
              <a:buSzTx/>
              <a:buFontTx/>
              <a:buNone/>
              <a:defRPr sz="1900" b="1"/>
            </a:pPr>
            <a:r>
              <a:t>L’utilisation des outils de repérage rapide est facultative et laissée au jugement professionnel selon le contexte clinique et le temps disponible</a:t>
            </a:r>
          </a:p>
        </p:txBody>
      </p:sp>
      <p:grpSp>
        <p:nvGrpSpPr>
          <p:cNvPr id="604" name="Rectangle 3"/>
          <p:cNvGrpSpPr/>
          <p:nvPr/>
        </p:nvGrpSpPr>
        <p:grpSpPr>
          <a:xfrm>
            <a:off x="2746311" y="5951068"/>
            <a:ext cx="6841422" cy="509398"/>
            <a:chOff x="0" y="0"/>
            <a:chExt cx="6841420" cy="509397"/>
          </a:xfrm>
        </p:grpSpPr>
        <p:sp>
          <p:nvSpPr>
            <p:cNvPr id="602" name="Rectangle"/>
            <p:cNvSpPr/>
            <p:nvPr/>
          </p:nvSpPr>
          <p:spPr>
            <a:xfrm>
              <a:off x="-1" y="49646"/>
              <a:ext cx="6841422" cy="410109"/>
            </a:xfrm>
            <a:prstGeom prst="rect">
              <a:avLst/>
            </a:prstGeom>
            <a:solidFill>
              <a:srgbClr val="FFFFFF"/>
            </a:solidFill>
            <a:ln w="25400" cap="flat">
              <a:solidFill>
                <a:srgbClr val="2D2926"/>
              </a:solidFill>
              <a:prstDash val="solid"/>
              <a:miter lim="800000"/>
            </a:ln>
            <a:effectLst/>
          </p:spPr>
          <p:txBody>
            <a:bodyPr wrap="square" lIns="45718" tIns="45718" rIns="45718" bIns="45718" numCol="1" anchor="ctr">
              <a:noAutofit/>
            </a:bodyPr>
            <a:lstStyle/>
            <a:p>
              <a:pPr algn="ctr">
                <a:defRPr sz="1200">
                  <a:solidFill>
                    <a:srgbClr val="2D2926"/>
                  </a:solidFill>
                  <a:latin typeface="Times New Roman"/>
                  <a:ea typeface="Times New Roman"/>
                  <a:cs typeface="Times New Roman"/>
                  <a:sym typeface="Times New Roman"/>
                </a:defRPr>
              </a:pPr>
              <a:endParaRPr/>
            </a:p>
          </p:txBody>
        </p:sp>
        <p:sp>
          <p:nvSpPr>
            <p:cNvPr id="603" name="Source: INESSS, La maladie d’Alzheimer et les autres troubles neurocognitifs,…"/>
            <p:cNvSpPr txBox="1"/>
            <p:nvPr/>
          </p:nvSpPr>
          <p:spPr>
            <a:xfrm>
              <a:off x="58419" y="-1"/>
              <a:ext cx="6724581" cy="5093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1400">
                  <a:solidFill>
                    <a:srgbClr val="2D2926"/>
                  </a:solidFill>
                </a:defRPr>
              </a:pPr>
              <a:r>
                <a:t>Source: INESSS, La maladie d’Alzheimer et les autres troubles neurocognitifs, </a:t>
              </a:r>
              <a:endParaRPr sz="1200">
                <a:latin typeface="Times New Roman"/>
                <a:ea typeface="Times New Roman"/>
                <a:cs typeface="Times New Roman"/>
                <a:sym typeface="Times New Roman"/>
              </a:endParaRPr>
            </a:p>
            <a:p>
              <a:pPr algn="ctr">
                <a:defRPr sz="1400">
                  <a:solidFill>
                    <a:srgbClr val="2D2926"/>
                  </a:solidFill>
                </a:defRPr>
              </a:pPr>
              <a:r>
                <a:t>Outils d’aide à la décision, Fiche 3, oct. 2015</a:t>
              </a:r>
            </a:p>
          </p:txBody>
        </p:sp>
      </p:gr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Espace réservé du contenu 2"/>
          <p:cNvSpPr txBox="1">
            <a:spLocks noGrp="1"/>
          </p:cNvSpPr>
          <p:nvPr>
            <p:ph type="body" idx="1"/>
          </p:nvPr>
        </p:nvSpPr>
        <p:spPr>
          <a:xfrm>
            <a:off x="288758" y="1528010"/>
            <a:ext cx="11490157" cy="4957850"/>
          </a:xfrm>
          <a:prstGeom prst="rect">
            <a:avLst/>
          </a:prstGeom>
        </p:spPr>
        <p:txBody>
          <a:bodyPr/>
          <a:lstStyle/>
          <a:p>
            <a:pPr marL="685800" lvl="1" indent="-228600">
              <a:lnSpc>
                <a:spcPct val="120000"/>
              </a:lnSpc>
              <a:spcBef>
                <a:spcPts val="500"/>
              </a:spcBef>
            </a:pPr>
            <a:endParaRPr/>
          </a:p>
          <a:p>
            <a:pPr marL="685800" lvl="1" indent="-228600">
              <a:lnSpc>
                <a:spcPct val="120000"/>
              </a:lnSpc>
              <a:spcBef>
                <a:spcPts val="500"/>
              </a:spcBef>
            </a:pPr>
            <a:r>
              <a:t>Respecter les consignes du guide d’administration</a:t>
            </a:r>
          </a:p>
          <a:p>
            <a:pPr marL="685800" lvl="1" indent="-228600">
              <a:lnSpc>
                <a:spcPct val="120000"/>
              </a:lnSpc>
              <a:spcBef>
                <a:spcPts val="500"/>
              </a:spcBef>
              <a:defRPr b="1"/>
            </a:pPr>
            <a:r>
              <a:t>Lunettes + appareils auditifs</a:t>
            </a:r>
          </a:p>
          <a:p>
            <a:pPr marL="685800" lvl="1" indent="-228600">
              <a:lnSpc>
                <a:spcPct val="120000"/>
              </a:lnSpc>
              <a:spcBef>
                <a:spcPts val="500"/>
              </a:spcBef>
            </a:pPr>
            <a:r>
              <a:t>Faire dans la </a:t>
            </a:r>
            <a:r>
              <a:rPr b="1"/>
              <a:t>langue maternelle </a:t>
            </a:r>
            <a:r>
              <a:t>si possible, sinon avec traducteur</a:t>
            </a:r>
          </a:p>
          <a:p>
            <a:pPr marL="685800" lvl="1" indent="-228600">
              <a:lnSpc>
                <a:spcPct val="120000"/>
              </a:lnSpc>
              <a:spcBef>
                <a:spcPts val="500"/>
              </a:spcBef>
            </a:pPr>
            <a:r>
              <a:t>Tenter de diminuer l’anxiété du patient en </a:t>
            </a:r>
            <a:r>
              <a:rPr b="1"/>
              <a:t>encourageant +++</a:t>
            </a:r>
            <a:endParaRPr sz="2000"/>
          </a:p>
          <a:p>
            <a:pPr marL="685800" lvl="1" indent="-228600">
              <a:lnSpc>
                <a:spcPct val="120000"/>
              </a:lnSpc>
              <a:spcBef>
                <a:spcPts val="500"/>
              </a:spcBef>
              <a:defRPr b="1"/>
            </a:pPr>
            <a:r>
              <a:t>Environnement calme</a:t>
            </a:r>
            <a:r>
              <a:rPr b="0"/>
              <a:t>, sans interruption, confidentiel</a:t>
            </a:r>
          </a:p>
        </p:txBody>
      </p:sp>
      <p:sp>
        <p:nvSpPr>
          <p:cNvPr id="607" name="Espace réservé du numéro de diapositive 3"/>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grpSp>
        <p:nvGrpSpPr>
          <p:cNvPr id="610" name="Titre 1"/>
          <p:cNvGrpSpPr/>
          <p:nvPr/>
        </p:nvGrpSpPr>
        <p:grpSpPr>
          <a:xfrm>
            <a:off x="288757" y="365125"/>
            <a:ext cx="11490160" cy="645528"/>
            <a:chOff x="0" y="0"/>
            <a:chExt cx="11490158" cy="645527"/>
          </a:xfrm>
        </p:grpSpPr>
        <p:sp>
          <p:nvSpPr>
            <p:cNvPr id="608" name="Rectangle"/>
            <p:cNvSpPr/>
            <p:nvPr/>
          </p:nvSpPr>
          <p:spPr>
            <a:xfrm>
              <a:off x="-1" y="0"/>
              <a:ext cx="11490160" cy="645528"/>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defRPr sz="3600" b="1"/>
              </a:pPr>
              <a:endParaRPr/>
            </a:p>
          </p:txBody>
        </p:sp>
        <p:sp>
          <p:nvSpPr>
            <p:cNvPr id="609" name="Administration des tests rapides"/>
            <p:cNvSpPr txBox="1"/>
            <p:nvPr/>
          </p:nvSpPr>
          <p:spPr>
            <a:xfrm>
              <a:off x="45719" y="0"/>
              <a:ext cx="11398720" cy="645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p>
              <a:pPr lvl="1" indent="0" algn="ctr">
                <a:defRPr sz="3600" b="1"/>
              </a:pPr>
              <a:r>
                <a:t>Administration des tests rapides</a:t>
              </a: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Espace réservé du contenu 2"/>
          <p:cNvSpPr txBox="1">
            <a:spLocks noGrp="1"/>
          </p:cNvSpPr>
          <p:nvPr>
            <p:ph type="body" idx="1"/>
          </p:nvPr>
        </p:nvSpPr>
        <p:spPr>
          <a:xfrm>
            <a:off x="288757" y="1612232"/>
            <a:ext cx="11490160" cy="5086282"/>
          </a:xfrm>
          <a:prstGeom prst="rect">
            <a:avLst/>
          </a:prstGeom>
        </p:spPr>
        <p:txBody>
          <a:bodyPr/>
          <a:lstStyle/>
          <a:p>
            <a:pPr>
              <a:defRPr sz="2400"/>
            </a:pPr>
            <a:endParaRPr/>
          </a:p>
          <a:p>
            <a:pPr>
              <a:defRPr sz="2400"/>
            </a:pPr>
            <a:r>
              <a:t>EXPLIQUER L’OBJECTIF: </a:t>
            </a:r>
          </a:p>
          <a:p>
            <a:pPr marL="685800" lvl="1" indent="-228600">
              <a:spcBef>
                <a:spcPts val="500"/>
              </a:spcBef>
              <a:defRPr sz="2200"/>
            </a:pPr>
            <a:r>
              <a:t>Expliquer la prévention reliée à son risque de TNC </a:t>
            </a:r>
          </a:p>
          <a:p>
            <a:pPr marL="685800" lvl="1" indent="-228600">
              <a:spcBef>
                <a:spcPts val="500"/>
              </a:spcBef>
              <a:defRPr sz="2200"/>
            </a:pPr>
            <a:r>
              <a:t>Expliquer l’impact d’un TNC sur l’autonomie et l’importance du Dx précoce</a:t>
            </a:r>
            <a:endParaRPr sz="2400"/>
          </a:p>
          <a:p>
            <a:pPr marL="685800" lvl="1" indent="-228600">
              <a:spcBef>
                <a:spcPts val="500"/>
              </a:spcBef>
              <a:defRPr sz="2200"/>
            </a:pPr>
            <a:endParaRPr sz="2400"/>
          </a:p>
          <a:p>
            <a:pPr marL="0" lvl="1" indent="457200">
              <a:spcBef>
                <a:spcPts val="500"/>
              </a:spcBef>
              <a:buSzTx/>
              <a:buNone/>
              <a:defRPr sz="2200"/>
            </a:pPr>
            <a:endParaRPr sz="2400"/>
          </a:p>
          <a:p>
            <a:pPr>
              <a:defRPr sz="2400"/>
            </a:pPr>
            <a:r>
              <a:t> OBSERVER</a:t>
            </a:r>
          </a:p>
          <a:p>
            <a:pPr marL="685800" lvl="1" indent="-228600">
              <a:spcBef>
                <a:spcPts val="500"/>
              </a:spcBef>
              <a:defRPr sz="2200"/>
            </a:pPr>
            <a:r>
              <a:t>Commentaires et réactions du patient</a:t>
            </a:r>
            <a:endParaRPr sz="2400"/>
          </a:p>
          <a:p>
            <a:pPr marL="685800" lvl="1" indent="-228600">
              <a:spcBef>
                <a:spcPts val="500"/>
              </a:spcBef>
              <a:defRPr sz="2200"/>
            </a:pPr>
            <a:r>
              <a:t>Organisation</a:t>
            </a:r>
            <a:endParaRPr sz="2400"/>
          </a:p>
          <a:p>
            <a:pPr marL="685800" lvl="1" indent="-228600">
              <a:spcBef>
                <a:spcPts val="500"/>
              </a:spcBef>
              <a:defRPr sz="2200"/>
            </a:pPr>
            <a:r>
              <a:t>Difficultés observés (déplacement, démarche, utilisation du crayon)</a:t>
            </a:r>
            <a:endParaRPr sz="2400"/>
          </a:p>
          <a:p>
            <a:pPr marL="685800" lvl="1" indent="-228600">
              <a:spcBef>
                <a:spcPts val="500"/>
              </a:spcBef>
              <a:defRPr sz="2200"/>
            </a:pPr>
            <a:r>
              <a:t>Réaction de l’aidant </a:t>
            </a:r>
          </a:p>
        </p:txBody>
      </p:sp>
      <p:sp>
        <p:nvSpPr>
          <p:cNvPr id="613" name="Espace réservé du numéro de diapositive 3"/>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grpSp>
        <p:nvGrpSpPr>
          <p:cNvPr id="616" name="Titre 1"/>
          <p:cNvGrpSpPr/>
          <p:nvPr/>
        </p:nvGrpSpPr>
        <p:grpSpPr>
          <a:xfrm>
            <a:off x="288757" y="365125"/>
            <a:ext cx="11490160" cy="645528"/>
            <a:chOff x="0" y="0"/>
            <a:chExt cx="11490158" cy="645527"/>
          </a:xfrm>
        </p:grpSpPr>
        <p:sp>
          <p:nvSpPr>
            <p:cNvPr id="614" name="Rectangle"/>
            <p:cNvSpPr/>
            <p:nvPr/>
          </p:nvSpPr>
          <p:spPr>
            <a:xfrm>
              <a:off x="-1" y="0"/>
              <a:ext cx="11490160" cy="645528"/>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defRPr sz="3600" b="1"/>
              </a:pPr>
              <a:endParaRPr/>
            </a:p>
          </p:txBody>
        </p:sp>
        <p:sp>
          <p:nvSpPr>
            <p:cNvPr id="615" name="Administration des tests rapides"/>
            <p:cNvSpPr txBox="1"/>
            <p:nvPr/>
          </p:nvSpPr>
          <p:spPr>
            <a:xfrm>
              <a:off x="45719" y="0"/>
              <a:ext cx="11398720" cy="645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p>
              <a:pPr lvl="1" indent="0" algn="ctr">
                <a:defRPr sz="3600" b="1"/>
              </a:pPr>
              <a:r>
                <a:t>Administration des tests rapides</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 name="Image 1" descr="Image 1"/>
          <p:cNvPicPr>
            <a:picLocks noChangeAspect="1"/>
          </p:cNvPicPr>
          <p:nvPr/>
        </p:nvPicPr>
        <p:blipFill>
          <a:blip r:embed="rId2">
            <a:extLst/>
          </a:blip>
          <a:stretch>
            <a:fillRect/>
          </a:stretch>
        </p:blipFill>
        <p:spPr>
          <a:xfrm>
            <a:off x="332508" y="187034"/>
            <a:ext cx="11701156" cy="6581901"/>
          </a:xfrm>
          <a:prstGeom prst="rect">
            <a:avLst/>
          </a:prstGeom>
          <a:ln w="12700">
            <a:miter lim="400000"/>
          </a:ln>
        </p:spPr>
      </p:pic>
      <p:sp>
        <p:nvSpPr>
          <p:cNvPr id="360" name="Espace réservé du numéro de diapositive 2"/>
          <p:cNvSpPr txBox="1">
            <a:spLocks noGrp="1"/>
          </p:cNvSpPr>
          <p:nvPr>
            <p:ph type="sldNum" sz="quarter" idx="2"/>
          </p:nvPr>
        </p:nvSpPr>
        <p:spPr>
          <a:xfrm>
            <a:off x="11172418" y="6414760"/>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Content Placeholder 2"/>
          <p:cNvSpPr txBox="1">
            <a:spLocks noGrp="1"/>
          </p:cNvSpPr>
          <p:nvPr>
            <p:ph type="body" idx="1"/>
          </p:nvPr>
        </p:nvSpPr>
        <p:spPr>
          <a:xfrm>
            <a:off x="232011" y="2348319"/>
            <a:ext cx="11240520" cy="3903625"/>
          </a:xfrm>
          <a:prstGeom prst="rect">
            <a:avLst/>
          </a:prstGeom>
        </p:spPr>
        <p:txBody>
          <a:bodyPr/>
          <a:lstStyle/>
          <a:p>
            <a:pPr marL="0" indent="0">
              <a:buSzTx/>
              <a:buNone/>
              <a:defRPr b="1"/>
            </a:pPr>
            <a:r>
              <a:t>1-   </a:t>
            </a:r>
            <a:r>
              <a:rPr sz="2000">
                <a:solidFill>
                  <a:srgbClr val="00B0F0"/>
                </a:solidFill>
              </a:rPr>
              <a:t>5 mots de Dubois </a:t>
            </a:r>
            <a:r>
              <a:rPr sz="2000"/>
              <a:t>OU </a:t>
            </a:r>
            <a:r>
              <a:rPr sz="2000" b="0"/>
              <a:t>MIS –Memory impairment screen: Étape 1</a:t>
            </a:r>
          </a:p>
          <a:p>
            <a:pPr marL="0" lvl="2" indent="800100">
              <a:spcBef>
                <a:spcPts val="500"/>
              </a:spcBef>
              <a:buSzTx/>
              <a:buNone/>
              <a:defRPr sz="2400" b="1"/>
            </a:pPr>
            <a:r>
              <a:t>+</a:t>
            </a:r>
          </a:p>
          <a:p>
            <a:pPr marL="0" lvl="2" indent="800100">
              <a:spcBef>
                <a:spcPts val="500"/>
              </a:spcBef>
              <a:buSzTx/>
              <a:buNone/>
              <a:defRPr b="1"/>
            </a:pPr>
            <a:r>
              <a:t>2-  </a:t>
            </a:r>
            <a:r>
              <a:rPr sz="2000">
                <a:solidFill>
                  <a:srgbClr val="C00000"/>
                </a:solidFill>
              </a:rPr>
              <a:t>L’horloge</a:t>
            </a:r>
            <a:endParaRPr sz="2000"/>
          </a:p>
          <a:p>
            <a:pPr marL="0" lvl="4" indent="1714500">
              <a:spcBef>
                <a:spcPts val="500"/>
              </a:spcBef>
              <a:buSzTx/>
              <a:buNone/>
              <a:defRPr sz="2400" b="1"/>
            </a:pPr>
            <a:r>
              <a:t>+</a:t>
            </a:r>
          </a:p>
          <a:p>
            <a:pPr marL="0" lvl="4" indent="1714500">
              <a:spcBef>
                <a:spcPts val="500"/>
              </a:spcBef>
              <a:buSzTx/>
              <a:buNone/>
              <a:defRPr b="1"/>
            </a:pPr>
            <a:r>
              <a:t>3-  </a:t>
            </a:r>
            <a:r>
              <a:rPr sz="2000">
                <a:solidFill>
                  <a:srgbClr val="00B0F0"/>
                </a:solidFill>
              </a:rPr>
              <a:t>5 mots de Dubois</a:t>
            </a:r>
            <a:r>
              <a:rPr sz="2000"/>
              <a:t> OU </a:t>
            </a:r>
            <a:r>
              <a:rPr sz="2000" b="0"/>
              <a:t>MIS –Memory impairment screen: Étape 2</a:t>
            </a:r>
            <a:endParaRPr sz="2000"/>
          </a:p>
          <a:p>
            <a:pPr marL="0" lvl="6" indent="2628900">
              <a:spcBef>
                <a:spcPts val="500"/>
              </a:spcBef>
              <a:buSzTx/>
              <a:buNone/>
              <a:defRPr sz="2400" b="1"/>
            </a:pPr>
            <a:r>
              <a:t>+</a:t>
            </a:r>
            <a:endParaRPr sz="1800"/>
          </a:p>
          <a:p>
            <a:pPr marL="0" lvl="6" indent="2628900">
              <a:spcBef>
                <a:spcPts val="500"/>
              </a:spcBef>
              <a:buSzTx/>
              <a:buNone/>
              <a:defRPr b="1"/>
            </a:pPr>
            <a:r>
              <a:t>4-  </a:t>
            </a:r>
            <a:r>
              <a:rPr sz="2000">
                <a:solidFill>
                  <a:srgbClr val="548235"/>
                </a:solidFill>
              </a:rPr>
              <a:t>AD8</a:t>
            </a:r>
            <a:r>
              <a:rPr sz="2000" b="0"/>
              <a:t> (avec le proche si possible)</a:t>
            </a:r>
          </a:p>
        </p:txBody>
      </p:sp>
      <p:sp>
        <p:nvSpPr>
          <p:cNvPr id="619" name="Espace réservé du numéro de diapositive 4"/>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40</a:t>
            </a:fld>
            <a:endParaRPr/>
          </a:p>
        </p:txBody>
      </p:sp>
      <p:grpSp>
        <p:nvGrpSpPr>
          <p:cNvPr id="622" name="Titre 1"/>
          <p:cNvGrpSpPr/>
          <p:nvPr/>
        </p:nvGrpSpPr>
        <p:grpSpPr>
          <a:xfrm>
            <a:off x="288757" y="365125"/>
            <a:ext cx="11490160" cy="645528"/>
            <a:chOff x="0" y="0"/>
            <a:chExt cx="11490158" cy="645527"/>
          </a:xfrm>
        </p:grpSpPr>
        <p:sp>
          <p:nvSpPr>
            <p:cNvPr id="620" name="Rectangle"/>
            <p:cNvSpPr/>
            <p:nvPr/>
          </p:nvSpPr>
          <p:spPr>
            <a:xfrm>
              <a:off x="-1" y="0"/>
              <a:ext cx="11490160" cy="645528"/>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80000"/>
                </a:lnSpc>
                <a:defRPr sz="3600" b="1"/>
              </a:pPr>
              <a:endParaRPr/>
            </a:p>
          </p:txBody>
        </p:sp>
        <p:sp>
          <p:nvSpPr>
            <p:cNvPr id="621" name="Tests de repérage rapides: 4 étapes"/>
            <p:cNvSpPr txBox="1"/>
            <p:nvPr/>
          </p:nvSpPr>
          <p:spPr>
            <a:xfrm>
              <a:off x="45719" y="0"/>
              <a:ext cx="11398720" cy="645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p>
              <a:pPr lvl="1" indent="0" algn="ctr">
                <a:lnSpc>
                  <a:spcPct val="80000"/>
                </a:lnSpc>
                <a:defRPr sz="4000" b="1"/>
              </a:pPr>
              <a:r>
                <a:t>Tests de repérage rapides: 4 étapes</a:t>
              </a:r>
            </a:p>
          </p:txBody>
        </p:sp>
      </p:gr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Espace réservé du numéro de diapositive 2"/>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41</a:t>
            </a:fld>
            <a:endParaRPr/>
          </a:p>
        </p:txBody>
      </p:sp>
      <p:graphicFrame>
        <p:nvGraphicFramePr>
          <p:cNvPr id="625" name="Tableau 7"/>
          <p:cNvGraphicFramePr/>
          <p:nvPr/>
        </p:nvGraphicFramePr>
        <p:xfrm>
          <a:off x="1507754" y="808076"/>
          <a:ext cx="9475678" cy="6049925"/>
        </p:xfrm>
        <a:graphic>
          <a:graphicData uri="http://schemas.openxmlformats.org/drawingml/2006/table">
            <a:tbl>
              <a:tblPr firstRow="1" bandRow="1">
                <a:tableStyleId>{4C3C2611-4C71-4FC5-86AE-919BDF0F9419}</a:tableStyleId>
              </a:tblPr>
              <a:tblGrid>
                <a:gridCol w="4737839">
                  <a:extLst>
                    <a:ext uri="{9D8B030D-6E8A-4147-A177-3AD203B41FA5}">
                      <a16:colId xmlns:a16="http://schemas.microsoft.com/office/drawing/2014/main" val="20000"/>
                    </a:ext>
                  </a:extLst>
                </a:gridCol>
                <a:gridCol w="4737839">
                  <a:extLst>
                    <a:ext uri="{9D8B030D-6E8A-4147-A177-3AD203B41FA5}">
                      <a16:colId xmlns:a16="http://schemas.microsoft.com/office/drawing/2014/main" val="20001"/>
                    </a:ext>
                  </a:extLst>
                </a:gridCol>
              </a:tblGrid>
              <a:tr h="1290304">
                <a:tc>
                  <a:txBody>
                    <a:bodyPr/>
                    <a:lstStyle/>
                    <a:p>
                      <a:pPr algn="l" defTabSz="457200">
                        <a:defRPr sz="2400">
                          <a:solidFill>
                            <a:srgbClr val="000000"/>
                          </a:solidFill>
                        </a:defRPr>
                      </a:pPr>
                      <a:r>
                        <a:t>5 mots de Dubois </a:t>
                      </a:r>
                    </a:p>
                    <a:p>
                      <a:pPr algn="l" defTabSz="457200">
                        <a:defRPr sz="1800">
                          <a:solidFill>
                            <a:srgbClr val="000000"/>
                          </a:solidFill>
                        </a:defRPr>
                      </a:pPr>
                      <a:r>
                        <a:t>(validé en français)</a:t>
                      </a:r>
                    </a:p>
                  </a:txBody>
                  <a:tcPr marL="45720" marR="45720" horzOverflow="overflow">
                    <a:solidFill>
                      <a:srgbClr val="9DC3E6"/>
                    </a:solidFill>
                  </a:tcPr>
                </a:tc>
                <a:tc>
                  <a:txBody>
                    <a:bodyPr/>
                    <a:lstStyle/>
                    <a:p>
                      <a:pPr algn="l">
                        <a:defRPr sz="2400">
                          <a:solidFill>
                            <a:srgbClr val="000000"/>
                          </a:solidFill>
                        </a:defRPr>
                      </a:pPr>
                      <a:r>
                        <a:t>MIS</a:t>
                      </a:r>
                    </a:p>
                    <a:p>
                      <a:pPr algn="l">
                        <a:defRPr sz="1800">
                          <a:solidFill>
                            <a:srgbClr val="000000"/>
                          </a:solidFill>
                        </a:defRPr>
                      </a:pPr>
                      <a:r>
                        <a:t>(validé en anglais)</a:t>
                      </a:r>
                    </a:p>
                  </a:txBody>
                  <a:tcPr marL="45720" marR="45720" horzOverflow="overflow">
                    <a:solidFill>
                      <a:srgbClr val="9DC3E6"/>
                    </a:solidFill>
                  </a:tcPr>
                </a:tc>
                <a:extLst>
                  <a:ext uri="{0D108BD9-81ED-4DB2-BD59-A6C34878D82A}">
                    <a16:rowId xmlns:a16="http://schemas.microsoft.com/office/drawing/2014/main" val="10000"/>
                  </a:ext>
                </a:extLst>
              </a:tr>
              <a:tr h="1091238">
                <a:tc>
                  <a:txBody>
                    <a:bodyPr/>
                    <a:lstStyle/>
                    <a:p>
                      <a:pPr algn="l">
                        <a:defRPr sz="1800"/>
                      </a:pPr>
                      <a:r>
                        <a:rPr>
                          <a:latin typeface="Tw Cen MT"/>
                          <a:ea typeface="Tw Cen MT"/>
                          <a:cs typeface="Tw Cen MT"/>
                          <a:sym typeface="Tw Cen MT"/>
                        </a:rPr>
                        <a:t>Test de 5 min
Vérifie l’encodage et la récupération</a:t>
                      </a:r>
                    </a:p>
                  </a:txBody>
                  <a:tcPr marL="45720" marR="45720" horzOverflow="overflow"/>
                </a:tc>
                <a:tc>
                  <a:txBody>
                    <a:bodyPr/>
                    <a:lstStyle/>
                    <a:p>
                      <a:pPr algn="l">
                        <a:defRPr sz="1800"/>
                      </a:pPr>
                      <a:r>
                        <a:rPr>
                          <a:latin typeface="Tw Cen MT"/>
                          <a:ea typeface="Tw Cen MT"/>
                          <a:cs typeface="Tw Cen MT"/>
                          <a:sym typeface="Tw Cen MT"/>
                        </a:rPr>
                        <a:t>Test de 5 min
Vérifie l’encodage et la récupération</a:t>
                      </a:r>
                    </a:p>
                  </a:txBody>
                  <a:tcPr marL="45720" marR="45720" horzOverflow="overflow"/>
                </a:tc>
                <a:extLst>
                  <a:ext uri="{0D108BD9-81ED-4DB2-BD59-A6C34878D82A}">
                    <a16:rowId xmlns:a16="http://schemas.microsoft.com/office/drawing/2014/main" val="10001"/>
                  </a:ext>
                </a:extLst>
              </a:tr>
              <a:tr h="2290670">
                <a:tc>
                  <a:txBody>
                    <a:bodyPr/>
                    <a:lstStyle/>
                    <a:p>
                      <a:pPr algn="l">
                        <a:defRPr sz="1800" u="sng"/>
                      </a:pPr>
                      <a:r>
                        <a:t>Liste de mots  </a:t>
                      </a:r>
                    </a:p>
                    <a:p>
                      <a:pPr lvl="1" algn="l">
                        <a:defRPr sz="1800"/>
                      </a:pPr>
                      <a:r>
                        <a:t>Musée</a:t>
                      </a:r>
                    </a:p>
                    <a:p>
                      <a:pPr lvl="1" algn="l">
                        <a:defRPr sz="1800"/>
                      </a:pPr>
                      <a:r>
                        <a:t>Limonade</a:t>
                      </a:r>
                    </a:p>
                    <a:p>
                      <a:pPr lvl="1" algn="l">
                        <a:defRPr sz="1800"/>
                      </a:pPr>
                      <a:r>
                        <a:t>Passoire</a:t>
                      </a:r>
                    </a:p>
                    <a:p>
                      <a:pPr lvl="1" algn="l">
                        <a:defRPr sz="1800"/>
                      </a:pPr>
                      <a:r>
                        <a:t>Sauterelle</a:t>
                      </a:r>
                    </a:p>
                    <a:p>
                      <a:pPr lvl="1" algn="l">
                        <a:defRPr sz="1800"/>
                      </a:pPr>
                      <a:r>
                        <a:t>Camion</a:t>
                      </a:r>
                    </a:p>
                  </a:txBody>
                  <a:tcPr marL="45720" marR="45720" horzOverflow="overflow"/>
                </a:tc>
                <a:tc>
                  <a:txBody>
                    <a:bodyPr/>
                    <a:lstStyle/>
                    <a:p>
                      <a:pPr algn="l">
                        <a:defRPr sz="1800" u="sng"/>
                      </a:pPr>
                      <a:r>
                        <a:t>Liste de mots  </a:t>
                      </a:r>
                    </a:p>
                    <a:p>
                      <a:pPr lvl="1" algn="l">
                        <a:defRPr sz="1800"/>
                      </a:pPr>
                      <a:endParaRPr/>
                    </a:p>
                    <a:p>
                      <a:pPr lvl="1" algn="l">
                        <a:defRPr sz="1800"/>
                      </a:pPr>
                      <a:r>
                        <a:t>Mouse </a:t>
                      </a:r>
                    </a:p>
                    <a:p>
                      <a:pPr lvl="1" algn="l">
                        <a:defRPr sz="1800"/>
                      </a:pPr>
                      <a:r>
                        <a:t>Flute </a:t>
                      </a:r>
                    </a:p>
                    <a:p>
                      <a:pPr lvl="1" algn="l">
                        <a:defRPr sz="1800"/>
                      </a:pPr>
                      <a:r>
                        <a:t>Violet </a:t>
                      </a:r>
                    </a:p>
                    <a:p>
                      <a:pPr lvl="1" algn="l">
                        <a:defRPr sz="1800"/>
                      </a:pPr>
                      <a:r>
                        <a:t>Pyjama</a:t>
                      </a:r>
                    </a:p>
                  </a:txBody>
                  <a:tcPr marL="45720" marR="45720" horzOverflow="overflow"/>
                </a:tc>
                <a:extLst>
                  <a:ext uri="{0D108BD9-81ED-4DB2-BD59-A6C34878D82A}">
                    <a16:rowId xmlns:a16="http://schemas.microsoft.com/office/drawing/2014/main" val="10002"/>
                  </a:ext>
                </a:extLst>
              </a:tr>
              <a:tr h="1377713">
                <a:tc>
                  <a:txBody>
                    <a:bodyPr/>
                    <a:lstStyle/>
                    <a:p>
                      <a:pPr algn="l" defTabSz="457200">
                        <a:defRPr sz="1400" b="1"/>
                      </a:pPr>
                      <a:r>
                        <a:rPr u="sng">
                          <a:solidFill>
                            <a:srgbClr val="0563C1"/>
                          </a:solidFill>
                          <a:uFill>
                            <a:solidFill>
                              <a:srgbClr val="0563C1"/>
                            </a:solidFill>
                          </a:uFill>
                          <a:hlinkClick r:id="rId2"/>
                        </a:rPr>
                        <a:t>https://www.inesss.qc.ca/fileadmin/doc/INESSS/Rapports/Geriatrie/INESSS_FicheOutil_Epreuve_5mots_Dubois.pdf</a:t>
                      </a:r>
                    </a:p>
                  </a:txBody>
                  <a:tcPr marL="45720" marR="45720" horzOverflow="overflow">
                    <a:solidFill>
                      <a:srgbClr val="FFFFFF"/>
                    </a:solidFill>
                  </a:tcPr>
                </a:tc>
                <a:tc>
                  <a:txBody>
                    <a:bodyPr/>
                    <a:lstStyle/>
                    <a:p>
                      <a:pPr algn="l" defTabSz="457200">
                        <a:defRPr sz="1400" b="1"/>
                      </a:pPr>
                      <a:r>
                        <a:rPr u="sng">
                          <a:solidFill>
                            <a:srgbClr val="0563C1"/>
                          </a:solidFill>
                          <a:uFill>
                            <a:solidFill>
                              <a:srgbClr val="0563C1"/>
                            </a:solidFill>
                          </a:uFill>
                          <a:hlinkClick r:id="rId3"/>
                        </a:rPr>
                        <a:t>https://www.inesss.qc.ca/fileadmin/doc/INESSS/Rapports/Geriatrie/INESSS_FicheOutil_Epreuve_MIS.pdf</a:t>
                      </a:r>
                    </a:p>
                  </a:txBody>
                  <a:tcPr marL="45720" marR="45720" horzOverflow="overflow">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Espace réservé du contenu 2"/>
          <p:cNvSpPr txBox="1">
            <a:spLocks noGrp="1"/>
          </p:cNvSpPr>
          <p:nvPr>
            <p:ph type="body" idx="1"/>
          </p:nvPr>
        </p:nvSpPr>
        <p:spPr>
          <a:xfrm>
            <a:off x="475487" y="1937084"/>
            <a:ext cx="11274554" cy="4811189"/>
          </a:xfrm>
          <a:prstGeom prst="rect">
            <a:avLst/>
          </a:prstGeom>
        </p:spPr>
        <p:txBody>
          <a:bodyPr/>
          <a:lstStyle/>
          <a:p>
            <a:pPr>
              <a:defRPr b="1">
                <a:solidFill>
                  <a:srgbClr val="C00000"/>
                </a:solidFill>
              </a:defRPr>
            </a:pPr>
            <a:r>
              <a:t>Montrer la liste des cinq mots </a:t>
            </a:r>
            <a:r>
              <a:rPr b="0"/>
              <a:t>au patient et dire : </a:t>
            </a:r>
            <a:endParaRPr sz="2000"/>
          </a:p>
          <a:p>
            <a:pPr marL="0" indent="0">
              <a:buSzTx/>
              <a:buNone/>
              <a:defRPr>
                <a:solidFill>
                  <a:srgbClr val="C00000"/>
                </a:solidFill>
              </a:defRPr>
            </a:pPr>
            <a:r>
              <a:t>	</a:t>
            </a:r>
            <a:r>
              <a:rPr sz="2400"/>
              <a:t>« Lisez cette liste de mots (musée, limonade, sauterelle, passoire, camion) à voix haute et essayez de les retenir, car je vous les redemanderai tout à l’heure. » </a:t>
            </a:r>
          </a:p>
          <a:p>
            <a:pPr marL="0" indent="0">
              <a:buSzTx/>
              <a:buNone/>
              <a:defRPr>
                <a:solidFill>
                  <a:srgbClr val="C00000"/>
                </a:solidFill>
              </a:defRPr>
            </a:pPr>
            <a:endParaRPr sz="2400"/>
          </a:p>
          <a:p>
            <a:pPr>
              <a:defRPr b="1">
                <a:solidFill>
                  <a:srgbClr val="385724"/>
                </a:solidFill>
              </a:defRPr>
            </a:pPr>
            <a:r>
              <a:t>Continuer à montrer la liste </a:t>
            </a:r>
            <a:r>
              <a:rPr b="0"/>
              <a:t>au patient et dire, dans un ordre aléatoire :</a:t>
            </a:r>
          </a:p>
          <a:p>
            <a:pPr marL="0" lvl="1" indent="457200">
              <a:spcBef>
                <a:spcPts val="500"/>
              </a:spcBef>
              <a:buSzTx/>
              <a:buNone/>
              <a:defRPr sz="2400">
                <a:solidFill>
                  <a:srgbClr val="385724"/>
                </a:solidFill>
              </a:defRPr>
            </a:pPr>
            <a:r>
              <a:t> « Pouvez-vous me dire, tout en regardant la feuille, quel est le nom de : la boisson – l’ustensile de cuisine – le véhicule – le bâtiment - l’insecte? »</a:t>
            </a:r>
          </a:p>
          <a:p>
            <a:pPr marL="0" lvl="1" indent="457200">
              <a:spcBef>
                <a:spcPts val="500"/>
              </a:spcBef>
              <a:buSzTx/>
              <a:buNone/>
              <a:defRPr>
                <a:solidFill>
                  <a:srgbClr val="385724"/>
                </a:solidFill>
              </a:defRPr>
            </a:pPr>
            <a:endParaRPr/>
          </a:p>
          <a:p>
            <a:pPr>
              <a:defRPr b="1">
                <a:solidFill>
                  <a:srgbClr val="EB9415"/>
                </a:solidFill>
              </a:defRPr>
            </a:pPr>
            <a:r>
              <a:t>Retourner immédiatement la feuille. </a:t>
            </a:r>
          </a:p>
        </p:txBody>
      </p:sp>
      <p:sp>
        <p:nvSpPr>
          <p:cNvPr id="628" name="Espace réservé du numéro de diapositive 3"/>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42</a:t>
            </a:fld>
            <a:endParaRPr/>
          </a:p>
        </p:txBody>
      </p:sp>
      <p:grpSp>
        <p:nvGrpSpPr>
          <p:cNvPr id="631" name="Titre 1"/>
          <p:cNvGrpSpPr/>
          <p:nvPr/>
        </p:nvGrpSpPr>
        <p:grpSpPr>
          <a:xfrm>
            <a:off x="288757" y="365125"/>
            <a:ext cx="11490160" cy="645528"/>
            <a:chOff x="0" y="0"/>
            <a:chExt cx="11490158" cy="645527"/>
          </a:xfrm>
        </p:grpSpPr>
        <p:sp>
          <p:nvSpPr>
            <p:cNvPr id="629" name="Rectangle"/>
            <p:cNvSpPr/>
            <p:nvPr/>
          </p:nvSpPr>
          <p:spPr>
            <a:xfrm>
              <a:off x="-1" y="0"/>
              <a:ext cx="11490160" cy="645528"/>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defRPr sz="3600" b="1"/>
              </a:pPr>
              <a:endParaRPr/>
            </a:p>
          </p:txBody>
        </p:sp>
        <p:sp>
          <p:nvSpPr>
            <p:cNvPr id="630" name="5 mots de Dubois: consignes"/>
            <p:cNvSpPr txBox="1"/>
            <p:nvPr/>
          </p:nvSpPr>
          <p:spPr>
            <a:xfrm>
              <a:off x="45719" y="0"/>
              <a:ext cx="11398720" cy="645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p>
              <a:pPr lvl="1" indent="0" algn="ctr">
                <a:defRPr sz="3600"/>
              </a:pPr>
              <a:r>
                <a:t>5 mots de Dubois: consignes</a:t>
              </a:r>
            </a:p>
          </p:txBody>
        </p:sp>
      </p:gr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Espace réservé du contenu 2"/>
          <p:cNvSpPr txBox="1">
            <a:spLocks noGrp="1"/>
          </p:cNvSpPr>
          <p:nvPr>
            <p:ph type="body" idx="1"/>
          </p:nvPr>
        </p:nvSpPr>
        <p:spPr>
          <a:xfrm>
            <a:off x="705533" y="1108742"/>
            <a:ext cx="11073384" cy="5445863"/>
          </a:xfrm>
          <a:prstGeom prst="rect">
            <a:avLst/>
          </a:prstGeom>
        </p:spPr>
        <p:txBody>
          <a:bodyPr/>
          <a:lstStyle/>
          <a:p>
            <a:pPr marL="192023" indent="-192023" defTabSz="768095">
              <a:lnSpc>
                <a:spcPct val="72000"/>
              </a:lnSpc>
              <a:spcBef>
                <a:spcPts val="800"/>
              </a:spcBef>
              <a:defRPr sz="4284" b="1">
                <a:solidFill>
                  <a:srgbClr val="EB9415"/>
                </a:solidFill>
              </a:defRPr>
            </a:pPr>
            <a:endParaRPr/>
          </a:p>
          <a:p>
            <a:pPr marL="192023" indent="-192023" defTabSz="768095">
              <a:lnSpc>
                <a:spcPct val="72000"/>
              </a:lnSpc>
              <a:spcBef>
                <a:spcPts val="800"/>
              </a:spcBef>
              <a:defRPr sz="2351">
                <a:solidFill>
                  <a:srgbClr val="002060"/>
                </a:solidFill>
              </a:defRPr>
            </a:pPr>
            <a:r>
              <a:t>Demander au patient : </a:t>
            </a:r>
            <a:r>
              <a:rPr b="1"/>
              <a:t>« Pouvez-vous me dire les mots que vous venez de lire? » </a:t>
            </a:r>
            <a:endParaRPr sz="1092"/>
          </a:p>
          <a:p>
            <a:pPr marL="960119" lvl="2" indent="-192023" defTabSz="768095">
              <a:lnSpc>
                <a:spcPct val="72000"/>
              </a:lnSpc>
              <a:spcBef>
                <a:spcPts val="400"/>
              </a:spcBef>
              <a:defRPr sz="2351">
                <a:solidFill>
                  <a:srgbClr val="002060"/>
                </a:solidFill>
              </a:defRPr>
            </a:pPr>
            <a:r>
              <a:t> </a:t>
            </a:r>
            <a:r>
              <a:rPr sz="2016"/>
              <a:t>2 points par mot rappelé spontanément</a:t>
            </a:r>
            <a:endParaRPr sz="756"/>
          </a:p>
          <a:p>
            <a:pPr marL="960119" lvl="2" indent="-192023" defTabSz="768095">
              <a:lnSpc>
                <a:spcPct val="72000"/>
              </a:lnSpc>
              <a:spcBef>
                <a:spcPts val="400"/>
              </a:spcBef>
              <a:defRPr sz="4284">
                <a:solidFill>
                  <a:srgbClr val="002060"/>
                </a:solidFill>
              </a:defRPr>
            </a:pPr>
            <a:endParaRPr sz="756"/>
          </a:p>
          <a:p>
            <a:pPr marL="960119" lvl="2" indent="-192023" defTabSz="768095">
              <a:lnSpc>
                <a:spcPct val="72000"/>
              </a:lnSpc>
              <a:spcBef>
                <a:spcPts val="400"/>
              </a:spcBef>
              <a:defRPr sz="2016">
                <a:solidFill>
                  <a:srgbClr val="002060"/>
                </a:solidFill>
              </a:defRPr>
            </a:pPr>
            <a:r>
              <a:t>En cas de difficulté et uniquement pour les mots qu’il n’a pu se rappeler, demander au patient : « Quel était le nom de… (en fournissant l’indice correspondant, p. ex. : la boisson) ? » </a:t>
            </a:r>
            <a:endParaRPr sz="4284"/>
          </a:p>
          <a:p>
            <a:pPr marL="0" lvl="2" indent="768095" defTabSz="768095">
              <a:lnSpc>
                <a:spcPct val="72000"/>
              </a:lnSpc>
              <a:spcBef>
                <a:spcPts val="400"/>
              </a:spcBef>
              <a:buSzTx/>
              <a:buNone/>
              <a:defRPr sz="4284">
                <a:solidFill>
                  <a:srgbClr val="002060"/>
                </a:solidFill>
              </a:defRPr>
            </a:pPr>
            <a:endParaRPr sz="4284"/>
          </a:p>
          <a:p>
            <a:pPr marL="960119" lvl="2" indent="-192023" defTabSz="768095">
              <a:lnSpc>
                <a:spcPct val="72000"/>
              </a:lnSpc>
              <a:spcBef>
                <a:spcPts val="400"/>
              </a:spcBef>
              <a:defRPr sz="2016">
                <a:solidFill>
                  <a:srgbClr val="002060"/>
                </a:solidFill>
              </a:defRPr>
            </a:pPr>
            <a:r>
              <a:t>allouer 1 point par mot rappelé avec indice  </a:t>
            </a:r>
            <a:endParaRPr sz="4284"/>
          </a:p>
          <a:p>
            <a:pPr marL="960119" lvl="2" indent="-192023" defTabSz="768095">
              <a:lnSpc>
                <a:spcPct val="72000"/>
              </a:lnSpc>
              <a:spcBef>
                <a:spcPts val="400"/>
              </a:spcBef>
              <a:defRPr sz="4284">
                <a:solidFill>
                  <a:srgbClr val="002060"/>
                </a:solidFill>
              </a:defRPr>
            </a:pPr>
            <a:endParaRPr sz="4284"/>
          </a:p>
          <a:p>
            <a:pPr marL="960119" lvl="2" indent="-192023" defTabSz="768095">
              <a:lnSpc>
                <a:spcPct val="72000"/>
              </a:lnSpc>
              <a:spcBef>
                <a:spcPts val="400"/>
              </a:spcBef>
              <a:defRPr sz="2016">
                <a:solidFill>
                  <a:srgbClr val="002060"/>
                </a:solidFill>
              </a:defRPr>
            </a:pPr>
            <a:r>
              <a:t>additionner le score du rappel libre et celui du rappel indicé pour obtenir le score du </a:t>
            </a:r>
            <a:r>
              <a:rPr b="1"/>
              <a:t>rappel immédiat</a:t>
            </a:r>
            <a:endParaRPr sz="756"/>
          </a:p>
          <a:p>
            <a:pPr marL="0" indent="0" algn="ctr" defTabSz="768095">
              <a:lnSpc>
                <a:spcPct val="72000"/>
              </a:lnSpc>
              <a:spcBef>
                <a:spcPts val="800"/>
              </a:spcBef>
              <a:buSzTx/>
              <a:buNone/>
              <a:defRPr sz="1512">
                <a:solidFill>
                  <a:srgbClr val="002060"/>
                </a:solidFill>
              </a:defRPr>
            </a:pPr>
            <a:r>
              <a:t>*****************************</a:t>
            </a:r>
          </a:p>
          <a:p>
            <a:pPr marL="0" indent="0" algn="ctr" defTabSz="768095">
              <a:lnSpc>
                <a:spcPct val="72000"/>
              </a:lnSpc>
              <a:spcBef>
                <a:spcPts val="800"/>
              </a:spcBef>
              <a:buSzTx/>
              <a:buNone/>
              <a:defRPr sz="1848">
                <a:solidFill>
                  <a:srgbClr val="002060"/>
                </a:solidFill>
              </a:defRPr>
            </a:pPr>
            <a:endParaRPr b="1"/>
          </a:p>
          <a:p>
            <a:pPr marL="0" indent="0" algn="ctr" defTabSz="768095">
              <a:lnSpc>
                <a:spcPct val="72000"/>
              </a:lnSpc>
              <a:spcBef>
                <a:spcPts val="800"/>
              </a:spcBef>
              <a:buSzTx/>
              <a:buNone/>
              <a:defRPr sz="2772" b="1"/>
            </a:pPr>
            <a:r>
              <a:t>Épreuve de l’horloge</a:t>
            </a:r>
          </a:p>
        </p:txBody>
      </p:sp>
      <p:sp>
        <p:nvSpPr>
          <p:cNvPr id="634" name="Espace réservé du numéro de diapositive 3"/>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43</a:t>
            </a:fld>
            <a:endParaRPr/>
          </a:p>
        </p:txBody>
      </p:sp>
      <p:grpSp>
        <p:nvGrpSpPr>
          <p:cNvPr id="637" name="Titre 1"/>
          <p:cNvGrpSpPr/>
          <p:nvPr/>
        </p:nvGrpSpPr>
        <p:grpSpPr>
          <a:xfrm>
            <a:off x="288757" y="365125"/>
            <a:ext cx="11490160" cy="645528"/>
            <a:chOff x="0" y="0"/>
            <a:chExt cx="11490158" cy="645527"/>
          </a:xfrm>
        </p:grpSpPr>
        <p:sp>
          <p:nvSpPr>
            <p:cNvPr id="635" name="Rectangle"/>
            <p:cNvSpPr/>
            <p:nvPr/>
          </p:nvSpPr>
          <p:spPr>
            <a:xfrm>
              <a:off x="-1" y="0"/>
              <a:ext cx="11490160" cy="645528"/>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defRPr sz="3600" b="1"/>
              </a:pPr>
              <a:endParaRPr/>
            </a:p>
          </p:txBody>
        </p:sp>
        <p:sp>
          <p:nvSpPr>
            <p:cNvPr id="636" name="5 mots de Dubois: consignes -suite"/>
            <p:cNvSpPr txBox="1"/>
            <p:nvPr/>
          </p:nvSpPr>
          <p:spPr>
            <a:xfrm>
              <a:off x="45719" y="0"/>
              <a:ext cx="11398720" cy="645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p>
              <a:pPr lvl="1" indent="0" algn="ctr">
                <a:defRPr sz="3600"/>
              </a:pPr>
              <a:r>
                <a:t>5 mots de Dubois: consignes -</a:t>
              </a:r>
              <a:r>
                <a:rPr sz="2000"/>
                <a:t>suite</a:t>
              </a:r>
            </a:p>
          </p:txBody>
        </p:sp>
      </p:gr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Espace réservé du contenu 2"/>
          <p:cNvSpPr txBox="1">
            <a:spLocks noGrp="1"/>
          </p:cNvSpPr>
          <p:nvPr>
            <p:ph type="body" idx="1"/>
          </p:nvPr>
        </p:nvSpPr>
        <p:spPr>
          <a:xfrm>
            <a:off x="838200" y="1251283"/>
            <a:ext cx="10515600" cy="5209676"/>
          </a:xfrm>
          <a:prstGeom prst="rect">
            <a:avLst/>
          </a:prstGeom>
        </p:spPr>
        <p:txBody>
          <a:bodyPr/>
          <a:lstStyle/>
          <a:p>
            <a:pPr>
              <a:defRPr sz="5100" b="1">
                <a:solidFill>
                  <a:srgbClr val="7030A0"/>
                </a:solidFill>
              </a:defRPr>
            </a:pPr>
            <a:endParaRPr/>
          </a:p>
          <a:p>
            <a:pPr marL="0" indent="0">
              <a:buSzTx/>
              <a:buNone/>
              <a:defRPr b="1">
                <a:solidFill>
                  <a:srgbClr val="7030A0"/>
                </a:solidFill>
              </a:defRPr>
            </a:pPr>
            <a:r>
              <a:t>Demander au patient : </a:t>
            </a:r>
            <a:r>
              <a:rPr b="0"/>
              <a:t>« Pouvez-vous me dire les cinq mots que vous avez lus tout à l’heure? » </a:t>
            </a:r>
          </a:p>
          <a:p>
            <a:pPr marL="0" indent="0">
              <a:buSzTx/>
              <a:buNone/>
              <a:defRPr sz="2400">
                <a:solidFill>
                  <a:srgbClr val="7030A0"/>
                </a:solidFill>
              </a:defRPr>
            </a:pPr>
            <a:endParaRPr b="0"/>
          </a:p>
          <a:p>
            <a:pPr marL="685800" lvl="1" indent="-228600">
              <a:spcBef>
                <a:spcPts val="500"/>
              </a:spcBef>
              <a:defRPr sz="2400">
                <a:solidFill>
                  <a:srgbClr val="7030A0"/>
                </a:solidFill>
              </a:defRPr>
            </a:pPr>
            <a:r>
              <a:t>2 points par mot rappelé spontanément</a:t>
            </a:r>
          </a:p>
          <a:p>
            <a:pPr marL="685800" lvl="1" indent="-228600">
              <a:spcBef>
                <a:spcPts val="500"/>
              </a:spcBef>
              <a:defRPr sz="2400">
                <a:solidFill>
                  <a:srgbClr val="7030A0"/>
                </a:solidFill>
              </a:defRPr>
            </a:pPr>
            <a:r>
              <a:t>En cas de difficulté et uniquement pour les mots qu’il n’a pu se rappeler, demander au patient : « Quel était le nom de… (en fournissant l’indice correspondant, p. ex. : la boisson) ? »</a:t>
            </a:r>
          </a:p>
          <a:p>
            <a:pPr marL="685800" lvl="1" indent="-228600">
              <a:spcBef>
                <a:spcPts val="500"/>
              </a:spcBef>
              <a:defRPr sz="2400">
                <a:solidFill>
                  <a:srgbClr val="7030A0"/>
                </a:solidFill>
              </a:defRPr>
            </a:pPr>
            <a:r>
              <a:t>allouer 1 point par mot rappelé avec indice</a:t>
            </a:r>
          </a:p>
          <a:p>
            <a:pPr marL="685800" lvl="1" indent="-228600">
              <a:spcBef>
                <a:spcPts val="500"/>
              </a:spcBef>
              <a:defRPr sz="2400">
                <a:solidFill>
                  <a:srgbClr val="7030A0"/>
                </a:solidFill>
              </a:defRPr>
            </a:pPr>
            <a:r>
              <a:t>additionner le score du rappel libre et celui du rappel indicé pour obtenir le score du </a:t>
            </a:r>
            <a:r>
              <a:rPr b="1"/>
              <a:t>rappel différé</a:t>
            </a:r>
          </a:p>
        </p:txBody>
      </p:sp>
      <p:grpSp>
        <p:nvGrpSpPr>
          <p:cNvPr id="642" name="Titre 1"/>
          <p:cNvGrpSpPr/>
          <p:nvPr/>
        </p:nvGrpSpPr>
        <p:grpSpPr>
          <a:xfrm>
            <a:off x="288757" y="365125"/>
            <a:ext cx="11490160" cy="645528"/>
            <a:chOff x="0" y="0"/>
            <a:chExt cx="11490158" cy="645527"/>
          </a:xfrm>
        </p:grpSpPr>
        <p:sp>
          <p:nvSpPr>
            <p:cNvPr id="640" name="Rectangle"/>
            <p:cNvSpPr/>
            <p:nvPr/>
          </p:nvSpPr>
          <p:spPr>
            <a:xfrm>
              <a:off x="-1" y="0"/>
              <a:ext cx="11490160" cy="645528"/>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defRPr sz="3600" b="1"/>
              </a:pPr>
              <a:endParaRPr/>
            </a:p>
          </p:txBody>
        </p:sp>
        <p:sp>
          <p:nvSpPr>
            <p:cNvPr id="641" name="5 mots de Dubois: consignes -suite"/>
            <p:cNvSpPr txBox="1"/>
            <p:nvPr/>
          </p:nvSpPr>
          <p:spPr>
            <a:xfrm>
              <a:off x="45719" y="0"/>
              <a:ext cx="11398720" cy="645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p>
              <a:pPr lvl="1" indent="0" algn="ctr">
                <a:defRPr sz="3600"/>
              </a:pPr>
              <a:r>
                <a:t>5 mots de Dubois: consignes -</a:t>
              </a:r>
              <a:r>
                <a:rPr sz="2000"/>
                <a:t>suite</a:t>
              </a:r>
            </a:p>
          </p:txBody>
        </p:sp>
      </p:grpSp>
      <p:sp>
        <p:nvSpPr>
          <p:cNvPr id="643"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44</a:t>
            </a:fld>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Espace réservé du contenu 2"/>
          <p:cNvSpPr txBox="1">
            <a:spLocks noGrp="1"/>
          </p:cNvSpPr>
          <p:nvPr>
            <p:ph type="body" idx="1"/>
          </p:nvPr>
        </p:nvSpPr>
        <p:spPr>
          <a:xfrm>
            <a:off x="385010" y="1804736"/>
            <a:ext cx="11393907" cy="4372228"/>
          </a:xfrm>
          <a:prstGeom prst="rect">
            <a:avLst/>
          </a:prstGeom>
        </p:spPr>
        <p:txBody>
          <a:bodyPr/>
          <a:lstStyle/>
          <a:p>
            <a:r>
              <a:t>Additionner le score du rappel libre et celui du rappel indicé</a:t>
            </a:r>
          </a:p>
          <a:p>
            <a:pPr marL="0" indent="0">
              <a:buSzTx/>
              <a:buNone/>
            </a:pPr>
            <a:endParaRPr/>
          </a:p>
          <a:p>
            <a:r>
              <a:t>Seuil diagnostique :</a:t>
            </a:r>
          </a:p>
          <a:p>
            <a:pPr marL="0" lvl="3" indent="1257300">
              <a:spcBef>
                <a:spcPts val="500"/>
              </a:spcBef>
              <a:buSzTx/>
              <a:buNone/>
            </a:pPr>
            <a:r>
              <a:t>19-20 : déclin cognitif peu probable </a:t>
            </a:r>
            <a:endParaRPr sz="1800"/>
          </a:p>
          <a:p>
            <a:pPr marL="0" lvl="3" indent="1257300">
              <a:spcBef>
                <a:spcPts val="500"/>
              </a:spcBef>
              <a:buSzTx/>
              <a:buNone/>
            </a:pPr>
            <a:r>
              <a:t>≤ 18 : possibilité de déclin cognitif (une évaluation supplémentaire est nécessaire)</a:t>
            </a:r>
            <a:endParaRPr sz="1800"/>
          </a:p>
          <a:p>
            <a:pPr marL="0" lvl="3" indent="1257300">
              <a:spcBef>
                <a:spcPts val="500"/>
              </a:spcBef>
              <a:buSzTx/>
              <a:buNone/>
            </a:pPr>
            <a:endParaRPr sz="1800"/>
          </a:p>
          <a:p>
            <a:pPr algn="just"/>
            <a:r>
              <a:t>Attention : La présence d’un mot non restitué en rappel indicé ou d’une intrusion</a:t>
            </a:r>
          </a:p>
        </p:txBody>
      </p:sp>
      <p:grpSp>
        <p:nvGrpSpPr>
          <p:cNvPr id="648" name="Titre 1"/>
          <p:cNvGrpSpPr/>
          <p:nvPr/>
        </p:nvGrpSpPr>
        <p:grpSpPr>
          <a:xfrm>
            <a:off x="288757" y="365125"/>
            <a:ext cx="11490160" cy="645528"/>
            <a:chOff x="0" y="0"/>
            <a:chExt cx="11490158" cy="645527"/>
          </a:xfrm>
        </p:grpSpPr>
        <p:sp>
          <p:nvSpPr>
            <p:cNvPr id="646" name="Rectangle"/>
            <p:cNvSpPr/>
            <p:nvPr/>
          </p:nvSpPr>
          <p:spPr>
            <a:xfrm>
              <a:off x="-1" y="0"/>
              <a:ext cx="11490160" cy="645528"/>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defRPr sz="3600" b="1"/>
              </a:pPr>
              <a:endParaRPr/>
            </a:p>
          </p:txBody>
        </p:sp>
        <p:sp>
          <p:nvSpPr>
            <p:cNvPr id="647" name="5 mots de Dubois: score"/>
            <p:cNvSpPr txBox="1"/>
            <p:nvPr/>
          </p:nvSpPr>
          <p:spPr>
            <a:xfrm>
              <a:off x="45719" y="0"/>
              <a:ext cx="11398720" cy="645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p>
              <a:pPr lvl="1" indent="0" algn="ctr">
                <a:defRPr sz="3600"/>
              </a:pPr>
              <a:r>
                <a:t>5 mots de Dubois: score</a:t>
              </a:r>
            </a:p>
          </p:txBody>
        </p:sp>
      </p:grpSp>
      <p:sp>
        <p:nvSpPr>
          <p:cNvPr id="649"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45</a:t>
            </a:fld>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Content Placeholder 2"/>
          <p:cNvSpPr txBox="1">
            <a:spLocks noGrp="1"/>
          </p:cNvSpPr>
          <p:nvPr>
            <p:ph type="body" idx="1"/>
          </p:nvPr>
        </p:nvSpPr>
        <p:spPr>
          <a:xfrm>
            <a:off x="385011" y="1335505"/>
            <a:ext cx="11393906" cy="4964285"/>
          </a:xfrm>
          <a:prstGeom prst="rect">
            <a:avLst/>
          </a:prstGeom>
        </p:spPr>
        <p:txBody>
          <a:bodyPr/>
          <a:lstStyle/>
          <a:p>
            <a:pPr marL="0" indent="0">
              <a:buSzTx/>
              <a:buNone/>
              <a:defRPr sz="2400" b="1"/>
            </a:pPr>
            <a:r>
              <a:t>Administration</a:t>
            </a:r>
            <a:r>
              <a:rPr b="0"/>
              <a:t> :</a:t>
            </a:r>
          </a:p>
          <a:p>
            <a:pPr>
              <a:defRPr sz="2400"/>
            </a:pPr>
            <a:r>
              <a:t>Montrer une feuille blanche</a:t>
            </a:r>
          </a:p>
          <a:p>
            <a:pPr>
              <a:defRPr sz="2400"/>
            </a:pPr>
            <a:r>
              <a:t>Donner les instructions suivantes</a:t>
            </a:r>
          </a:p>
          <a:p>
            <a:pPr>
              <a:defRPr sz="2400"/>
            </a:pPr>
            <a:endParaRPr/>
          </a:p>
          <a:p>
            <a:pPr marL="0" lvl="1" indent="400050">
              <a:spcBef>
                <a:spcPts val="500"/>
              </a:spcBef>
              <a:buSzTx/>
              <a:buNone/>
              <a:defRPr b="1">
                <a:solidFill>
                  <a:srgbClr val="203864"/>
                </a:solidFill>
              </a:defRPr>
            </a:pPr>
            <a:r>
              <a:t> </a:t>
            </a:r>
            <a:r>
              <a:rPr b="0"/>
              <a:t>«Maintenant, je veux que vous dessiniez une horloge en plaçant tous les chiffres et indiquant l'heure à11h10».</a:t>
            </a:r>
            <a:endParaRPr sz="2400"/>
          </a:p>
          <a:p>
            <a:pPr marL="0" indent="0">
              <a:buSzTx/>
              <a:buNone/>
              <a:defRPr sz="2400"/>
            </a:pPr>
            <a:endParaRPr sz="2400"/>
          </a:p>
          <a:p>
            <a:pPr marL="0" indent="0">
              <a:buSzTx/>
              <a:buNone/>
              <a:defRPr sz="2400"/>
            </a:pPr>
            <a:endParaRPr sz="2400"/>
          </a:p>
          <a:p>
            <a:pPr marL="1600200" lvl="3" indent="-228600">
              <a:spcBef>
                <a:spcPts val="500"/>
              </a:spcBef>
              <a:defRPr sz="2400" i="1"/>
            </a:pPr>
            <a:r>
              <a:t>ne pas dire le mot «aiguille»</a:t>
            </a:r>
            <a:endParaRPr sz="1800"/>
          </a:p>
          <a:p>
            <a:pPr marL="1600200" lvl="3" indent="-228600">
              <a:spcBef>
                <a:spcPts val="500"/>
              </a:spcBef>
              <a:defRPr sz="2400" i="1"/>
            </a:pPr>
            <a:r>
              <a:t>pas d’indices (sa montre, une horloge dans le logement, …) </a:t>
            </a:r>
            <a:endParaRPr sz="1800"/>
          </a:p>
          <a:p>
            <a:pPr marL="1600200" lvl="3" indent="-228600">
              <a:spcBef>
                <a:spcPts val="500"/>
              </a:spcBef>
              <a:defRPr sz="2400" i="1"/>
            </a:pPr>
            <a:r>
              <a:t>pas de feuille lignée</a:t>
            </a:r>
          </a:p>
        </p:txBody>
      </p:sp>
      <p:sp>
        <p:nvSpPr>
          <p:cNvPr id="652" name="Espace réservé du numéro de diapositive 1"/>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46</a:t>
            </a:fld>
            <a:endParaRPr/>
          </a:p>
        </p:txBody>
      </p:sp>
      <p:grpSp>
        <p:nvGrpSpPr>
          <p:cNvPr id="655" name="Titre 1"/>
          <p:cNvGrpSpPr/>
          <p:nvPr/>
        </p:nvGrpSpPr>
        <p:grpSpPr>
          <a:xfrm>
            <a:off x="288757" y="365125"/>
            <a:ext cx="11490160" cy="645528"/>
            <a:chOff x="0" y="0"/>
            <a:chExt cx="11490158" cy="645527"/>
          </a:xfrm>
        </p:grpSpPr>
        <p:sp>
          <p:nvSpPr>
            <p:cNvPr id="653" name="Rectangle"/>
            <p:cNvSpPr/>
            <p:nvPr/>
          </p:nvSpPr>
          <p:spPr>
            <a:xfrm>
              <a:off x="-1" y="0"/>
              <a:ext cx="11490160" cy="645528"/>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defRPr sz="3600" b="1"/>
              </a:pPr>
              <a:endParaRPr/>
            </a:p>
          </p:txBody>
        </p:sp>
        <p:sp>
          <p:nvSpPr>
            <p:cNvPr id="654" name="L’horloge- vérifier les capacités visuoconstructives"/>
            <p:cNvSpPr txBox="1"/>
            <p:nvPr/>
          </p:nvSpPr>
          <p:spPr>
            <a:xfrm>
              <a:off x="45719" y="0"/>
              <a:ext cx="11398720" cy="645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p>
              <a:pPr lvl="1" indent="0" algn="ctr">
                <a:defRPr sz="3600" b="1"/>
              </a:pPr>
              <a:r>
                <a:t>L’horloge- vérifier les capacités visuoconstructives</a:t>
              </a:r>
            </a:p>
          </p:txBody>
        </p:sp>
      </p:gr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Content Placeholder 2"/>
          <p:cNvSpPr txBox="1">
            <a:spLocks noGrp="1"/>
          </p:cNvSpPr>
          <p:nvPr>
            <p:ph type="body" idx="1"/>
          </p:nvPr>
        </p:nvSpPr>
        <p:spPr>
          <a:xfrm>
            <a:off x="288758" y="1798204"/>
            <a:ext cx="12039601" cy="4558146"/>
          </a:xfrm>
          <a:prstGeom prst="rect">
            <a:avLst/>
          </a:prstGeom>
        </p:spPr>
        <p:txBody>
          <a:bodyPr/>
          <a:lstStyle/>
          <a:p>
            <a:pPr marL="0" indent="0" defTabSz="896111">
              <a:lnSpc>
                <a:spcPct val="72000"/>
              </a:lnSpc>
              <a:spcBef>
                <a:spcPts val="900"/>
              </a:spcBef>
              <a:buSzTx/>
              <a:buNone/>
              <a:defRPr sz="2058" b="1" u="sng"/>
            </a:pPr>
            <a:r>
              <a:t>Contour </a:t>
            </a:r>
            <a:r>
              <a:rPr u="none"/>
              <a:t>(1 pt.) </a:t>
            </a:r>
          </a:p>
          <a:p>
            <a:pPr marL="224027" indent="-224027" defTabSz="896111">
              <a:lnSpc>
                <a:spcPct val="72000"/>
              </a:lnSpc>
              <a:spcBef>
                <a:spcPts val="900"/>
              </a:spcBef>
              <a:defRPr sz="2058"/>
            </a:pPr>
            <a:r>
              <a:t> Le contour doit être un</a:t>
            </a:r>
            <a:r>
              <a:rPr u="sng"/>
              <a:t> cercle </a:t>
            </a:r>
            <a:r>
              <a:t>avec peu de déformation. (ex. : déformation mineure de la fermeture du cercle)</a:t>
            </a:r>
          </a:p>
          <a:p>
            <a:pPr marL="0" indent="0" defTabSz="896111">
              <a:lnSpc>
                <a:spcPct val="72000"/>
              </a:lnSpc>
              <a:spcBef>
                <a:spcPts val="900"/>
              </a:spcBef>
              <a:buSzTx/>
              <a:buNone/>
              <a:defRPr sz="2058"/>
            </a:pPr>
            <a:endParaRPr/>
          </a:p>
          <a:p>
            <a:pPr marL="0" indent="0" defTabSz="896111">
              <a:lnSpc>
                <a:spcPct val="72000"/>
              </a:lnSpc>
              <a:spcBef>
                <a:spcPts val="900"/>
              </a:spcBef>
              <a:buSzTx/>
              <a:buNone/>
              <a:defRPr sz="2058" b="1" u="sng"/>
            </a:pPr>
            <a:r>
              <a:t>Chiffres </a:t>
            </a:r>
            <a:r>
              <a:rPr u="none"/>
              <a:t>(1 pt.)</a:t>
            </a:r>
          </a:p>
          <a:p>
            <a:pPr marL="224027" indent="-224027" defTabSz="896111">
              <a:lnSpc>
                <a:spcPct val="72000"/>
              </a:lnSpc>
              <a:spcBef>
                <a:spcPts val="900"/>
              </a:spcBef>
              <a:defRPr sz="2058"/>
            </a:pPr>
            <a:r>
              <a:t>Tous les chiffres doivent être présents sans aucun chiffre en surplus; </a:t>
            </a:r>
          </a:p>
          <a:p>
            <a:pPr marL="224027" indent="-224027" defTabSz="896111">
              <a:lnSpc>
                <a:spcPct val="72000"/>
              </a:lnSpc>
              <a:spcBef>
                <a:spcPts val="900"/>
              </a:spcBef>
              <a:defRPr sz="2058"/>
            </a:pPr>
            <a:r>
              <a:t>les chiffres doivent être dans le bon ordre et bien positionnés ; </a:t>
            </a:r>
          </a:p>
          <a:p>
            <a:pPr marL="224027" indent="-224027" defTabSz="896111">
              <a:lnSpc>
                <a:spcPct val="72000"/>
              </a:lnSpc>
              <a:spcBef>
                <a:spcPts val="900"/>
              </a:spcBef>
              <a:defRPr sz="2058"/>
            </a:pPr>
            <a:r>
              <a:t>les chiffres Romains sont acceptés ainsi que les chiffres inscrits à l'extérieur du contour.</a:t>
            </a:r>
          </a:p>
          <a:p>
            <a:pPr marL="0" indent="0" defTabSz="896111">
              <a:lnSpc>
                <a:spcPct val="72000"/>
              </a:lnSpc>
              <a:spcBef>
                <a:spcPts val="900"/>
              </a:spcBef>
              <a:buSzTx/>
              <a:buNone/>
              <a:defRPr sz="2058"/>
            </a:pPr>
            <a:endParaRPr/>
          </a:p>
          <a:p>
            <a:pPr marL="0" indent="0" defTabSz="896111">
              <a:lnSpc>
                <a:spcPct val="72000"/>
              </a:lnSpc>
              <a:spcBef>
                <a:spcPts val="900"/>
              </a:spcBef>
              <a:buSzTx/>
              <a:buNone/>
              <a:defRPr sz="2058" b="1" u="sng"/>
            </a:pPr>
            <a:r>
              <a:t>Aiguilles</a:t>
            </a:r>
            <a:r>
              <a:rPr u="none"/>
              <a:t> (1 pt.)</a:t>
            </a:r>
          </a:p>
          <a:p>
            <a:pPr marL="224027" indent="-224027" defTabSz="896111">
              <a:lnSpc>
                <a:spcPct val="72000"/>
              </a:lnSpc>
              <a:spcBef>
                <a:spcPts val="900"/>
              </a:spcBef>
              <a:defRPr sz="2058"/>
            </a:pPr>
            <a:r>
              <a:t> Les deux aiguilles doivent indiquer la bonne heure </a:t>
            </a:r>
          </a:p>
          <a:p>
            <a:pPr marL="224027" indent="-224027" defTabSz="896111">
              <a:lnSpc>
                <a:spcPct val="72000"/>
              </a:lnSpc>
              <a:spcBef>
                <a:spcPts val="900"/>
              </a:spcBef>
              <a:defRPr sz="2058"/>
            </a:pPr>
            <a:r>
              <a:t> l'aiguille de l'heure doit être clairement plus petite que l'aiguille des minutes</a:t>
            </a:r>
          </a:p>
          <a:p>
            <a:pPr marL="224027" indent="-224027" defTabSz="896111">
              <a:lnSpc>
                <a:spcPct val="72000"/>
              </a:lnSpc>
              <a:spcBef>
                <a:spcPts val="900"/>
              </a:spcBef>
              <a:defRPr sz="2058"/>
            </a:pPr>
            <a:r>
              <a:t>La jonction des aiguilles doit être proche du centre de l'horloge</a:t>
            </a:r>
          </a:p>
        </p:txBody>
      </p:sp>
      <p:sp>
        <p:nvSpPr>
          <p:cNvPr id="658" name="Espace réservé du numéro de diapositive 3"/>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47</a:t>
            </a:fld>
            <a:endParaRPr/>
          </a:p>
        </p:txBody>
      </p:sp>
      <p:grpSp>
        <p:nvGrpSpPr>
          <p:cNvPr id="661" name="Titre 1"/>
          <p:cNvGrpSpPr/>
          <p:nvPr/>
        </p:nvGrpSpPr>
        <p:grpSpPr>
          <a:xfrm>
            <a:off x="288757" y="365125"/>
            <a:ext cx="11490160" cy="645528"/>
            <a:chOff x="0" y="0"/>
            <a:chExt cx="11490158" cy="645527"/>
          </a:xfrm>
        </p:grpSpPr>
        <p:sp>
          <p:nvSpPr>
            <p:cNvPr id="659" name="Rectangle"/>
            <p:cNvSpPr/>
            <p:nvPr/>
          </p:nvSpPr>
          <p:spPr>
            <a:xfrm>
              <a:off x="-1" y="0"/>
              <a:ext cx="11490160" cy="645528"/>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defRPr sz="3600" b="1"/>
              </a:pPr>
              <a:endParaRPr/>
            </a:p>
          </p:txBody>
        </p:sp>
        <p:sp>
          <p:nvSpPr>
            <p:cNvPr id="660" name="Horloge:la cotation du MoCA"/>
            <p:cNvSpPr txBox="1"/>
            <p:nvPr/>
          </p:nvSpPr>
          <p:spPr>
            <a:xfrm>
              <a:off x="45719" y="0"/>
              <a:ext cx="11398720" cy="645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p>
              <a:pPr lvl="1" indent="0" algn="ctr">
                <a:defRPr sz="3600" b="1"/>
              </a:pPr>
              <a:r>
                <a:t>Horloge:la cotation du MoCA</a:t>
              </a:r>
            </a:p>
          </p:txBody>
        </p:sp>
      </p:gr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ZoneTexte 4"/>
          <p:cNvSpPr txBox="1"/>
          <p:nvPr/>
        </p:nvSpPr>
        <p:spPr>
          <a:xfrm>
            <a:off x="1543903" y="824623"/>
            <a:ext cx="4015533" cy="675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atin typeface="Tw Cen MT"/>
                <a:ea typeface="Tw Cen MT"/>
                <a:cs typeface="Tw Cen MT"/>
                <a:sym typeface="Tw Cen MT"/>
              </a:defRPr>
            </a:lvl1pPr>
          </a:lstStyle>
          <a:p>
            <a:r>
              <a:t>L’épreuve des 5 mots de Dubois</a:t>
            </a:r>
          </a:p>
        </p:txBody>
      </p:sp>
      <p:sp>
        <p:nvSpPr>
          <p:cNvPr id="664" name="ZoneTexte 73"/>
          <p:cNvSpPr txBox="1"/>
          <p:nvPr/>
        </p:nvSpPr>
        <p:spPr>
          <a:xfrm>
            <a:off x="1541911" y="2465016"/>
            <a:ext cx="4015533" cy="675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atin typeface="Tw Cen MT"/>
                <a:ea typeface="Tw Cen MT"/>
                <a:cs typeface="Tw Cen MT"/>
                <a:sym typeface="Tw Cen MT"/>
              </a:defRPr>
            </a:lvl1pPr>
          </a:lstStyle>
          <a:p>
            <a:r>
              <a:t>L’horloge</a:t>
            </a:r>
          </a:p>
        </p:txBody>
      </p:sp>
      <p:pic>
        <p:nvPicPr>
          <p:cNvPr id="665" name="Picture 3" descr="Picture 3"/>
          <p:cNvPicPr>
            <a:picLocks noChangeAspect="1"/>
          </p:cNvPicPr>
          <p:nvPr/>
        </p:nvPicPr>
        <p:blipFill>
          <a:blip r:embed="rId2">
            <a:extLst/>
          </a:blip>
          <a:stretch>
            <a:fillRect/>
          </a:stretch>
        </p:blipFill>
        <p:spPr>
          <a:xfrm>
            <a:off x="2819778" y="1668532"/>
            <a:ext cx="2855813" cy="3698736"/>
          </a:xfrm>
          <a:prstGeom prst="rect">
            <a:avLst/>
          </a:prstGeom>
          <a:ln w="12700">
            <a:miter lim="400000"/>
          </a:ln>
        </p:spPr>
      </p:pic>
      <p:pic>
        <p:nvPicPr>
          <p:cNvPr id="666" name="Picture 2" descr="Picture 2"/>
          <p:cNvPicPr>
            <a:picLocks noChangeAspect="1"/>
          </p:cNvPicPr>
          <p:nvPr/>
        </p:nvPicPr>
        <p:blipFill>
          <a:blip r:embed="rId3">
            <a:extLst/>
          </a:blip>
          <a:srcRect r="52420"/>
          <a:stretch>
            <a:fillRect/>
          </a:stretch>
        </p:blipFill>
        <p:spPr>
          <a:xfrm>
            <a:off x="1423766" y="16270"/>
            <a:ext cx="4312016" cy="6540174"/>
          </a:xfrm>
          <a:prstGeom prst="rect">
            <a:avLst/>
          </a:prstGeom>
          <a:ln w="12700">
            <a:miter lim="400000"/>
          </a:ln>
        </p:spPr>
      </p:pic>
      <p:sp>
        <p:nvSpPr>
          <p:cNvPr id="667" name="TextBox 1"/>
          <p:cNvSpPr txBox="1"/>
          <p:nvPr/>
        </p:nvSpPr>
        <p:spPr>
          <a:xfrm>
            <a:off x="7665719" y="2327563"/>
            <a:ext cx="2764965"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Exemples -erreurs d’horloge </a:t>
            </a:r>
          </a:p>
        </p:txBody>
      </p:sp>
      <p:sp>
        <p:nvSpPr>
          <p:cNvPr id="668" name="Espace réservé du numéro de diapositive 2"/>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48</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 grpId="1"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0" name="Picture 3" descr="Picture 3"/>
          <p:cNvPicPr>
            <a:picLocks noChangeAspect="1"/>
          </p:cNvPicPr>
          <p:nvPr/>
        </p:nvPicPr>
        <p:blipFill>
          <a:blip r:embed="rId3">
            <a:extLst/>
          </a:blip>
          <a:stretch>
            <a:fillRect/>
          </a:stretch>
        </p:blipFill>
        <p:spPr>
          <a:xfrm>
            <a:off x="659397" y="231895"/>
            <a:ext cx="9066177" cy="6626106"/>
          </a:xfrm>
          <a:prstGeom prst="rect">
            <a:avLst/>
          </a:prstGeom>
          <a:ln w="12700">
            <a:miter lim="400000"/>
          </a:ln>
        </p:spPr>
      </p:pic>
      <p:sp>
        <p:nvSpPr>
          <p:cNvPr id="671" name="ZoneTexte 59"/>
          <p:cNvSpPr txBox="1"/>
          <p:nvPr/>
        </p:nvSpPr>
        <p:spPr>
          <a:xfrm>
            <a:off x="1543904" y="123732"/>
            <a:ext cx="7967917"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a:solidFill>
                  <a:srgbClr val="6D414E"/>
                </a:solidFill>
                <a:latin typeface="Tw Cen MT Condensed"/>
                <a:ea typeface="Tw Cen MT Condensed"/>
                <a:cs typeface="Tw Cen MT Condensed"/>
                <a:sym typeface="Tw Cen MT Condensed"/>
              </a:defRPr>
            </a:lvl1pPr>
          </a:lstStyle>
          <a:p>
            <a:r>
              <a:t>Le repérage: tests rapides – AD 8 </a:t>
            </a:r>
          </a:p>
        </p:txBody>
      </p:sp>
      <p:grpSp>
        <p:nvGrpSpPr>
          <p:cNvPr id="674" name="Rectangle 1"/>
          <p:cNvGrpSpPr/>
          <p:nvPr/>
        </p:nvGrpSpPr>
        <p:grpSpPr>
          <a:xfrm>
            <a:off x="2998380" y="1688837"/>
            <a:ext cx="2753835" cy="333089"/>
            <a:chOff x="0" y="0"/>
            <a:chExt cx="2753833" cy="333087"/>
          </a:xfrm>
        </p:grpSpPr>
        <p:sp>
          <p:nvSpPr>
            <p:cNvPr id="672" name="Rectangle"/>
            <p:cNvSpPr/>
            <p:nvPr/>
          </p:nvSpPr>
          <p:spPr>
            <a:xfrm>
              <a:off x="0" y="44269"/>
              <a:ext cx="2753834" cy="244550"/>
            </a:xfrm>
            <a:prstGeom prst="rect">
              <a:avLst/>
            </a:prstGeom>
            <a:solidFill>
              <a:srgbClr val="83A322">
                <a:alpha val="27843"/>
              </a:srgbClr>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673" name="v"/>
            <p:cNvSpPr txBox="1"/>
            <p:nvPr/>
          </p:nvSpPr>
          <p:spPr>
            <a:xfrm>
              <a:off x="52069" y="-1"/>
              <a:ext cx="2649695" cy="3330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t>v</a:t>
              </a:r>
            </a:p>
          </p:txBody>
        </p:sp>
      </p:grpSp>
      <p:grpSp>
        <p:nvGrpSpPr>
          <p:cNvPr id="677" name="Rectangle 4"/>
          <p:cNvGrpSpPr/>
          <p:nvPr/>
        </p:nvGrpSpPr>
        <p:grpSpPr>
          <a:xfrm>
            <a:off x="1789814" y="2392358"/>
            <a:ext cx="6142074" cy="333088"/>
            <a:chOff x="0" y="0"/>
            <a:chExt cx="6142073" cy="333087"/>
          </a:xfrm>
        </p:grpSpPr>
        <p:sp>
          <p:nvSpPr>
            <p:cNvPr id="675" name="Rectangle"/>
            <p:cNvSpPr/>
            <p:nvPr/>
          </p:nvSpPr>
          <p:spPr>
            <a:xfrm>
              <a:off x="0" y="35408"/>
              <a:ext cx="6142074" cy="262271"/>
            </a:xfrm>
            <a:prstGeom prst="rect">
              <a:avLst/>
            </a:prstGeom>
            <a:solidFill>
              <a:srgbClr val="83A322">
                <a:alpha val="27843"/>
              </a:srgbClr>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676" name="v"/>
            <p:cNvSpPr txBox="1"/>
            <p:nvPr/>
          </p:nvSpPr>
          <p:spPr>
            <a:xfrm>
              <a:off x="52069" y="-1"/>
              <a:ext cx="6037935" cy="3330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t>v</a:t>
              </a:r>
            </a:p>
          </p:txBody>
        </p:sp>
      </p:grpSp>
      <p:sp>
        <p:nvSpPr>
          <p:cNvPr id="678" name="Espace réservé du numéro de diapositive 2"/>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49</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Espace réservé du numéro de diapositive 2"/>
          <p:cNvSpPr txBox="1">
            <a:spLocks noGrp="1"/>
          </p:cNvSpPr>
          <p:nvPr>
            <p:ph type="sldNum" sz="quarter" idx="2"/>
          </p:nvPr>
        </p:nvSpPr>
        <p:spPr>
          <a:xfrm>
            <a:off x="11603063" y="5972408"/>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pic>
        <p:nvPicPr>
          <p:cNvPr id="363" name="Image 1" descr="Image 1"/>
          <p:cNvPicPr>
            <a:picLocks noChangeAspect="1"/>
          </p:cNvPicPr>
          <p:nvPr/>
        </p:nvPicPr>
        <p:blipFill>
          <a:blip r:embed="rId2">
            <a:extLst/>
          </a:blip>
          <a:stretch>
            <a:fillRect/>
          </a:stretch>
        </p:blipFill>
        <p:spPr>
          <a:xfrm>
            <a:off x="715140" y="49550"/>
            <a:ext cx="4957765" cy="6426437"/>
          </a:xfrm>
          <a:prstGeom prst="rect">
            <a:avLst/>
          </a:prstGeom>
          <a:ln w="12700">
            <a:miter lim="400000"/>
          </a:ln>
        </p:spPr>
      </p:pic>
      <p:pic>
        <p:nvPicPr>
          <p:cNvPr id="364" name="Image 2" descr="Image 2"/>
          <p:cNvPicPr>
            <a:picLocks noChangeAspect="1"/>
          </p:cNvPicPr>
          <p:nvPr/>
        </p:nvPicPr>
        <p:blipFill>
          <a:blip r:embed="rId3">
            <a:extLst/>
          </a:blip>
          <a:stretch>
            <a:fillRect/>
          </a:stretch>
        </p:blipFill>
        <p:spPr>
          <a:xfrm>
            <a:off x="6135880" y="49550"/>
            <a:ext cx="4991988" cy="642113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Title 1"/>
          <p:cNvSpPr txBox="1">
            <a:spLocks noGrp="1"/>
          </p:cNvSpPr>
          <p:nvPr>
            <p:ph type="title"/>
          </p:nvPr>
        </p:nvSpPr>
        <p:spPr>
          <a:prstGeom prst="rect">
            <a:avLst/>
          </a:prstGeom>
        </p:spPr>
        <p:txBody>
          <a:bodyPr/>
          <a:lstStyle/>
          <a:p>
            <a:pPr>
              <a:defRPr sz="3900"/>
            </a:pPr>
            <a:r>
              <a:t>Pour voir la passation du test Dubois et l’horloge</a:t>
            </a:r>
            <a:br/>
            <a:endParaRPr/>
          </a:p>
        </p:txBody>
      </p:sp>
      <p:sp>
        <p:nvSpPr>
          <p:cNvPr id="683" name="Content Placeholder 2"/>
          <p:cNvSpPr txBox="1">
            <a:spLocks noGrp="1"/>
          </p:cNvSpPr>
          <p:nvPr>
            <p:ph type="body" idx="1"/>
          </p:nvPr>
        </p:nvSpPr>
        <p:spPr>
          <a:xfrm>
            <a:off x="384867" y="1400220"/>
            <a:ext cx="11297940" cy="4750932"/>
          </a:xfrm>
          <a:prstGeom prst="rect">
            <a:avLst/>
          </a:prstGeom>
        </p:spPr>
        <p:txBody>
          <a:bodyPr/>
          <a:lstStyle/>
          <a:p>
            <a:pPr marL="0" indent="0" defTabSz="649223">
              <a:spcBef>
                <a:spcPts val="700"/>
              </a:spcBef>
              <a:buSzTx/>
              <a:buNone/>
              <a:defRPr sz="1987" b="1"/>
            </a:pPr>
            <a:r>
              <a:rPr u="sng">
                <a:solidFill>
                  <a:srgbClr val="0563C1"/>
                </a:solidFill>
                <a:uFill>
                  <a:solidFill>
                    <a:srgbClr val="0563C1"/>
                  </a:solidFill>
                </a:uFill>
                <a:hlinkClick r:id="rId3"/>
              </a:rPr>
              <a:t>https://youtu.be/cJuc4Dv2ylM</a:t>
            </a:r>
          </a:p>
          <a:p>
            <a:pPr marL="0" indent="0" defTabSz="649223">
              <a:spcBef>
                <a:spcPts val="700"/>
              </a:spcBef>
              <a:buSzTx/>
              <a:buNone/>
              <a:defRPr sz="1987" b="1"/>
            </a:pPr>
            <a:endParaRPr u="sng">
              <a:solidFill>
                <a:srgbClr val="0563C1"/>
              </a:solidFill>
              <a:uFill>
                <a:solidFill>
                  <a:srgbClr val="0563C1"/>
                </a:solidFill>
              </a:uFill>
              <a:hlinkClick r:id="rId3"/>
            </a:endParaRPr>
          </a:p>
          <a:p>
            <a:pPr marL="0" indent="0" defTabSz="649223">
              <a:spcBef>
                <a:spcPts val="700"/>
              </a:spcBef>
              <a:buSzTx/>
              <a:buNone/>
              <a:defRPr sz="1987" b="1"/>
            </a:pPr>
            <a:r>
              <a:t>Fiches de l’INESSS</a:t>
            </a:r>
          </a:p>
          <a:p>
            <a:pPr marL="0" indent="0" defTabSz="649223">
              <a:spcBef>
                <a:spcPts val="700"/>
              </a:spcBef>
              <a:buSzTx/>
              <a:buNone/>
              <a:defRPr sz="1987" b="1"/>
            </a:pPr>
            <a:r>
              <a:t>5 mots de Dubois:</a:t>
            </a:r>
          </a:p>
          <a:p>
            <a:pPr marL="0" indent="0" defTabSz="649223">
              <a:spcBef>
                <a:spcPts val="700"/>
              </a:spcBef>
              <a:buSzTx/>
              <a:buNone/>
              <a:defRPr sz="1987" b="1"/>
            </a:pPr>
            <a:r>
              <a:rPr u="sng">
                <a:solidFill>
                  <a:srgbClr val="0563C1"/>
                </a:solidFill>
                <a:uFill>
                  <a:solidFill>
                    <a:srgbClr val="0563C1"/>
                  </a:solidFill>
                </a:uFill>
                <a:hlinkClick r:id="rId4"/>
              </a:rPr>
              <a:t>https://www.inesss.qc.ca/fileadmin/doc/INESSS/Rapports/Geriatrie/INESSS_FicheOutil_Epreuve_5mots_Dubois.pdf</a:t>
            </a:r>
          </a:p>
          <a:p>
            <a:pPr marL="0" indent="0" defTabSz="649223">
              <a:spcBef>
                <a:spcPts val="700"/>
              </a:spcBef>
              <a:buSzTx/>
              <a:buNone/>
              <a:defRPr sz="1987" b="1"/>
            </a:pPr>
            <a:endParaRPr u="sng">
              <a:solidFill>
                <a:srgbClr val="0563C1"/>
              </a:solidFill>
              <a:uFill>
                <a:solidFill>
                  <a:srgbClr val="0563C1"/>
                </a:solidFill>
              </a:uFill>
              <a:hlinkClick r:id="rId4"/>
            </a:endParaRPr>
          </a:p>
          <a:p>
            <a:pPr marL="0" indent="0" defTabSz="649223">
              <a:spcBef>
                <a:spcPts val="700"/>
              </a:spcBef>
              <a:buSzTx/>
              <a:buNone/>
              <a:defRPr sz="1987" b="1"/>
            </a:pPr>
            <a:r>
              <a:t>Horloge:</a:t>
            </a:r>
          </a:p>
          <a:p>
            <a:pPr marL="0" indent="0" defTabSz="649223">
              <a:spcBef>
                <a:spcPts val="700"/>
              </a:spcBef>
              <a:buSzTx/>
              <a:buNone/>
              <a:defRPr sz="1987" b="1"/>
            </a:pPr>
            <a:r>
              <a:rPr u="sng">
                <a:solidFill>
                  <a:srgbClr val="0563C1"/>
                </a:solidFill>
                <a:uFill>
                  <a:solidFill>
                    <a:srgbClr val="0563C1"/>
                  </a:solidFill>
                </a:uFill>
                <a:hlinkClick r:id="rId5"/>
              </a:rPr>
              <a:t>https://www.inesss.qc.ca/fileadmin/doc/INESSS/Rapports/Geriatrie/INESSS_FicheOutil_Test_horloge.pdf</a:t>
            </a:r>
            <a:r>
              <a:t> </a:t>
            </a:r>
          </a:p>
          <a:p>
            <a:pPr marL="0" indent="0" defTabSz="649223">
              <a:spcBef>
                <a:spcPts val="700"/>
              </a:spcBef>
              <a:buSzTx/>
              <a:buNone/>
              <a:defRPr sz="1987" b="1"/>
            </a:pPr>
            <a:endParaRPr/>
          </a:p>
          <a:p>
            <a:pPr marL="0" indent="0" defTabSz="649223">
              <a:spcBef>
                <a:spcPts val="700"/>
              </a:spcBef>
              <a:buSzTx/>
              <a:buNone/>
              <a:defRPr sz="1987" b="1"/>
            </a:pPr>
            <a:r>
              <a:t>AD8:</a:t>
            </a:r>
          </a:p>
          <a:p>
            <a:pPr marL="0" indent="0" defTabSz="649223">
              <a:spcBef>
                <a:spcPts val="700"/>
              </a:spcBef>
              <a:buSzTx/>
              <a:buNone/>
              <a:defRPr sz="1987" b="1"/>
            </a:pPr>
            <a:r>
              <a:rPr u="sng">
                <a:solidFill>
                  <a:srgbClr val="0563C1"/>
                </a:solidFill>
                <a:uFill>
                  <a:solidFill>
                    <a:srgbClr val="0563C1"/>
                  </a:solidFill>
                </a:uFill>
                <a:hlinkClick r:id="rId6"/>
              </a:rPr>
              <a:t>https://www.inesss.qc.ca/fileadmin/doc/INESSS/Rapports/Geriatrie/INESSS_FicheOutil_QuestionnaireAD8.pdf</a:t>
            </a:r>
          </a:p>
        </p:txBody>
      </p:sp>
      <p:sp>
        <p:nvSpPr>
          <p:cNvPr id="684" name="Espace réservé du numéro de diapositive 3"/>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50</a:t>
            </a:fld>
            <a:endParaRPr/>
          </a:p>
        </p:txBody>
      </p:sp>
      <p:grpSp>
        <p:nvGrpSpPr>
          <p:cNvPr id="687" name="Titre 1"/>
          <p:cNvGrpSpPr/>
          <p:nvPr/>
        </p:nvGrpSpPr>
        <p:grpSpPr>
          <a:xfrm>
            <a:off x="288757" y="365125"/>
            <a:ext cx="11490160" cy="645528"/>
            <a:chOff x="0" y="0"/>
            <a:chExt cx="11490158" cy="645527"/>
          </a:xfrm>
        </p:grpSpPr>
        <p:sp>
          <p:nvSpPr>
            <p:cNvPr id="685" name="Rectangle"/>
            <p:cNvSpPr/>
            <p:nvPr/>
          </p:nvSpPr>
          <p:spPr>
            <a:xfrm>
              <a:off x="-1" y="0"/>
              <a:ext cx="11490160" cy="645528"/>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defRPr sz="3600" b="1"/>
              </a:pPr>
              <a:endParaRPr/>
            </a:p>
          </p:txBody>
        </p:sp>
        <p:sp>
          <p:nvSpPr>
            <p:cNvPr id="686" name="Exemple de repérage"/>
            <p:cNvSpPr txBox="1"/>
            <p:nvPr/>
          </p:nvSpPr>
          <p:spPr>
            <a:xfrm>
              <a:off x="45719" y="0"/>
              <a:ext cx="11398720" cy="645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p>
              <a:pPr lvl="1" indent="0" algn="ctr">
                <a:defRPr sz="3200" b="1"/>
              </a:pPr>
              <a:r>
                <a:t>Exemple de repérage</a:t>
              </a:r>
            </a:p>
          </p:txBody>
        </p:sp>
      </p:gr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51</a:t>
            </a:fld>
            <a:endParaRPr/>
          </a:p>
        </p:txBody>
      </p:sp>
      <p:sp>
        <p:nvSpPr>
          <p:cNvPr id="692" name="Titre 1"/>
          <p:cNvSpPr txBox="1">
            <a:spLocks noGrp="1"/>
          </p:cNvSpPr>
          <p:nvPr>
            <p:ph type="title"/>
          </p:nvPr>
        </p:nvSpPr>
        <p:spPr>
          <a:xfrm>
            <a:off x="802481" y="274639"/>
            <a:ext cx="10670118" cy="706438"/>
          </a:xfrm>
          <a:prstGeom prst="rect">
            <a:avLst/>
          </a:prstGeom>
        </p:spPr>
        <p:txBody>
          <a:bodyPr/>
          <a:lstStyle/>
          <a:p>
            <a:r>
              <a:t>Pratique en équipe de 2-3</a:t>
            </a:r>
          </a:p>
        </p:txBody>
      </p:sp>
      <p:pic>
        <p:nvPicPr>
          <p:cNvPr id="693" name="Espace réservé du contenu 3" descr="Espace réservé du contenu 3"/>
          <p:cNvPicPr>
            <a:picLocks noChangeAspect="1"/>
          </p:cNvPicPr>
          <p:nvPr/>
        </p:nvPicPr>
        <p:blipFill>
          <a:blip r:embed="rId2">
            <a:extLst/>
          </a:blip>
          <a:stretch>
            <a:fillRect/>
          </a:stretch>
        </p:blipFill>
        <p:spPr>
          <a:xfrm>
            <a:off x="4309264" y="1553810"/>
            <a:ext cx="3657608" cy="367894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rgbClr val="F7FAFD"/>
            </a:gs>
            <a:gs pos="74000">
              <a:srgbClr val="B5D2EC"/>
            </a:gs>
            <a:gs pos="83000">
              <a:srgbClr val="B5D2EC"/>
            </a:gs>
            <a:gs pos="100000">
              <a:srgbClr val="CEE1F2"/>
            </a:gs>
          </a:gsLst>
          <a:lin ang="5400000" scaled="0"/>
        </a:gradFill>
        <a:effectLst/>
      </p:bgPr>
    </p:bg>
    <p:spTree>
      <p:nvGrpSpPr>
        <p:cNvPr id="1" name=""/>
        <p:cNvGrpSpPr/>
        <p:nvPr/>
      </p:nvGrpSpPr>
      <p:grpSpPr>
        <a:xfrm>
          <a:off x="0" y="0"/>
          <a:ext cx="0" cy="0"/>
          <a:chOff x="0" y="0"/>
          <a:chExt cx="0" cy="0"/>
        </a:xfrm>
      </p:grpSpPr>
      <p:sp>
        <p:nvSpPr>
          <p:cNvPr id="695" name="Titre 1"/>
          <p:cNvSpPr txBox="1">
            <a:spLocks noGrp="1"/>
          </p:cNvSpPr>
          <p:nvPr>
            <p:ph type="title"/>
          </p:nvPr>
        </p:nvSpPr>
        <p:spPr>
          <a:xfrm>
            <a:off x="831850" y="1709738"/>
            <a:ext cx="10515600" cy="2852738"/>
          </a:xfrm>
          <a:prstGeom prst="rect">
            <a:avLst/>
          </a:prstGeom>
        </p:spPr>
        <p:txBody>
          <a:bodyPr/>
          <a:lstStyle/>
          <a:p>
            <a:r>
              <a:rPr dirty="0"/>
              <a:t>Après les tests de </a:t>
            </a:r>
            <a:r>
              <a:rPr dirty="0" err="1"/>
              <a:t>repérage</a:t>
            </a:r>
            <a:endParaRPr dirty="0"/>
          </a:p>
        </p:txBody>
      </p:sp>
      <p:sp>
        <p:nvSpPr>
          <p:cNvPr id="696" name="Espace réservé du texte 2"/>
          <p:cNvSpPr txBox="1">
            <a:spLocks noGrp="1"/>
          </p:cNvSpPr>
          <p:nvPr>
            <p:ph type="body" sz="quarter" idx="1"/>
          </p:nvPr>
        </p:nvSpPr>
        <p:spPr>
          <a:prstGeom prst="rect">
            <a:avLst/>
          </a:prstGeom>
        </p:spPr>
        <p:txBody>
          <a:bodyPr/>
          <a:lstStyle/>
          <a:p>
            <a:endParaRPr/>
          </a:p>
        </p:txBody>
      </p:sp>
      <p:sp>
        <p:nvSpPr>
          <p:cNvPr id="697"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52</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Espace réservé du numéro de diapositive 2"/>
          <p:cNvSpPr txBox="1">
            <a:spLocks noGrp="1"/>
          </p:cNvSpPr>
          <p:nvPr>
            <p:ph type="sldNum" sz="quarter" idx="4294967295"/>
          </p:nvPr>
        </p:nvSpPr>
        <p:spPr>
          <a:xfrm>
            <a:off x="11615935" y="5982305"/>
            <a:ext cx="232875"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a:defRPr sz="1000">
                <a:solidFill>
                  <a:srgbClr val="2D2926"/>
                </a:solidFill>
              </a:defRPr>
            </a:lvl1pPr>
          </a:lstStyle>
          <a:p>
            <a:fld id="{86CB4B4D-7CA3-9044-876B-883B54F8677D}" type="slidenum">
              <a:t>53</a:t>
            </a:fld>
            <a:endParaRPr/>
          </a:p>
        </p:txBody>
      </p:sp>
      <p:pic>
        <p:nvPicPr>
          <p:cNvPr id="700" name="Image 1" descr="Image 1"/>
          <p:cNvPicPr>
            <a:picLocks noChangeAspect="1"/>
          </p:cNvPicPr>
          <p:nvPr/>
        </p:nvPicPr>
        <p:blipFill>
          <a:blip r:embed="rId2">
            <a:extLst/>
          </a:blip>
          <a:stretch>
            <a:fillRect/>
          </a:stretch>
        </p:blipFill>
        <p:spPr>
          <a:xfrm>
            <a:off x="715140" y="49550"/>
            <a:ext cx="4957765" cy="6426437"/>
          </a:xfrm>
          <a:prstGeom prst="rect">
            <a:avLst/>
          </a:prstGeom>
          <a:ln w="12700">
            <a:miter lim="400000"/>
          </a:ln>
        </p:spPr>
      </p:pic>
      <p:pic>
        <p:nvPicPr>
          <p:cNvPr id="701" name="Image 2" descr="Image 2"/>
          <p:cNvPicPr>
            <a:picLocks noChangeAspect="1"/>
          </p:cNvPicPr>
          <p:nvPr/>
        </p:nvPicPr>
        <p:blipFill>
          <a:blip r:embed="rId3">
            <a:extLst/>
          </a:blip>
          <a:stretch>
            <a:fillRect/>
          </a:stretch>
        </p:blipFill>
        <p:spPr>
          <a:xfrm>
            <a:off x="6135880" y="49550"/>
            <a:ext cx="4991988" cy="6421131"/>
          </a:xfrm>
          <a:prstGeom prst="rect">
            <a:avLst/>
          </a:prstGeom>
          <a:ln w="12700">
            <a:miter lim="400000"/>
          </a:ln>
        </p:spPr>
      </p:pic>
      <p:sp>
        <p:nvSpPr>
          <p:cNvPr id="702" name="Rectangle aux angles arrondis"/>
          <p:cNvSpPr/>
          <p:nvPr/>
        </p:nvSpPr>
        <p:spPr>
          <a:xfrm>
            <a:off x="788516" y="3676650"/>
            <a:ext cx="4811013" cy="947860"/>
          </a:xfrm>
          <a:prstGeom prst="roundRect">
            <a:avLst>
              <a:gd name="adj" fmla="val 20098"/>
            </a:avLst>
          </a:prstGeom>
          <a:solidFill>
            <a:srgbClr val="66FFFF">
              <a:alpha val="20000"/>
            </a:srgbClr>
          </a:solidFill>
          <a:ln w="57150">
            <a:solidFill>
              <a:srgbClr val="00B0F0"/>
            </a:solidFill>
            <a:miter lim="400000"/>
          </a:ln>
        </p:spPr>
        <p:txBody>
          <a:bodyPr lIns="45718" tIns="45718" rIns="45718" bIns="45718" anchor="ctr"/>
          <a:lstStyle/>
          <a:p>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Content Placeholder 2"/>
          <p:cNvSpPr txBox="1">
            <a:spLocks noGrp="1"/>
          </p:cNvSpPr>
          <p:nvPr>
            <p:ph type="body" idx="1"/>
          </p:nvPr>
        </p:nvSpPr>
        <p:spPr>
          <a:xfrm>
            <a:off x="415636" y="1303238"/>
            <a:ext cx="11222181" cy="5208398"/>
          </a:xfrm>
          <a:prstGeom prst="rect">
            <a:avLst/>
          </a:prstGeom>
        </p:spPr>
        <p:txBody>
          <a:bodyPr/>
          <a:lstStyle/>
          <a:p>
            <a:pPr marL="0" indent="0">
              <a:buSzTx/>
              <a:buNone/>
              <a:defRPr sz="2400" b="1"/>
            </a:pPr>
            <a:endParaRPr/>
          </a:p>
          <a:p>
            <a:pPr marL="0" indent="0">
              <a:buSzTx/>
              <a:buNone/>
              <a:defRPr sz="2400"/>
            </a:pPr>
            <a:r>
              <a:t>Interventions:</a:t>
            </a:r>
          </a:p>
          <a:p>
            <a:pPr>
              <a:defRPr sz="2400" b="1"/>
            </a:pPr>
            <a:r>
              <a:t>Enseignement santé cognitive</a:t>
            </a:r>
          </a:p>
          <a:p>
            <a:pPr marL="685800" lvl="1" indent="-228600">
              <a:defRPr sz="2400"/>
            </a:pPr>
            <a:r>
              <a:t>bonne habitudes vie</a:t>
            </a:r>
          </a:p>
          <a:p>
            <a:pPr marL="685800" lvl="1" indent="-228600">
              <a:defRPr sz="2400"/>
            </a:pPr>
            <a:r>
              <a:t>gestion des risques modifiables</a:t>
            </a:r>
          </a:p>
          <a:p>
            <a:pPr marL="0" lvl="1" indent="228600">
              <a:buSzTx/>
              <a:buFontTx/>
              <a:buNone/>
              <a:defRPr sz="2400"/>
            </a:pPr>
            <a:endParaRPr/>
          </a:p>
          <a:p>
            <a:pPr>
              <a:defRPr sz="2400"/>
            </a:pPr>
            <a:r>
              <a:t>Demeurez vigilant pour des signes précurseurs de TNC dans le futur: </a:t>
            </a:r>
            <a:r>
              <a:rPr b="1"/>
              <a:t>remettre l’affiche des 10 signes précurseurs </a:t>
            </a:r>
          </a:p>
          <a:p>
            <a:pPr marL="0" indent="0">
              <a:buSzTx/>
              <a:buNone/>
              <a:defRPr sz="2400"/>
            </a:pPr>
            <a:endParaRPr b="1"/>
          </a:p>
          <a:p>
            <a:pPr>
              <a:defRPr sz="2400" b="1"/>
            </a:pPr>
            <a:r>
              <a:t>L’équipe médicale devrait refaire le test rapide q 6-12 mois</a:t>
            </a:r>
          </a:p>
        </p:txBody>
      </p:sp>
      <p:sp>
        <p:nvSpPr>
          <p:cNvPr id="705" name="Espace réservé du numéro de diapositive 3"/>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54</a:t>
            </a:fld>
            <a:endParaRPr/>
          </a:p>
        </p:txBody>
      </p:sp>
      <p:grpSp>
        <p:nvGrpSpPr>
          <p:cNvPr id="708" name="Titre 1"/>
          <p:cNvGrpSpPr/>
          <p:nvPr/>
        </p:nvGrpSpPr>
        <p:grpSpPr>
          <a:xfrm>
            <a:off x="288757" y="365125"/>
            <a:ext cx="11490160" cy="645528"/>
            <a:chOff x="0" y="0"/>
            <a:chExt cx="11490158" cy="645527"/>
          </a:xfrm>
        </p:grpSpPr>
        <p:sp>
          <p:nvSpPr>
            <p:cNvPr id="706" name="Rectangle"/>
            <p:cNvSpPr/>
            <p:nvPr/>
          </p:nvSpPr>
          <p:spPr>
            <a:xfrm>
              <a:off x="-1" y="0"/>
              <a:ext cx="11490160" cy="645528"/>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defRPr sz="3600" b="1"/>
              </a:pPr>
              <a:endParaRPr/>
            </a:p>
          </p:txBody>
        </p:sp>
        <p:sp>
          <p:nvSpPr>
            <p:cNvPr id="707" name="Repérage est négatif"/>
            <p:cNvSpPr txBox="1"/>
            <p:nvPr/>
          </p:nvSpPr>
          <p:spPr>
            <a:xfrm>
              <a:off x="45719" y="0"/>
              <a:ext cx="11398720" cy="645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p>
              <a:pPr lvl="1" indent="0" algn="ctr">
                <a:defRPr sz="3600" b="1"/>
              </a:pPr>
              <a:r>
                <a:t>Repérage est négatif</a:t>
              </a: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Title 1"/>
          <p:cNvSpPr txBox="1">
            <a:spLocks noGrp="1"/>
          </p:cNvSpPr>
          <p:nvPr>
            <p:ph type="title"/>
          </p:nvPr>
        </p:nvSpPr>
        <p:spPr>
          <a:xfrm>
            <a:off x="310242" y="365125"/>
            <a:ext cx="12132130" cy="1325563"/>
          </a:xfrm>
          <a:prstGeom prst="rect">
            <a:avLst/>
          </a:prstGeom>
        </p:spPr>
        <p:txBody>
          <a:bodyPr/>
          <a:lstStyle/>
          <a:p>
            <a:pPr defTabSz="886968">
              <a:defRPr sz="3104"/>
            </a:pPr>
            <a:r>
              <a:t/>
            </a:r>
            <a:br/>
            <a:r>
              <a:t>   </a:t>
            </a:r>
            <a:r>
              <a:rPr sz="2619"/>
              <a:t>10 signes précurseurs de la maladie d'Alzheimer</a:t>
            </a:r>
            <a:br>
              <a:rPr sz="2619"/>
            </a:br>
            <a:endParaRPr sz="2619"/>
          </a:p>
        </p:txBody>
      </p:sp>
      <p:sp>
        <p:nvSpPr>
          <p:cNvPr id="711" name="Content Placeholder 2"/>
          <p:cNvSpPr txBox="1">
            <a:spLocks noGrp="1"/>
          </p:cNvSpPr>
          <p:nvPr>
            <p:ph type="body" idx="1"/>
          </p:nvPr>
        </p:nvSpPr>
        <p:spPr>
          <a:prstGeom prst="rect">
            <a:avLst/>
          </a:prstGeom>
        </p:spPr>
        <p:txBody>
          <a:bodyPr/>
          <a:lstStyle/>
          <a:p>
            <a:endParaRPr/>
          </a:p>
        </p:txBody>
      </p:sp>
      <p:sp>
        <p:nvSpPr>
          <p:cNvPr id="712" name="Espace réservé du numéro de diapositive 4"/>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55</a:t>
            </a:fld>
            <a:endParaRPr/>
          </a:p>
        </p:txBody>
      </p:sp>
      <p:pic>
        <p:nvPicPr>
          <p:cNvPr id="713" name="Picture 3" descr="Picture 3"/>
          <p:cNvPicPr>
            <a:picLocks noChangeAspect="1"/>
          </p:cNvPicPr>
          <p:nvPr/>
        </p:nvPicPr>
        <p:blipFill>
          <a:blip r:embed="rId3">
            <a:extLst/>
          </a:blip>
          <a:stretch>
            <a:fillRect/>
          </a:stretch>
        </p:blipFill>
        <p:spPr>
          <a:xfrm>
            <a:off x="310243" y="1405719"/>
            <a:ext cx="11737075" cy="5452282"/>
          </a:xfrm>
          <a:prstGeom prst="rect">
            <a:avLst/>
          </a:prstGeom>
          <a:ln w="127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Content Placeholder 2"/>
          <p:cNvSpPr txBox="1">
            <a:spLocks noGrp="1"/>
          </p:cNvSpPr>
          <p:nvPr>
            <p:ph type="body" idx="1"/>
          </p:nvPr>
        </p:nvSpPr>
        <p:spPr>
          <a:xfrm>
            <a:off x="532158" y="1214736"/>
            <a:ext cx="11240070" cy="5026576"/>
          </a:xfrm>
          <a:prstGeom prst="rect">
            <a:avLst/>
          </a:prstGeom>
        </p:spPr>
        <p:txBody>
          <a:bodyPr/>
          <a:lstStyle/>
          <a:p>
            <a:pPr marL="0" indent="0" defTabSz="905255">
              <a:lnSpc>
                <a:spcPct val="72000"/>
              </a:lnSpc>
              <a:spcBef>
                <a:spcPts val="900"/>
              </a:spcBef>
              <a:buSzTx/>
              <a:buNone/>
              <a:defRPr sz="891"/>
            </a:pPr>
            <a:endParaRPr/>
          </a:p>
          <a:p>
            <a:pPr marL="289179" indent="-289179" defTabSz="905255">
              <a:lnSpc>
                <a:spcPct val="72000"/>
              </a:lnSpc>
              <a:spcBef>
                <a:spcPts val="900"/>
              </a:spcBef>
              <a:defRPr sz="2574"/>
            </a:pPr>
            <a:r>
              <a:t>Capsules vidéo sur les bonnes habitudes de vie: le stress, le sommeil, la nutrition, l’activité physique, la vie sociale</a:t>
            </a:r>
          </a:p>
          <a:p>
            <a:pPr marL="1176832" lvl="2" indent="-271576" defTabSz="905255">
              <a:lnSpc>
                <a:spcPct val="72000"/>
              </a:lnSpc>
              <a:spcBef>
                <a:spcPts val="400"/>
              </a:spcBef>
              <a:defRPr sz="2574"/>
            </a:pPr>
            <a:r>
              <a:t>Capsule sur la vie sociale: </a:t>
            </a:r>
            <a:r>
              <a:rPr u="sng">
                <a:solidFill>
                  <a:srgbClr val="0563C1"/>
                </a:solidFill>
                <a:uFill>
                  <a:solidFill>
                    <a:srgbClr val="0563C1"/>
                  </a:solidFill>
                </a:uFill>
                <a:hlinkClick r:id="rId2"/>
              </a:rPr>
              <a:t>https://www.youtube.com/watch?v=3s5NsuAteuc</a:t>
            </a:r>
            <a:endParaRPr>
              <a:solidFill>
                <a:srgbClr val="44546A"/>
              </a:solidFill>
            </a:endParaRPr>
          </a:p>
          <a:p>
            <a:pPr marL="889781" indent="-889781" defTabSz="905255">
              <a:lnSpc>
                <a:spcPct val="72000"/>
              </a:lnSpc>
              <a:spcBef>
                <a:spcPts val="900"/>
              </a:spcBef>
              <a:defRPr sz="2574"/>
            </a:pPr>
            <a:endParaRPr>
              <a:solidFill>
                <a:srgbClr val="44546A"/>
              </a:solidFill>
            </a:endParaRPr>
          </a:p>
          <a:p>
            <a:pPr marL="889781" indent="-889781" defTabSz="905255">
              <a:lnSpc>
                <a:spcPct val="72000"/>
              </a:lnSpc>
              <a:spcBef>
                <a:spcPts val="900"/>
              </a:spcBef>
              <a:defRPr sz="2574"/>
            </a:pPr>
            <a:endParaRPr>
              <a:solidFill>
                <a:srgbClr val="44546A"/>
              </a:solidFill>
            </a:endParaRPr>
          </a:p>
          <a:p>
            <a:pPr marL="289179" indent="-289179" defTabSz="905255">
              <a:lnSpc>
                <a:spcPct val="72000"/>
              </a:lnSpc>
              <a:spcBef>
                <a:spcPts val="900"/>
              </a:spcBef>
              <a:defRPr sz="2574"/>
            </a:pPr>
            <a:r>
              <a:t>Trousse d’information à télécharger pour les usagers et proches aidants</a:t>
            </a:r>
          </a:p>
          <a:p>
            <a:pPr marL="456013" indent="-456013" defTabSz="905255">
              <a:lnSpc>
                <a:spcPct val="72000"/>
              </a:lnSpc>
              <a:spcBef>
                <a:spcPts val="900"/>
              </a:spcBef>
              <a:defRPr sz="2574"/>
            </a:pPr>
            <a:endParaRPr/>
          </a:p>
          <a:p>
            <a:pPr marL="456013" indent="-456013" defTabSz="905255">
              <a:lnSpc>
                <a:spcPct val="72000"/>
              </a:lnSpc>
              <a:spcBef>
                <a:spcPts val="900"/>
              </a:spcBef>
              <a:defRPr sz="2574"/>
            </a:pPr>
            <a:endParaRPr/>
          </a:p>
          <a:p>
            <a:pPr marL="222445" indent="-222445" defTabSz="905255">
              <a:lnSpc>
                <a:spcPct val="72000"/>
              </a:lnSpc>
              <a:spcBef>
                <a:spcPts val="900"/>
              </a:spcBef>
              <a:defRPr sz="2574"/>
            </a:pPr>
            <a:r>
              <a:t>Sarah Djimani : Agente de sensibilisation – Responsable du projet Ma Santé Cognitive ou </a:t>
            </a:r>
            <a:r>
              <a:rPr u="sng">
                <a:solidFill>
                  <a:srgbClr val="0563C1"/>
                </a:solidFill>
                <a:uFill>
                  <a:solidFill>
                    <a:srgbClr val="0563C1"/>
                  </a:solidFill>
                </a:uFill>
                <a:hlinkClick r:id="rId3"/>
              </a:rPr>
              <a:t>sdjimani@alzheimermontreal.ca</a:t>
            </a:r>
            <a:r>
              <a:t>. Société Alzheimer de Montréal | (514) 369-0800</a:t>
            </a:r>
          </a:p>
        </p:txBody>
      </p:sp>
      <p:sp>
        <p:nvSpPr>
          <p:cNvPr id="718" name="Espace réservé du numéro de diapositive 4"/>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56</a:t>
            </a:fld>
            <a:endParaRPr/>
          </a:p>
        </p:txBody>
      </p:sp>
      <p:grpSp>
        <p:nvGrpSpPr>
          <p:cNvPr id="721" name="Titre 1"/>
          <p:cNvGrpSpPr/>
          <p:nvPr/>
        </p:nvGrpSpPr>
        <p:grpSpPr>
          <a:xfrm>
            <a:off x="457199" y="274638"/>
            <a:ext cx="11177338" cy="562074"/>
            <a:chOff x="0" y="0"/>
            <a:chExt cx="11177337" cy="562073"/>
          </a:xfrm>
        </p:grpSpPr>
        <p:sp>
          <p:nvSpPr>
            <p:cNvPr id="719" name="Rectangle"/>
            <p:cNvSpPr/>
            <p:nvPr/>
          </p:nvSpPr>
          <p:spPr>
            <a:xfrm>
              <a:off x="0" y="0"/>
              <a:ext cx="11177338" cy="562074"/>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72000"/>
                </a:lnSpc>
                <a:defRPr sz="3600">
                  <a:latin typeface="Calibri Light"/>
                  <a:ea typeface="Calibri Light"/>
                  <a:cs typeface="Calibri Light"/>
                  <a:sym typeface="Calibri Light"/>
                </a:defRPr>
              </a:pPr>
              <a:endParaRPr/>
            </a:p>
          </p:txBody>
        </p:sp>
        <p:sp>
          <p:nvSpPr>
            <p:cNvPr id="720" name="PROJET SANTÉ COGNITIVE- Société Alzheimer"/>
            <p:cNvSpPr txBox="1"/>
            <p:nvPr/>
          </p:nvSpPr>
          <p:spPr>
            <a:xfrm>
              <a:off x="45720" y="0"/>
              <a:ext cx="11085898" cy="5620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algn="ctr" defTabSz="886968">
                <a:lnSpc>
                  <a:spcPct val="72000"/>
                </a:lnSpc>
                <a:defRPr sz="3783">
                  <a:latin typeface="Calibri Light"/>
                  <a:ea typeface="Calibri Light"/>
                  <a:cs typeface="Calibri Light"/>
                  <a:sym typeface="Calibri Light"/>
                </a:defRPr>
              </a:lvl1pPr>
            </a:lstStyle>
            <a:p>
              <a:r>
                <a:t>PROJET SANTÉ COGNITIVE- Société Alzheimer</a:t>
              </a:r>
            </a:p>
          </p:txBody>
        </p:sp>
      </p:gr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Content Placeholder 2"/>
          <p:cNvSpPr txBox="1">
            <a:spLocks noGrp="1"/>
          </p:cNvSpPr>
          <p:nvPr>
            <p:ph type="body" idx="1"/>
          </p:nvPr>
        </p:nvSpPr>
        <p:spPr>
          <a:xfrm>
            <a:off x="431800" y="1383010"/>
            <a:ext cx="10865545" cy="5063084"/>
          </a:xfrm>
          <a:prstGeom prst="rect">
            <a:avLst/>
          </a:prstGeom>
        </p:spPr>
        <p:txBody>
          <a:bodyPr/>
          <a:lstStyle/>
          <a:p>
            <a:pPr marL="0" indent="0" defTabSz="786384">
              <a:spcBef>
                <a:spcPts val="800"/>
              </a:spcBef>
              <a:buSzTx/>
              <a:buNone/>
              <a:defRPr sz="2064"/>
            </a:pPr>
            <a:r>
              <a:t>Interventions:</a:t>
            </a:r>
          </a:p>
          <a:p>
            <a:pPr marL="196596" indent="-196596" defTabSz="786384">
              <a:spcBef>
                <a:spcPts val="800"/>
              </a:spcBef>
              <a:defRPr sz="2064" b="1"/>
            </a:pPr>
            <a:r>
              <a:t>Enseignement santé cognitive</a:t>
            </a:r>
          </a:p>
          <a:p>
            <a:pPr marL="589788" lvl="1" indent="-196596" defTabSz="786384">
              <a:spcBef>
                <a:spcPts val="800"/>
              </a:spcBef>
              <a:defRPr sz="2064"/>
            </a:pPr>
            <a:r>
              <a:t>bonne habitudes vie</a:t>
            </a:r>
          </a:p>
          <a:p>
            <a:pPr marL="589788" lvl="1" indent="-196596" defTabSz="786384">
              <a:spcBef>
                <a:spcPts val="800"/>
              </a:spcBef>
              <a:defRPr sz="2064"/>
            </a:pPr>
            <a:r>
              <a:t>gestion des risques modifiables</a:t>
            </a:r>
          </a:p>
          <a:p>
            <a:pPr marL="589788" lvl="1" indent="-196596" defTabSz="786384">
              <a:spcBef>
                <a:spcPts val="800"/>
              </a:spcBef>
              <a:defRPr sz="2064"/>
            </a:pPr>
            <a:r>
              <a:t>encourager en disant que la cause peut être très facile à régler</a:t>
            </a:r>
          </a:p>
          <a:p>
            <a:pPr marL="196596" indent="-196596" defTabSz="786384">
              <a:spcBef>
                <a:spcPts val="800"/>
              </a:spcBef>
              <a:defRPr sz="2064"/>
            </a:pPr>
            <a:endParaRPr/>
          </a:p>
          <a:p>
            <a:pPr marL="196596" indent="-196596" defTabSz="786384">
              <a:spcBef>
                <a:spcPts val="800"/>
              </a:spcBef>
              <a:defRPr sz="2064"/>
            </a:pPr>
            <a:r>
              <a:rPr b="1"/>
              <a:t>Une évaluation plus approfondie est nécessaire</a:t>
            </a:r>
            <a:r>
              <a:t>:</a:t>
            </a:r>
          </a:p>
          <a:p>
            <a:pPr marL="589788" lvl="1" indent="-196596" defTabSz="786384">
              <a:spcBef>
                <a:spcPts val="800"/>
              </a:spcBef>
              <a:defRPr sz="2064"/>
            </a:pPr>
            <a:r>
              <a:t>discuter avec le md s’il ne sait pas que vous avez fait les tests rapides</a:t>
            </a:r>
          </a:p>
          <a:p>
            <a:pPr marL="589788" lvl="1" indent="-196596" defTabSz="786384">
              <a:spcBef>
                <a:spcPts val="800"/>
              </a:spcBef>
              <a:defRPr sz="2064"/>
            </a:pPr>
            <a:r>
              <a:t>référence à l’infirmière clinicienne</a:t>
            </a:r>
          </a:p>
          <a:p>
            <a:pPr marL="589788" lvl="1" indent="-196596" defTabSz="786384">
              <a:spcBef>
                <a:spcPts val="800"/>
              </a:spcBef>
              <a:defRPr sz="2064"/>
            </a:pPr>
            <a:r>
              <a:t>valider infos du PA pour sa présence</a:t>
            </a:r>
          </a:p>
          <a:p>
            <a:pPr marL="589788" lvl="1" indent="-196596" defTabSz="786384">
              <a:spcBef>
                <a:spcPts val="800"/>
              </a:spcBef>
              <a:defRPr sz="2064"/>
            </a:pPr>
            <a:r>
              <a:t>inscrire les consignes pour l’agent admin. qui donnera le rdv</a:t>
            </a:r>
          </a:p>
          <a:p>
            <a:pPr marL="1376172" lvl="3" indent="-196596" defTabSz="786384">
              <a:spcBef>
                <a:spcPts val="800"/>
              </a:spcBef>
              <a:defRPr sz="2064"/>
            </a:pPr>
            <a:r>
              <a:t>ex: apporter lunettes et app. auditifs, venir avec un proche, contacter le proche pour le rdv,…</a:t>
            </a:r>
          </a:p>
        </p:txBody>
      </p:sp>
      <p:sp>
        <p:nvSpPr>
          <p:cNvPr id="724" name="Espace réservé du numéro de diapositive 3"/>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57</a:t>
            </a:fld>
            <a:endParaRPr/>
          </a:p>
        </p:txBody>
      </p:sp>
      <p:grpSp>
        <p:nvGrpSpPr>
          <p:cNvPr id="727" name="Titre 1"/>
          <p:cNvGrpSpPr/>
          <p:nvPr/>
        </p:nvGrpSpPr>
        <p:grpSpPr>
          <a:xfrm>
            <a:off x="288757" y="365125"/>
            <a:ext cx="11490160" cy="645528"/>
            <a:chOff x="0" y="0"/>
            <a:chExt cx="11490158" cy="645527"/>
          </a:xfrm>
        </p:grpSpPr>
        <p:sp>
          <p:nvSpPr>
            <p:cNvPr id="725" name="Rectangle"/>
            <p:cNvSpPr/>
            <p:nvPr/>
          </p:nvSpPr>
          <p:spPr>
            <a:xfrm>
              <a:off x="-1" y="0"/>
              <a:ext cx="11490160" cy="645528"/>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defRPr sz="3600" b="1"/>
              </a:pPr>
              <a:endParaRPr/>
            </a:p>
          </p:txBody>
        </p:sp>
        <p:sp>
          <p:nvSpPr>
            <p:cNvPr id="726" name="Repérage positif"/>
            <p:cNvSpPr txBox="1"/>
            <p:nvPr/>
          </p:nvSpPr>
          <p:spPr>
            <a:xfrm>
              <a:off x="45719" y="0"/>
              <a:ext cx="11398720" cy="645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algn="ctr">
                <a:lnSpc>
                  <a:spcPct val="90000"/>
                </a:lnSpc>
                <a:spcBef>
                  <a:spcPts val="1000"/>
                </a:spcBef>
                <a:buFont typeface="Arial"/>
                <a:defRPr sz="3500" b="1"/>
              </a:lvl1pPr>
            </a:lstStyle>
            <a:p>
              <a:r>
                <a:t>Repérage positif</a:t>
              </a:r>
            </a:p>
          </p:txBody>
        </p:sp>
      </p:gr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Titre 1"/>
          <p:cNvSpPr txBox="1">
            <a:spLocks noGrp="1"/>
          </p:cNvSpPr>
          <p:nvPr>
            <p:ph type="title"/>
          </p:nvPr>
        </p:nvSpPr>
        <p:spPr>
          <a:xfrm>
            <a:off x="838200" y="365125"/>
            <a:ext cx="10515600" cy="994443"/>
          </a:xfrm>
          <a:prstGeom prst="rect">
            <a:avLst/>
          </a:prstGeom>
          <a:gradFill>
            <a:gsLst>
              <a:gs pos="0">
                <a:srgbClr val="F7FAFD"/>
              </a:gs>
              <a:gs pos="74000">
                <a:srgbClr val="B5D2EC"/>
              </a:gs>
              <a:gs pos="83000">
                <a:srgbClr val="B5D2EC"/>
              </a:gs>
              <a:gs pos="100000">
                <a:srgbClr val="CEE1F2"/>
              </a:gs>
            </a:gsLst>
            <a:lin ang="5400000"/>
          </a:gradFill>
        </p:spPr>
        <p:txBody>
          <a:bodyPr/>
          <a:lstStyle>
            <a:lvl1pPr algn="ctr">
              <a:defRPr sz="3600" b="1">
                <a:latin typeface="Carlito"/>
                <a:ea typeface="Carlito"/>
                <a:cs typeface="Carlito"/>
                <a:sym typeface="Carlito"/>
              </a:defRPr>
            </a:lvl1pPr>
          </a:lstStyle>
          <a:p>
            <a:r>
              <a:t>Appréciation des risques imminents à domicile</a:t>
            </a:r>
          </a:p>
        </p:txBody>
      </p:sp>
      <p:sp>
        <p:nvSpPr>
          <p:cNvPr id="730" name="Espace réservé du contenu 3"/>
          <p:cNvSpPr txBox="1">
            <a:spLocks noGrp="1"/>
          </p:cNvSpPr>
          <p:nvPr>
            <p:ph type="body" idx="1"/>
          </p:nvPr>
        </p:nvSpPr>
        <p:spPr>
          <a:xfrm>
            <a:off x="902007" y="1510184"/>
            <a:ext cx="9947585" cy="4899182"/>
          </a:xfrm>
          <a:prstGeom prst="rect">
            <a:avLst/>
          </a:prstGeom>
        </p:spPr>
        <p:txBody>
          <a:bodyPr/>
          <a:lstStyle/>
          <a:p>
            <a:pPr marL="0" indent="0" defTabSz="667512">
              <a:lnSpc>
                <a:spcPct val="81000"/>
              </a:lnSpc>
              <a:spcBef>
                <a:spcPts val="700"/>
              </a:spcBef>
              <a:buSzTx/>
              <a:buFontTx/>
              <a:buNone/>
              <a:defRPr sz="1825"/>
            </a:pPr>
            <a:endParaRPr dirty="0"/>
          </a:p>
          <a:p>
            <a:pPr marL="250317" indent="-250317" defTabSz="667512">
              <a:lnSpc>
                <a:spcPct val="80000"/>
              </a:lnSpc>
              <a:spcBef>
                <a:spcPts val="0"/>
              </a:spcBef>
              <a:buClr>
                <a:srgbClr val="00AEC7"/>
              </a:buClr>
              <a:defRPr sz="2190">
                <a:solidFill>
                  <a:srgbClr val="2D2926"/>
                </a:solidFill>
              </a:defRPr>
            </a:pPr>
            <a:r>
              <a:rPr dirty="0" err="1"/>
              <a:t>Risque</a:t>
            </a:r>
            <a:r>
              <a:rPr dirty="0"/>
              <a:t> de chute</a:t>
            </a:r>
          </a:p>
          <a:p>
            <a:pPr marL="250317" indent="-250317" defTabSz="667512">
              <a:lnSpc>
                <a:spcPct val="80000"/>
              </a:lnSpc>
              <a:spcBef>
                <a:spcPts val="0"/>
              </a:spcBef>
              <a:buClr>
                <a:srgbClr val="00AEC7"/>
              </a:buClr>
              <a:defRPr sz="2190">
                <a:solidFill>
                  <a:srgbClr val="2D2926"/>
                </a:solidFill>
              </a:defRPr>
            </a:pPr>
            <a:r>
              <a:rPr dirty="0" err="1"/>
              <a:t>Risque</a:t>
            </a:r>
            <a:r>
              <a:rPr dirty="0"/>
              <a:t> </a:t>
            </a:r>
            <a:r>
              <a:rPr dirty="0" err="1"/>
              <a:t>d’</a:t>
            </a:r>
            <a:r>
              <a:rPr b="1" dirty="0" err="1">
                <a:solidFill>
                  <a:srgbClr val="FF0000"/>
                </a:solidFill>
              </a:rPr>
              <a:t>incendie</a:t>
            </a:r>
            <a:r>
              <a:rPr b="1" dirty="0">
                <a:solidFill>
                  <a:srgbClr val="FF0000"/>
                </a:solidFill>
              </a:rPr>
              <a:t>/</a:t>
            </a:r>
            <a:r>
              <a:rPr b="1" dirty="0" err="1">
                <a:solidFill>
                  <a:srgbClr val="FF0000"/>
                </a:solidFill>
              </a:rPr>
              <a:t>inondation</a:t>
            </a:r>
            <a:endParaRPr b="1" dirty="0">
              <a:solidFill>
                <a:srgbClr val="FF0000"/>
              </a:solidFill>
            </a:endParaRPr>
          </a:p>
          <a:p>
            <a:pPr marL="250317" indent="-250317" defTabSz="667512">
              <a:lnSpc>
                <a:spcPct val="80000"/>
              </a:lnSpc>
              <a:spcBef>
                <a:spcPts val="0"/>
              </a:spcBef>
              <a:buClr>
                <a:srgbClr val="00AEC7"/>
              </a:buClr>
              <a:defRPr sz="2190" b="1">
                <a:solidFill>
                  <a:srgbClr val="FF0000"/>
                </a:solidFill>
              </a:defRPr>
            </a:pPr>
            <a:r>
              <a:rPr dirty="0" err="1"/>
              <a:t>Conduite</a:t>
            </a:r>
            <a:r>
              <a:rPr dirty="0"/>
              <a:t> automobile </a:t>
            </a:r>
            <a:r>
              <a:rPr b="0" dirty="0" err="1">
                <a:solidFill>
                  <a:srgbClr val="2D2926"/>
                </a:solidFill>
              </a:rPr>
              <a:t>dangereuse</a:t>
            </a:r>
            <a:endParaRPr b="0" dirty="0">
              <a:solidFill>
                <a:srgbClr val="2D2926"/>
              </a:solidFill>
            </a:endParaRPr>
          </a:p>
          <a:p>
            <a:pPr marL="250317" indent="-250317" defTabSz="667512">
              <a:lnSpc>
                <a:spcPct val="80000"/>
              </a:lnSpc>
              <a:spcBef>
                <a:spcPts val="0"/>
              </a:spcBef>
              <a:buClr>
                <a:srgbClr val="00AEC7"/>
              </a:buClr>
              <a:defRPr sz="2190">
                <a:solidFill>
                  <a:srgbClr val="2D2926"/>
                </a:solidFill>
              </a:defRPr>
            </a:pPr>
            <a:r>
              <a:rPr dirty="0" err="1"/>
              <a:t>Vulnérabilité</a:t>
            </a:r>
            <a:r>
              <a:rPr dirty="0"/>
              <a:t> à </a:t>
            </a:r>
            <a:r>
              <a:rPr b="1" dirty="0" err="1">
                <a:solidFill>
                  <a:srgbClr val="FF0000"/>
                </a:solidFill>
              </a:rPr>
              <a:t>l’abus</a:t>
            </a:r>
            <a:endParaRPr b="1" dirty="0">
              <a:solidFill>
                <a:srgbClr val="FF0000"/>
              </a:solidFill>
            </a:endParaRPr>
          </a:p>
          <a:p>
            <a:pPr marL="250317" indent="-250317" defTabSz="667512">
              <a:lnSpc>
                <a:spcPct val="80000"/>
              </a:lnSpc>
              <a:spcBef>
                <a:spcPts val="0"/>
              </a:spcBef>
              <a:buClr>
                <a:srgbClr val="00AEC7"/>
              </a:buClr>
              <a:defRPr sz="2190">
                <a:solidFill>
                  <a:srgbClr val="2D2926"/>
                </a:solidFill>
              </a:defRPr>
            </a:pPr>
            <a:r>
              <a:rPr dirty="0" err="1"/>
              <a:t>Épuisement</a:t>
            </a:r>
            <a:r>
              <a:rPr dirty="0"/>
              <a:t> du </a:t>
            </a:r>
            <a:r>
              <a:rPr b="1" dirty="0" err="1">
                <a:solidFill>
                  <a:srgbClr val="FF0000"/>
                </a:solidFill>
              </a:rPr>
              <a:t>proche</a:t>
            </a:r>
            <a:r>
              <a:rPr b="1" dirty="0">
                <a:solidFill>
                  <a:srgbClr val="FF0000"/>
                </a:solidFill>
              </a:rPr>
              <a:t> </a:t>
            </a:r>
            <a:r>
              <a:rPr b="1" dirty="0" err="1">
                <a:solidFill>
                  <a:srgbClr val="FF0000"/>
                </a:solidFill>
              </a:rPr>
              <a:t>aidant</a:t>
            </a:r>
            <a:endParaRPr b="1" dirty="0">
              <a:solidFill>
                <a:srgbClr val="FF0000"/>
              </a:solidFill>
            </a:endParaRPr>
          </a:p>
          <a:p>
            <a:pPr marL="250317" indent="-250317" defTabSz="667512">
              <a:lnSpc>
                <a:spcPct val="80000"/>
              </a:lnSpc>
              <a:spcBef>
                <a:spcPts val="0"/>
              </a:spcBef>
              <a:buClr>
                <a:srgbClr val="00AEC7"/>
              </a:buClr>
              <a:defRPr sz="2190" b="1">
                <a:solidFill>
                  <a:srgbClr val="FF0000"/>
                </a:solidFill>
              </a:defRPr>
            </a:pPr>
            <a:r>
              <a:rPr dirty="0" err="1"/>
              <a:t>Égarement</a:t>
            </a:r>
            <a:endParaRPr dirty="0"/>
          </a:p>
          <a:p>
            <a:pPr marL="250317" indent="-250317" defTabSz="667512">
              <a:lnSpc>
                <a:spcPct val="80000"/>
              </a:lnSpc>
              <a:spcBef>
                <a:spcPts val="0"/>
              </a:spcBef>
              <a:buClr>
                <a:srgbClr val="00AEC7"/>
              </a:buClr>
              <a:defRPr sz="2190" b="1">
                <a:solidFill>
                  <a:srgbClr val="FF0000"/>
                </a:solidFill>
              </a:defRPr>
            </a:pPr>
            <a:r>
              <a:rPr dirty="0" err="1"/>
              <a:t>Surdosage</a:t>
            </a:r>
            <a:r>
              <a:rPr b="0" dirty="0">
                <a:solidFill>
                  <a:srgbClr val="2D2926"/>
                </a:solidFill>
              </a:rPr>
              <a:t>/non-compliance de </a:t>
            </a:r>
            <a:r>
              <a:rPr b="0" dirty="0" err="1">
                <a:solidFill>
                  <a:srgbClr val="2D2926"/>
                </a:solidFill>
              </a:rPr>
              <a:t>médication</a:t>
            </a:r>
            <a:endParaRPr b="0" dirty="0">
              <a:solidFill>
                <a:srgbClr val="2D2926"/>
              </a:solidFill>
            </a:endParaRPr>
          </a:p>
          <a:p>
            <a:pPr marL="250317" indent="-250317" defTabSz="667512">
              <a:lnSpc>
                <a:spcPct val="80000"/>
              </a:lnSpc>
              <a:spcBef>
                <a:spcPts val="0"/>
              </a:spcBef>
              <a:buClr>
                <a:srgbClr val="00AEC7"/>
              </a:buClr>
              <a:defRPr sz="2190">
                <a:solidFill>
                  <a:srgbClr val="2D2926"/>
                </a:solidFill>
              </a:defRPr>
            </a:pPr>
            <a:r>
              <a:rPr dirty="0"/>
              <a:t>Dilapidation du </a:t>
            </a:r>
            <a:r>
              <a:rPr dirty="0" err="1"/>
              <a:t>patrimoine</a:t>
            </a:r>
            <a:endParaRPr dirty="0"/>
          </a:p>
          <a:p>
            <a:pPr marL="250317" indent="-250317" defTabSz="667512">
              <a:lnSpc>
                <a:spcPct val="80000"/>
              </a:lnSpc>
              <a:spcBef>
                <a:spcPts val="0"/>
              </a:spcBef>
              <a:buClr>
                <a:srgbClr val="00AEC7"/>
              </a:buClr>
              <a:defRPr sz="2190" b="1">
                <a:solidFill>
                  <a:srgbClr val="FF0000"/>
                </a:solidFill>
              </a:defRPr>
            </a:pPr>
            <a:r>
              <a:rPr dirty="0"/>
              <a:t>Sous alimentation/</a:t>
            </a:r>
            <a:r>
              <a:rPr dirty="0" err="1"/>
              <a:t>déshydratation</a:t>
            </a:r>
            <a:endParaRPr dirty="0"/>
          </a:p>
          <a:p>
            <a:pPr marL="250317" indent="-250317" defTabSz="667512">
              <a:lnSpc>
                <a:spcPct val="80000"/>
              </a:lnSpc>
              <a:spcBef>
                <a:spcPts val="0"/>
              </a:spcBef>
              <a:buClr>
                <a:srgbClr val="00AEC7"/>
              </a:buClr>
              <a:defRPr sz="2190">
                <a:solidFill>
                  <a:srgbClr val="2D2926"/>
                </a:solidFill>
              </a:defRPr>
            </a:pPr>
            <a:r>
              <a:rPr dirty="0" err="1"/>
              <a:t>Incapacité</a:t>
            </a:r>
            <a:r>
              <a:rPr dirty="0"/>
              <a:t> de </a:t>
            </a:r>
            <a:r>
              <a:rPr dirty="0" err="1"/>
              <a:t>reconnaître</a:t>
            </a:r>
            <a:r>
              <a:rPr dirty="0"/>
              <a:t> de situations à </a:t>
            </a:r>
            <a:r>
              <a:rPr dirty="0" err="1"/>
              <a:t>risque</a:t>
            </a:r>
            <a:endParaRPr dirty="0"/>
          </a:p>
          <a:p>
            <a:pPr marL="250317" indent="-250317" defTabSz="667512">
              <a:lnSpc>
                <a:spcPct val="80000"/>
              </a:lnSpc>
              <a:spcBef>
                <a:spcPts val="0"/>
              </a:spcBef>
              <a:buClr>
                <a:srgbClr val="00AEC7"/>
              </a:buClr>
              <a:defRPr sz="2190" b="1">
                <a:solidFill>
                  <a:srgbClr val="FF0000"/>
                </a:solidFill>
              </a:defRPr>
            </a:pPr>
            <a:r>
              <a:rPr dirty="0" err="1"/>
              <a:t>Erreurs</a:t>
            </a:r>
            <a:r>
              <a:rPr dirty="0"/>
              <a:t> de </a:t>
            </a:r>
            <a:r>
              <a:rPr dirty="0" err="1"/>
              <a:t>jugement</a:t>
            </a:r>
            <a:endParaRPr sz="1460" dirty="0"/>
          </a:p>
          <a:p>
            <a:pPr marL="0" indent="0" defTabSz="667512">
              <a:lnSpc>
                <a:spcPct val="80000"/>
              </a:lnSpc>
              <a:spcBef>
                <a:spcPts val="0"/>
              </a:spcBef>
              <a:buClr>
                <a:srgbClr val="00AEC7"/>
              </a:buClr>
              <a:buSzTx/>
              <a:buNone/>
              <a:defRPr sz="1460">
                <a:solidFill>
                  <a:srgbClr val="2D2926"/>
                </a:solidFill>
              </a:defRPr>
            </a:pPr>
            <a:endParaRPr sz="1460" dirty="0"/>
          </a:p>
          <a:p>
            <a:pPr marL="0" indent="83439" defTabSz="667512">
              <a:lnSpc>
                <a:spcPct val="80000"/>
              </a:lnSpc>
              <a:spcBef>
                <a:spcPts val="0"/>
              </a:spcBef>
              <a:buClr>
                <a:srgbClr val="00AEC7"/>
              </a:buClr>
              <a:buSzTx/>
              <a:buNone/>
              <a:defRPr sz="1606">
                <a:solidFill>
                  <a:srgbClr val="2D2926"/>
                </a:solidFill>
              </a:defRPr>
            </a:pPr>
            <a:r>
              <a:rPr dirty="0"/>
              <a:t>							</a:t>
            </a:r>
            <a:endParaRPr sz="1825" dirty="0"/>
          </a:p>
          <a:p>
            <a:pPr marL="0" lvl="8" indent="2836926" defTabSz="667512">
              <a:lnSpc>
                <a:spcPct val="81000"/>
              </a:lnSpc>
              <a:spcBef>
                <a:spcPts val="700"/>
              </a:spcBef>
              <a:buSzTx/>
              <a:buNone/>
              <a:defRPr sz="1898" b="1"/>
            </a:pPr>
            <a:r>
              <a:rPr dirty="0"/>
              <a:t>			</a:t>
            </a:r>
            <a:r>
              <a:rPr dirty="0" err="1"/>
              <a:t>Référence</a:t>
            </a:r>
            <a:r>
              <a:rPr dirty="0"/>
              <a:t> </a:t>
            </a:r>
            <a:r>
              <a:rPr dirty="0" err="1"/>
              <a:t>urgente</a:t>
            </a:r>
            <a:r>
              <a:rPr dirty="0"/>
              <a:t> au SAD</a:t>
            </a:r>
          </a:p>
          <a:p>
            <a:pPr marL="0" lvl="8" indent="2901823" defTabSz="667512">
              <a:lnSpc>
                <a:spcPct val="81000"/>
              </a:lnSpc>
              <a:spcBef>
                <a:spcPts val="700"/>
              </a:spcBef>
              <a:buSzTx/>
              <a:buNone/>
              <a:defRPr sz="1898" b="1"/>
            </a:pPr>
            <a:r>
              <a:rPr dirty="0"/>
              <a:t>			Discussion avec le md STAT</a:t>
            </a:r>
          </a:p>
          <a:p>
            <a:pPr marL="0" lvl="8" indent="2901823" defTabSz="667512">
              <a:lnSpc>
                <a:spcPct val="81000"/>
              </a:lnSpc>
              <a:spcBef>
                <a:spcPts val="700"/>
              </a:spcBef>
              <a:buSzTx/>
              <a:buNone/>
              <a:defRPr sz="1898" b="1"/>
            </a:pPr>
            <a:r>
              <a:rPr dirty="0"/>
              <a:t>			Mobiliser le </a:t>
            </a:r>
            <a:r>
              <a:rPr dirty="0" err="1"/>
              <a:t>réseau</a:t>
            </a:r>
            <a:r>
              <a:rPr dirty="0"/>
              <a:t> STAT</a:t>
            </a:r>
          </a:p>
        </p:txBody>
      </p:sp>
      <p:sp>
        <p:nvSpPr>
          <p:cNvPr id="731" name="Flèche droite rayée 11"/>
          <p:cNvSpPr/>
          <p:nvPr/>
        </p:nvSpPr>
        <p:spPr>
          <a:xfrm>
            <a:off x="3754790" y="5567296"/>
            <a:ext cx="1410722" cy="164612"/>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79" y="5400"/>
                </a:lnTo>
                <a:lnTo>
                  <a:pt x="79" y="16200"/>
                </a:lnTo>
                <a:lnTo>
                  <a:pt x="0" y="16200"/>
                </a:lnTo>
                <a:close/>
                <a:moveTo>
                  <a:pt x="158" y="5400"/>
                </a:moveTo>
                <a:lnTo>
                  <a:pt x="315" y="5400"/>
                </a:lnTo>
                <a:lnTo>
                  <a:pt x="315" y="16200"/>
                </a:lnTo>
                <a:lnTo>
                  <a:pt x="158" y="16200"/>
                </a:lnTo>
                <a:close/>
                <a:moveTo>
                  <a:pt x="394" y="5400"/>
                </a:moveTo>
                <a:lnTo>
                  <a:pt x="20340" y="5400"/>
                </a:lnTo>
                <a:lnTo>
                  <a:pt x="20340" y="0"/>
                </a:lnTo>
                <a:lnTo>
                  <a:pt x="21600" y="10800"/>
                </a:lnTo>
                <a:lnTo>
                  <a:pt x="20340" y="21600"/>
                </a:lnTo>
                <a:lnTo>
                  <a:pt x="20340" y="16200"/>
                </a:lnTo>
                <a:lnTo>
                  <a:pt x="394" y="16200"/>
                </a:lnTo>
                <a:close/>
              </a:path>
            </a:pathLst>
          </a:custGeom>
          <a:solidFill>
            <a:schemeClr val="accent1"/>
          </a:solidFill>
          <a:ln w="12700">
            <a:solidFill>
              <a:srgbClr val="42719B"/>
            </a:solidFill>
            <a:miter/>
          </a:ln>
        </p:spPr>
        <p:txBody>
          <a:bodyPr lIns="45719" rIns="45719" anchor="ctr"/>
          <a:lstStyle/>
          <a:p>
            <a:pPr algn="ctr">
              <a:defRPr>
                <a:solidFill>
                  <a:srgbClr val="FFFFFF"/>
                </a:solidFill>
              </a:defRPr>
            </a:pPr>
            <a:endParaRPr/>
          </a:p>
        </p:txBody>
      </p:sp>
      <p:sp>
        <p:nvSpPr>
          <p:cNvPr id="732" name="Flèche droite rayée 8"/>
          <p:cNvSpPr/>
          <p:nvPr/>
        </p:nvSpPr>
        <p:spPr>
          <a:xfrm>
            <a:off x="3754790" y="5200412"/>
            <a:ext cx="1410722" cy="164612"/>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79" y="5400"/>
                </a:lnTo>
                <a:lnTo>
                  <a:pt x="79" y="16200"/>
                </a:lnTo>
                <a:lnTo>
                  <a:pt x="0" y="16200"/>
                </a:lnTo>
                <a:close/>
                <a:moveTo>
                  <a:pt x="158" y="5400"/>
                </a:moveTo>
                <a:lnTo>
                  <a:pt x="315" y="5400"/>
                </a:lnTo>
                <a:lnTo>
                  <a:pt x="315" y="16200"/>
                </a:lnTo>
                <a:lnTo>
                  <a:pt x="158" y="16200"/>
                </a:lnTo>
                <a:close/>
                <a:moveTo>
                  <a:pt x="394" y="5400"/>
                </a:moveTo>
                <a:lnTo>
                  <a:pt x="20340" y="5400"/>
                </a:lnTo>
                <a:lnTo>
                  <a:pt x="20340" y="0"/>
                </a:lnTo>
                <a:lnTo>
                  <a:pt x="21600" y="10800"/>
                </a:lnTo>
                <a:lnTo>
                  <a:pt x="20340" y="21600"/>
                </a:lnTo>
                <a:lnTo>
                  <a:pt x="20340" y="16200"/>
                </a:lnTo>
                <a:lnTo>
                  <a:pt x="394" y="16200"/>
                </a:lnTo>
                <a:close/>
              </a:path>
            </a:pathLst>
          </a:custGeom>
          <a:solidFill>
            <a:schemeClr val="accent1"/>
          </a:solidFill>
          <a:ln w="12700">
            <a:solidFill>
              <a:srgbClr val="42719B"/>
            </a:solidFill>
            <a:miter/>
          </a:ln>
        </p:spPr>
        <p:txBody>
          <a:bodyPr lIns="45719" rIns="45719" anchor="ctr"/>
          <a:lstStyle/>
          <a:p>
            <a:pPr algn="ctr">
              <a:defRPr>
                <a:solidFill>
                  <a:srgbClr val="FFFFFF"/>
                </a:solidFill>
              </a:defRPr>
            </a:pPr>
            <a:endParaRPr/>
          </a:p>
        </p:txBody>
      </p:sp>
      <p:sp>
        <p:nvSpPr>
          <p:cNvPr id="733" name="Flèche droite rayée 10"/>
          <p:cNvSpPr/>
          <p:nvPr/>
        </p:nvSpPr>
        <p:spPr>
          <a:xfrm>
            <a:off x="3754790" y="5889522"/>
            <a:ext cx="1410722" cy="164612"/>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79" y="5400"/>
                </a:lnTo>
                <a:lnTo>
                  <a:pt x="79" y="16200"/>
                </a:lnTo>
                <a:lnTo>
                  <a:pt x="0" y="16200"/>
                </a:lnTo>
                <a:close/>
                <a:moveTo>
                  <a:pt x="158" y="5400"/>
                </a:moveTo>
                <a:lnTo>
                  <a:pt x="315" y="5400"/>
                </a:lnTo>
                <a:lnTo>
                  <a:pt x="315" y="16200"/>
                </a:lnTo>
                <a:lnTo>
                  <a:pt x="158" y="16200"/>
                </a:lnTo>
                <a:close/>
                <a:moveTo>
                  <a:pt x="394" y="5400"/>
                </a:moveTo>
                <a:lnTo>
                  <a:pt x="20340" y="5400"/>
                </a:lnTo>
                <a:lnTo>
                  <a:pt x="20340" y="0"/>
                </a:lnTo>
                <a:lnTo>
                  <a:pt x="21600" y="10800"/>
                </a:lnTo>
                <a:lnTo>
                  <a:pt x="20340" y="21600"/>
                </a:lnTo>
                <a:lnTo>
                  <a:pt x="20340" y="16200"/>
                </a:lnTo>
                <a:lnTo>
                  <a:pt x="394" y="16200"/>
                </a:lnTo>
                <a:close/>
              </a:path>
            </a:pathLst>
          </a:custGeom>
          <a:solidFill>
            <a:schemeClr val="accent1"/>
          </a:solidFill>
          <a:ln w="12700">
            <a:solidFill>
              <a:srgbClr val="42719B"/>
            </a:solidFill>
            <a:miter/>
          </a:ln>
        </p:spPr>
        <p:txBody>
          <a:bodyPr lIns="45719" rIns="45719" anchor="ctr"/>
          <a:lstStyle/>
          <a:p>
            <a:pPr algn="ctr">
              <a:defRPr>
                <a:solidFill>
                  <a:srgbClr val="FFFFFF"/>
                </a:solidFill>
              </a:defRPr>
            </a:pPr>
            <a:endParaRPr/>
          </a:p>
        </p:txBody>
      </p:sp>
      <p:sp>
        <p:nvSpPr>
          <p:cNvPr id="734"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58</a:t>
            </a:fld>
            <a:endParaRP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Titre 1"/>
          <p:cNvSpPr txBox="1">
            <a:spLocks noGrp="1"/>
          </p:cNvSpPr>
          <p:nvPr>
            <p:ph type="title"/>
          </p:nvPr>
        </p:nvSpPr>
        <p:spPr>
          <a:xfrm>
            <a:off x="324853" y="365125"/>
            <a:ext cx="11478125" cy="799292"/>
          </a:xfrm>
          <a:prstGeom prst="rect">
            <a:avLst/>
          </a:prstGeom>
          <a:gradFill>
            <a:gsLst>
              <a:gs pos="0">
                <a:srgbClr val="F7FAFD"/>
              </a:gs>
              <a:gs pos="74000">
                <a:srgbClr val="B5D2EC"/>
              </a:gs>
              <a:gs pos="83000">
                <a:srgbClr val="B5D2EC"/>
              </a:gs>
              <a:gs pos="100000">
                <a:srgbClr val="CEE1F2"/>
              </a:gs>
            </a:gsLst>
            <a:lin ang="5400000"/>
          </a:gradFill>
        </p:spPr>
        <p:txBody>
          <a:bodyPr/>
          <a:lstStyle>
            <a:lvl1pPr algn="ctr">
              <a:defRPr sz="4000"/>
            </a:lvl1pPr>
          </a:lstStyle>
          <a:p>
            <a:r>
              <a:t>Soutien au proche aidant </a:t>
            </a:r>
          </a:p>
        </p:txBody>
      </p:sp>
      <p:pic>
        <p:nvPicPr>
          <p:cNvPr id="737" name="Picture 2" descr="Picture 2"/>
          <p:cNvPicPr>
            <a:picLocks noChangeAspect="1"/>
          </p:cNvPicPr>
          <p:nvPr/>
        </p:nvPicPr>
        <p:blipFill>
          <a:blip r:embed="rId2">
            <a:extLst/>
          </a:blip>
          <a:stretch>
            <a:fillRect/>
          </a:stretch>
        </p:blipFill>
        <p:spPr>
          <a:xfrm>
            <a:off x="938462" y="1268761"/>
            <a:ext cx="4509467" cy="2439480"/>
          </a:xfrm>
          <a:prstGeom prst="rect">
            <a:avLst/>
          </a:prstGeom>
          <a:ln w="12700">
            <a:miter lim="400000"/>
          </a:ln>
        </p:spPr>
      </p:pic>
      <p:sp>
        <p:nvSpPr>
          <p:cNvPr id="738" name="Espace réservé du contenu 3"/>
          <p:cNvSpPr txBox="1">
            <a:spLocks noGrp="1"/>
          </p:cNvSpPr>
          <p:nvPr>
            <p:ph type="body" sz="half" idx="1"/>
          </p:nvPr>
        </p:nvSpPr>
        <p:spPr>
          <a:xfrm>
            <a:off x="5447927" y="1164416"/>
            <a:ext cx="4752530" cy="5256586"/>
          </a:xfrm>
          <a:prstGeom prst="rect">
            <a:avLst/>
          </a:prstGeom>
        </p:spPr>
        <p:txBody>
          <a:bodyPr/>
          <a:lstStyle/>
          <a:p>
            <a:pPr marL="0" indent="0">
              <a:buSzTx/>
              <a:buNone/>
            </a:pPr>
            <a:endParaRPr/>
          </a:p>
          <a:p>
            <a:r>
              <a:t>Évaluation du fardeau de l’aidant</a:t>
            </a:r>
          </a:p>
          <a:p>
            <a:pPr marL="685800" lvl="1" indent="-228600">
              <a:spcBef>
                <a:spcPts val="500"/>
              </a:spcBef>
              <a:defRPr sz="2100"/>
            </a:pPr>
            <a:r>
              <a:t>Subjectif</a:t>
            </a:r>
            <a:endParaRPr sz="2400"/>
          </a:p>
          <a:p>
            <a:pPr marL="685800" lvl="1" indent="-228600">
              <a:spcBef>
                <a:spcPts val="500"/>
              </a:spcBef>
              <a:defRPr sz="2100"/>
            </a:pPr>
            <a:r>
              <a:t>Situation sociale</a:t>
            </a:r>
            <a:endParaRPr sz="2400"/>
          </a:p>
          <a:p>
            <a:pPr marL="685800" lvl="1" indent="-228600">
              <a:spcBef>
                <a:spcPts val="500"/>
              </a:spcBef>
              <a:defRPr sz="2100"/>
            </a:pPr>
            <a:r>
              <a:t>Dynamique familiale</a:t>
            </a:r>
            <a:endParaRPr sz="2400"/>
          </a:p>
          <a:p>
            <a:pPr marL="685800" lvl="1" indent="-228600">
              <a:spcBef>
                <a:spcPts val="500"/>
              </a:spcBef>
              <a:defRPr sz="1700"/>
            </a:pPr>
            <a:endParaRPr sz="2400"/>
          </a:p>
          <a:p>
            <a:r>
              <a:t>Orienter vers son md de famille</a:t>
            </a:r>
          </a:p>
          <a:p>
            <a:pPr marL="0" indent="0">
              <a:buSzTx/>
              <a:buNone/>
            </a:pPr>
            <a:endParaRPr/>
          </a:p>
          <a:p>
            <a:r>
              <a:t>Orienter vers des organismes communautaires</a:t>
            </a:r>
          </a:p>
        </p:txBody>
      </p:sp>
      <p:pic>
        <p:nvPicPr>
          <p:cNvPr id="739" name="Picture 9" descr="Picture 9"/>
          <p:cNvPicPr>
            <a:picLocks noChangeAspect="1"/>
          </p:cNvPicPr>
          <p:nvPr/>
        </p:nvPicPr>
        <p:blipFill>
          <a:blip r:embed="rId3">
            <a:extLst/>
          </a:blip>
          <a:stretch>
            <a:fillRect/>
          </a:stretch>
        </p:blipFill>
        <p:spPr>
          <a:xfrm>
            <a:off x="3086430" y="3862401"/>
            <a:ext cx="1405662" cy="1234283"/>
          </a:xfrm>
          <a:prstGeom prst="rect">
            <a:avLst/>
          </a:prstGeom>
          <a:ln w="12700">
            <a:miter lim="400000"/>
          </a:ln>
        </p:spPr>
      </p:pic>
      <p:sp>
        <p:nvSpPr>
          <p:cNvPr id="740"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59</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Espace réservé du numéro de diapositive 2"/>
          <p:cNvSpPr txBox="1">
            <a:spLocks noGrp="1"/>
          </p:cNvSpPr>
          <p:nvPr>
            <p:ph type="sldNum" sz="quarter" idx="2"/>
          </p:nvPr>
        </p:nvSpPr>
        <p:spPr>
          <a:xfrm>
            <a:off x="11615935" y="5982305"/>
            <a:ext cx="168510" cy="2285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pic>
        <p:nvPicPr>
          <p:cNvPr id="367" name="Image 1" descr="Image 1"/>
          <p:cNvPicPr>
            <a:picLocks noChangeAspect="1"/>
          </p:cNvPicPr>
          <p:nvPr/>
        </p:nvPicPr>
        <p:blipFill>
          <a:blip r:embed="rId2">
            <a:extLst/>
          </a:blip>
          <a:stretch>
            <a:fillRect/>
          </a:stretch>
        </p:blipFill>
        <p:spPr>
          <a:xfrm>
            <a:off x="638229" y="0"/>
            <a:ext cx="5058938" cy="6557581"/>
          </a:xfrm>
          <a:prstGeom prst="rect">
            <a:avLst/>
          </a:prstGeom>
          <a:ln w="12700">
            <a:miter lim="400000"/>
          </a:ln>
        </p:spPr>
      </p:pic>
      <p:pic>
        <p:nvPicPr>
          <p:cNvPr id="368" name="Image 2" descr="Image 2"/>
          <p:cNvPicPr>
            <a:picLocks noChangeAspect="1"/>
          </p:cNvPicPr>
          <p:nvPr/>
        </p:nvPicPr>
        <p:blipFill>
          <a:blip r:embed="rId3">
            <a:extLst/>
          </a:blip>
          <a:stretch>
            <a:fillRect/>
          </a:stretch>
        </p:blipFill>
        <p:spPr>
          <a:xfrm>
            <a:off x="6210246" y="1"/>
            <a:ext cx="5258211" cy="6404841"/>
          </a:xfrm>
          <a:prstGeom prst="rect">
            <a:avLst/>
          </a:prstGeom>
          <a:ln w="12700">
            <a:miter lim="400000"/>
          </a:ln>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Espace réservé du contenu 2"/>
          <p:cNvSpPr txBox="1">
            <a:spLocks noGrp="1"/>
          </p:cNvSpPr>
          <p:nvPr>
            <p:ph type="body" idx="1"/>
          </p:nvPr>
        </p:nvSpPr>
        <p:spPr>
          <a:xfrm>
            <a:off x="316952" y="1506735"/>
            <a:ext cx="9355834" cy="5021065"/>
          </a:xfrm>
          <a:prstGeom prst="rect">
            <a:avLst/>
          </a:prstGeom>
        </p:spPr>
        <p:txBody>
          <a:bodyPr/>
          <a:lstStyle/>
          <a:p>
            <a:pPr marL="226313" indent="-226313" defTabSz="905255">
              <a:lnSpc>
                <a:spcPct val="72000"/>
              </a:lnSpc>
              <a:spcBef>
                <a:spcPts val="900"/>
              </a:spcBef>
              <a:defRPr sz="2475" b="1"/>
            </a:pPr>
            <a:r>
              <a:t>L’organisme l’Appui </a:t>
            </a:r>
            <a:r>
              <a:rPr b="0"/>
              <a:t>apporte du soutien aux aidants à travers le Québec. </a:t>
            </a:r>
          </a:p>
          <a:p>
            <a:pPr marL="678941" lvl="1" indent="-226313" defTabSz="905255">
              <a:lnSpc>
                <a:spcPct val="72000"/>
              </a:lnSpc>
              <a:spcBef>
                <a:spcPts val="400"/>
              </a:spcBef>
              <a:defRPr sz="2178"/>
            </a:pPr>
            <a:r>
              <a:t>Ligne info-aidant 1 855 852-7784,</a:t>
            </a:r>
            <a:r>
              <a:rPr b="1"/>
              <a:t> </a:t>
            </a:r>
            <a:r>
              <a:rPr b="1">
                <a:solidFill>
                  <a:srgbClr val="92D050"/>
                </a:solidFill>
              </a:rPr>
              <a:t>www.lappui.org </a:t>
            </a:r>
            <a:r>
              <a:rPr>
                <a:solidFill>
                  <a:srgbClr val="92D050"/>
                </a:solidFill>
              </a:rPr>
              <a:t>  </a:t>
            </a:r>
          </a:p>
          <a:p>
            <a:pPr marL="0" indent="0" defTabSz="905255">
              <a:lnSpc>
                <a:spcPct val="72000"/>
              </a:lnSpc>
              <a:spcBef>
                <a:spcPts val="900"/>
              </a:spcBef>
              <a:buSzTx/>
              <a:buNone/>
              <a:defRPr sz="2475" b="1"/>
            </a:pPr>
            <a:endParaRPr sz="2178">
              <a:solidFill>
                <a:srgbClr val="92D050"/>
              </a:solidFill>
            </a:endParaRPr>
          </a:p>
          <a:p>
            <a:pPr marL="0" indent="0" defTabSz="905255">
              <a:lnSpc>
                <a:spcPct val="72000"/>
              </a:lnSpc>
              <a:spcBef>
                <a:spcPts val="900"/>
              </a:spcBef>
              <a:buSzTx/>
              <a:buNone/>
              <a:defRPr sz="2475" b="1"/>
            </a:pPr>
            <a:endParaRPr sz="2178">
              <a:solidFill>
                <a:srgbClr val="92D050"/>
              </a:solidFill>
            </a:endParaRPr>
          </a:p>
          <a:p>
            <a:pPr marL="226313" indent="-226313" defTabSz="905255">
              <a:lnSpc>
                <a:spcPct val="72000"/>
              </a:lnSpc>
              <a:spcBef>
                <a:spcPts val="900"/>
              </a:spcBef>
              <a:defRPr sz="2475" b="1"/>
            </a:pPr>
            <a:r>
              <a:t>La Société Alzheimer:  </a:t>
            </a:r>
            <a:r>
              <a:rPr b="0"/>
              <a:t>informations et de services pour l'usager et son proche aidant sur toutes les formes de TNC 514-369-0800.</a:t>
            </a:r>
          </a:p>
          <a:p>
            <a:pPr marL="678941" lvl="1" indent="-226313" defTabSz="905255">
              <a:lnSpc>
                <a:spcPct val="72000"/>
              </a:lnSpc>
              <a:spcBef>
                <a:spcPts val="400"/>
              </a:spcBef>
              <a:defRPr sz="2178"/>
            </a:pPr>
            <a:r>
              <a:t>sensibilisation de la population,</a:t>
            </a:r>
          </a:p>
          <a:p>
            <a:pPr marL="678941" lvl="1" indent="-226313" defTabSz="905255">
              <a:lnSpc>
                <a:spcPct val="72000"/>
              </a:lnSpc>
              <a:spcBef>
                <a:spcPts val="400"/>
              </a:spcBef>
              <a:defRPr sz="2178"/>
            </a:pPr>
            <a:r>
              <a:t> offre de l’information, du soutien, </a:t>
            </a:r>
          </a:p>
          <a:p>
            <a:pPr marL="678941" lvl="1" indent="-226313" defTabSz="905255">
              <a:lnSpc>
                <a:spcPct val="72000"/>
              </a:lnSpc>
              <a:spcBef>
                <a:spcPts val="400"/>
              </a:spcBef>
              <a:defRPr sz="2178"/>
            </a:pPr>
            <a:r>
              <a:t>des programmes de répit et de stimulation, </a:t>
            </a:r>
          </a:p>
          <a:p>
            <a:pPr marL="678941" lvl="1" indent="-226313" defTabSz="905255">
              <a:lnSpc>
                <a:spcPct val="72000"/>
              </a:lnSpc>
              <a:spcBef>
                <a:spcPts val="400"/>
              </a:spcBef>
              <a:defRPr sz="2178"/>
            </a:pPr>
            <a:r>
              <a:t>rencontre individuelle ou en groupe.</a:t>
            </a:r>
          </a:p>
          <a:p>
            <a:pPr marL="678941" lvl="1" indent="-226313" defTabSz="905255">
              <a:lnSpc>
                <a:spcPct val="72000"/>
              </a:lnSpc>
              <a:spcBef>
                <a:spcPts val="400"/>
              </a:spcBef>
              <a:defRPr sz="2178"/>
            </a:pPr>
            <a:r>
              <a:t> Service de premier lien, </a:t>
            </a:r>
          </a:p>
          <a:p>
            <a:pPr marL="678941" lvl="1" indent="-226313" defTabSz="905255">
              <a:lnSpc>
                <a:spcPct val="72000"/>
              </a:lnSpc>
              <a:spcBef>
                <a:spcPts val="400"/>
              </a:spcBef>
              <a:defRPr sz="2178"/>
            </a:pPr>
            <a:r>
              <a:t>ma santé cognitive,</a:t>
            </a:r>
          </a:p>
          <a:p>
            <a:pPr marL="678941" lvl="1" indent="-226313" defTabSz="905255">
              <a:lnSpc>
                <a:spcPct val="72000"/>
              </a:lnSpc>
              <a:spcBef>
                <a:spcPts val="400"/>
              </a:spcBef>
              <a:defRPr sz="2178"/>
            </a:pPr>
            <a:r>
              <a:t> rencontre zoom proches aidants. </a:t>
            </a:r>
            <a:r>
              <a:rPr b="1">
                <a:solidFill>
                  <a:srgbClr val="92D050"/>
                </a:solidFill>
              </a:rPr>
              <a:t>https://www.societealzheimerdequebec.com/</a:t>
            </a:r>
          </a:p>
        </p:txBody>
      </p:sp>
      <p:sp>
        <p:nvSpPr>
          <p:cNvPr id="743" name="Espace réservé du numéro de diapositive 3"/>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60</a:t>
            </a:fld>
            <a:endParaRPr/>
          </a:p>
        </p:txBody>
      </p:sp>
      <p:grpSp>
        <p:nvGrpSpPr>
          <p:cNvPr id="746" name="Titre 1"/>
          <p:cNvGrpSpPr/>
          <p:nvPr/>
        </p:nvGrpSpPr>
        <p:grpSpPr>
          <a:xfrm>
            <a:off x="288757" y="365125"/>
            <a:ext cx="11490160" cy="645528"/>
            <a:chOff x="0" y="0"/>
            <a:chExt cx="11490158" cy="645527"/>
          </a:xfrm>
        </p:grpSpPr>
        <p:sp>
          <p:nvSpPr>
            <p:cNvPr id="744" name="Rectangle"/>
            <p:cNvSpPr/>
            <p:nvPr/>
          </p:nvSpPr>
          <p:spPr>
            <a:xfrm>
              <a:off x="-1" y="0"/>
              <a:ext cx="11490160" cy="645528"/>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80000"/>
                </a:lnSpc>
                <a:defRPr sz="3600" b="1"/>
              </a:pPr>
              <a:endParaRPr/>
            </a:p>
          </p:txBody>
        </p:sp>
        <p:sp>
          <p:nvSpPr>
            <p:cNvPr id="745" name="Ressources communautaires disponibles"/>
            <p:cNvSpPr txBox="1"/>
            <p:nvPr/>
          </p:nvSpPr>
          <p:spPr>
            <a:xfrm>
              <a:off x="45719" y="0"/>
              <a:ext cx="11398720" cy="645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fontScale="92500" lnSpcReduction="20000"/>
            </a:bodyPr>
            <a:lstStyle/>
            <a:p>
              <a:pPr lvl="1" indent="0" algn="ctr" defTabSz="365760">
                <a:lnSpc>
                  <a:spcPct val="80000"/>
                </a:lnSpc>
                <a:defRPr sz="320"/>
              </a:pPr>
              <a:r>
                <a:t/>
              </a:r>
              <a:br/>
              <a:r>
                <a:t/>
              </a:r>
              <a:br/>
              <a:r>
                <a:rPr sz="2920"/>
                <a:t>Ressources communautaires disponibles</a:t>
              </a:r>
              <a:r>
                <a:rPr sz="1440"/>
                <a:t> </a:t>
              </a:r>
              <a:br>
                <a:rPr sz="1440"/>
              </a:br>
              <a:r>
                <a:rPr sz="1440"/>
                <a:t/>
              </a:r>
              <a:br>
                <a:rPr sz="1440"/>
              </a:br>
              <a:endParaRPr sz="1440"/>
            </a:p>
          </p:txBody>
        </p:sp>
      </p:grpSp>
      <p:pic>
        <p:nvPicPr>
          <p:cNvPr id="747" name="Picture 2" descr="Picture 2"/>
          <p:cNvPicPr>
            <a:picLocks noChangeAspect="1"/>
          </p:cNvPicPr>
          <p:nvPr/>
        </p:nvPicPr>
        <p:blipFill>
          <a:blip r:embed="rId3">
            <a:extLst/>
          </a:blip>
          <a:stretch>
            <a:fillRect/>
          </a:stretch>
        </p:blipFill>
        <p:spPr>
          <a:xfrm>
            <a:off x="9924467" y="4208359"/>
            <a:ext cx="1705385" cy="1725849"/>
          </a:xfrm>
          <a:prstGeom prst="rect">
            <a:avLst/>
          </a:prstGeom>
          <a:ln w="12700">
            <a:miter lim="400000"/>
          </a:ln>
        </p:spPr>
      </p:pic>
      <p:pic>
        <p:nvPicPr>
          <p:cNvPr id="748" name="Picture 10" descr="Picture 10"/>
          <p:cNvPicPr>
            <a:picLocks noChangeAspect="1"/>
          </p:cNvPicPr>
          <p:nvPr/>
        </p:nvPicPr>
        <p:blipFill>
          <a:blip r:embed="rId4">
            <a:extLst/>
          </a:blip>
          <a:stretch>
            <a:fillRect/>
          </a:stretch>
        </p:blipFill>
        <p:spPr>
          <a:xfrm>
            <a:off x="9374279" y="1947347"/>
            <a:ext cx="2444362" cy="1324318"/>
          </a:xfrm>
          <a:prstGeom prst="rect">
            <a:avLst/>
          </a:prstGeom>
          <a:ln w="12700">
            <a:miter lim="400000"/>
          </a:ln>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2" name="Picture 2" descr="Picture 2"/>
          <p:cNvPicPr>
            <a:picLocks noChangeAspect="1"/>
          </p:cNvPicPr>
          <p:nvPr/>
        </p:nvPicPr>
        <p:blipFill>
          <a:blip r:embed="rId2">
            <a:extLst/>
          </a:blip>
          <a:stretch>
            <a:fillRect/>
          </a:stretch>
        </p:blipFill>
        <p:spPr>
          <a:xfrm>
            <a:off x="757646" y="21265"/>
            <a:ext cx="11155681" cy="6753499"/>
          </a:xfrm>
          <a:prstGeom prst="rect">
            <a:avLst/>
          </a:prstGeom>
          <a:ln w="12700">
            <a:miter lim="400000"/>
          </a:ln>
        </p:spPr>
      </p:pic>
      <p:sp>
        <p:nvSpPr>
          <p:cNvPr id="753" name="Ellipse 1"/>
          <p:cNvSpPr/>
          <p:nvPr/>
        </p:nvSpPr>
        <p:spPr>
          <a:xfrm>
            <a:off x="7646630" y="5482833"/>
            <a:ext cx="2707575" cy="1068781"/>
          </a:xfrm>
          <a:prstGeom prst="ellipse">
            <a:avLst/>
          </a:prstGeom>
          <a:solidFill>
            <a:srgbClr val="00B0F0">
              <a:alpha val="12157"/>
            </a:srgbClr>
          </a:solidFill>
          <a:ln w="57150">
            <a:solidFill>
              <a:srgbClr val="2E75B6"/>
            </a:solidFill>
            <a:miter/>
          </a:ln>
        </p:spPr>
        <p:txBody>
          <a:bodyPr lIns="45719" rIns="45719" anchor="ctr"/>
          <a:lstStyle/>
          <a:p>
            <a:pPr algn="ctr">
              <a:defRPr>
                <a:solidFill>
                  <a:srgbClr val="FFFFFF"/>
                </a:solidFill>
              </a:defRPr>
            </a:pPr>
            <a:endParaRPr/>
          </a:p>
        </p:txBody>
      </p:sp>
      <p:sp>
        <p:nvSpPr>
          <p:cNvPr id="754" name="Ellipse 5"/>
          <p:cNvSpPr/>
          <p:nvPr/>
        </p:nvSpPr>
        <p:spPr>
          <a:xfrm>
            <a:off x="1933082" y="5530336"/>
            <a:ext cx="2707575" cy="1068781"/>
          </a:xfrm>
          <a:prstGeom prst="ellipse">
            <a:avLst/>
          </a:prstGeom>
          <a:solidFill>
            <a:srgbClr val="ACD433">
              <a:alpha val="12157"/>
            </a:srgbClr>
          </a:solidFill>
          <a:ln w="57150">
            <a:solidFill>
              <a:srgbClr val="92D050"/>
            </a:solidFill>
            <a:miter/>
          </a:ln>
        </p:spPr>
        <p:txBody>
          <a:bodyPr lIns="45719" rIns="45719" anchor="ctr"/>
          <a:lstStyle/>
          <a:p>
            <a:pPr algn="ctr">
              <a:defRPr>
                <a:solidFill>
                  <a:srgbClr val="FFFFFF"/>
                </a:solidFill>
              </a:defRPr>
            </a:pPr>
            <a:endParaRPr/>
          </a:p>
        </p:txBody>
      </p:sp>
      <p:sp>
        <p:nvSpPr>
          <p:cNvPr id="755" name="Ellipse 6"/>
          <p:cNvSpPr/>
          <p:nvPr/>
        </p:nvSpPr>
        <p:spPr>
          <a:xfrm>
            <a:off x="663246" y="3537065"/>
            <a:ext cx="2707576" cy="1068781"/>
          </a:xfrm>
          <a:prstGeom prst="ellipse">
            <a:avLst/>
          </a:prstGeom>
          <a:solidFill>
            <a:srgbClr val="ACD433">
              <a:alpha val="12157"/>
            </a:srgbClr>
          </a:solidFill>
          <a:ln w="57150">
            <a:solidFill>
              <a:srgbClr val="92D050"/>
            </a:solidFill>
            <a:miter/>
          </a:ln>
        </p:spPr>
        <p:txBody>
          <a:bodyPr lIns="45719" rIns="45719" anchor="ctr"/>
          <a:lstStyle/>
          <a:p>
            <a:pPr algn="ctr">
              <a:defRPr>
                <a:solidFill>
                  <a:srgbClr val="FFFFFF"/>
                </a:solidFill>
              </a:defRPr>
            </a:pPr>
            <a:endParaRPr/>
          </a:p>
        </p:txBody>
      </p:sp>
      <p:sp>
        <p:nvSpPr>
          <p:cNvPr id="756" name="Espace réservé du numéro de diapositive 2"/>
          <p:cNvSpPr txBox="1">
            <a:spLocks noGrp="1"/>
          </p:cNvSpPr>
          <p:nvPr>
            <p:ph type="sldNum" sz="quarter" idx="2"/>
          </p:nvPr>
        </p:nvSpPr>
        <p:spPr>
          <a:xfrm>
            <a:off x="11095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61</a:t>
            </a:fld>
            <a:endParaRPr/>
          </a:p>
        </p:txBody>
      </p:sp>
      <p:sp>
        <p:nvSpPr>
          <p:cNvPr id="757" name="Ellipse 7"/>
          <p:cNvSpPr/>
          <p:nvPr/>
        </p:nvSpPr>
        <p:spPr>
          <a:xfrm>
            <a:off x="9205752" y="2427565"/>
            <a:ext cx="2707575" cy="1068781"/>
          </a:xfrm>
          <a:prstGeom prst="ellipse">
            <a:avLst/>
          </a:prstGeom>
          <a:solidFill>
            <a:srgbClr val="ACD433">
              <a:alpha val="12157"/>
            </a:srgbClr>
          </a:solidFill>
          <a:ln w="57150">
            <a:solidFill>
              <a:srgbClr val="92D050"/>
            </a:solidFill>
            <a:miter/>
          </a:ln>
        </p:spPr>
        <p:txBody>
          <a:bodyPr lIns="45719" rIns="45719" anchor="ctr"/>
          <a:lstStyle/>
          <a:p>
            <a:pPr algn="ctr">
              <a:defRPr>
                <a:solidFill>
                  <a:srgbClr val="FFFFFF"/>
                </a:solidFill>
              </a:defRPr>
            </a:pPr>
            <a:endParaRP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rgbClr val="F7FAFD"/>
            </a:gs>
            <a:gs pos="74000">
              <a:srgbClr val="B5D2EC"/>
            </a:gs>
            <a:gs pos="83000">
              <a:srgbClr val="B5D2EC"/>
            </a:gs>
            <a:gs pos="100000">
              <a:srgbClr val="CEE1F2"/>
            </a:gs>
          </a:gsLst>
          <a:lin ang="5400000" scaled="0"/>
        </a:gradFill>
        <a:effectLst/>
      </p:bgPr>
    </p:bg>
    <p:spTree>
      <p:nvGrpSpPr>
        <p:cNvPr id="1" name=""/>
        <p:cNvGrpSpPr/>
        <p:nvPr/>
      </p:nvGrpSpPr>
      <p:grpSpPr>
        <a:xfrm>
          <a:off x="0" y="0"/>
          <a:ext cx="0" cy="0"/>
          <a:chOff x="0" y="0"/>
          <a:chExt cx="0" cy="0"/>
        </a:xfrm>
      </p:grpSpPr>
      <p:sp>
        <p:nvSpPr>
          <p:cNvPr id="759" name="Titre 1"/>
          <p:cNvSpPr txBox="1">
            <a:spLocks noGrp="1"/>
          </p:cNvSpPr>
          <p:nvPr>
            <p:ph type="title"/>
          </p:nvPr>
        </p:nvSpPr>
        <p:spPr>
          <a:xfrm>
            <a:off x="831850" y="1709738"/>
            <a:ext cx="10515600" cy="2852738"/>
          </a:xfrm>
          <a:prstGeom prst="rect">
            <a:avLst/>
          </a:prstGeom>
        </p:spPr>
        <p:txBody>
          <a:bodyPr/>
          <a:lstStyle/>
          <a:p>
            <a:r>
              <a:t>Delirium</a:t>
            </a:r>
          </a:p>
        </p:txBody>
      </p:sp>
      <p:sp>
        <p:nvSpPr>
          <p:cNvPr id="760" name="Espace réservé du texte 2"/>
          <p:cNvSpPr txBox="1">
            <a:spLocks noGrp="1"/>
          </p:cNvSpPr>
          <p:nvPr>
            <p:ph type="body" sz="quarter" idx="1"/>
          </p:nvPr>
        </p:nvSpPr>
        <p:spPr>
          <a:prstGeom prst="rect">
            <a:avLst/>
          </a:prstGeom>
        </p:spPr>
        <p:txBody>
          <a:bodyPr/>
          <a:lstStyle/>
          <a:p>
            <a:endParaRPr/>
          </a:p>
        </p:txBody>
      </p:sp>
      <p:sp>
        <p:nvSpPr>
          <p:cNvPr id="761"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62</a:t>
            </a:fld>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63</a:t>
            </a:fld>
            <a:endParaRPr/>
          </a:p>
        </p:txBody>
      </p:sp>
      <p:sp>
        <p:nvSpPr>
          <p:cNvPr id="764" name="Titre 1"/>
          <p:cNvSpPr txBox="1">
            <a:spLocks noGrp="1"/>
          </p:cNvSpPr>
          <p:nvPr>
            <p:ph type="title"/>
          </p:nvPr>
        </p:nvSpPr>
        <p:spPr>
          <a:xfrm>
            <a:off x="838200" y="365125"/>
            <a:ext cx="10515600" cy="708667"/>
          </a:xfrm>
          <a:prstGeom prst="rect">
            <a:avLst/>
          </a:prstGeom>
        </p:spPr>
        <p:txBody>
          <a:bodyPr/>
          <a:lstStyle>
            <a:lvl1pPr algn="ctr"/>
          </a:lstStyle>
          <a:p>
            <a:r>
              <a:t>Délirium</a:t>
            </a:r>
          </a:p>
        </p:txBody>
      </p:sp>
      <p:sp>
        <p:nvSpPr>
          <p:cNvPr id="765" name="Espace réservé du contenu 2"/>
          <p:cNvSpPr txBox="1">
            <a:spLocks noGrp="1"/>
          </p:cNvSpPr>
          <p:nvPr>
            <p:ph type="body" idx="1"/>
          </p:nvPr>
        </p:nvSpPr>
        <p:spPr>
          <a:xfrm>
            <a:off x="838200" y="1224791"/>
            <a:ext cx="10515600" cy="5293455"/>
          </a:xfrm>
          <a:prstGeom prst="rect">
            <a:avLst/>
          </a:prstGeom>
        </p:spPr>
        <p:txBody>
          <a:bodyPr/>
          <a:lstStyle/>
          <a:p>
            <a:pPr>
              <a:lnSpc>
                <a:spcPct val="150000"/>
              </a:lnSpc>
            </a:pPr>
            <a:r>
              <a:rPr dirty="0" err="1"/>
              <a:t>Constitue</a:t>
            </a:r>
            <a:r>
              <a:rPr dirty="0"/>
              <a:t> </a:t>
            </a:r>
            <a:r>
              <a:rPr dirty="0" err="1"/>
              <a:t>une</a:t>
            </a:r>
            <a:r>
              <a:rPr dirty="0"/>
              <a:t> </a:t>
            </a:r>
            <a:r>
              <a:rPr b="1" dirty="0" err="1">
                <a:solidFill>
                  <a:srgbClr val="FF0221"/>
                </a:solidFill>
              </a:rPr>
              <a:t>urgence</a:t>
            </a:r>
            <a:r>
              <a:rPr b="1" dirty="0">
                <a:solidFill>
                  <a:srgbClr val="ED462F"/>
                </a:solidFill>
              </a:rPr>
              <a:t> </a:t>
            </a:r>
            <a:r>
              <a:rPr b="1" dirty="0" err="1">
                <a:solidFill>
                  <a:srgbClr val="ED462F"/>
                </a:solidFill>
              </a:rPr>
              <a:t>médicale</a:t>
            </a:r>
            <a:endParaRPr b="1" dirty="0">
              <a:solidFill>
                <a:srgbClr val="ED462F"/>
              </a:solidFill>
            </a:endParaRPr>
          </a:p>
          <a:p>
            <a:pPr marL="0" indent="0">
              <a:lnSpc>
                <a:spcPct val="150000"/>
              </a:lnSpc>
              <a:buClrTx/>
              <a:buSzTx/>
              <a:buFontTx/>
              <a:buNone/>
            </a:pPr>
            <a:endParaRPr b="1" dirty="0">
              <a:solidFill>
                <a:srgbClr val="ED462F"/>
              </a:solidFill>
            </a:endParaRPr>
          </a:p>
          <a:p>
            <a:pPr>
              <a:lnSpc>
                <a:spcPct val="150000"/>
              </a:lnSpc>
            </a:pPr>
            <a:r>
              <a:rPr dirty="0" err="1"/>
              <a:t>Quatre</a:t>
            </a:r>
            <a:r>
              <a:rPr dirty="0"/>
              <a:t> </a:t>
            </a:r>
            <a:r>
              <a:rPr dirty="0" err="1"/>
              <a:t>grandes</a:t>
            </a:r>
            <a:r>
              <a:rPr dirty="0"/>
              <a:t> </a:t>
            </a:r>
            <a:r>
              <a:rPr dirty="0" err="1"/>
              <a:t>caractéristiques</a:t>
            </a:r>
            <a:r>
              <a:rPr dirty="0"/>
              <a:t>:</a:t>
            </a:r>
          </a:p>
          <a:p>
            <a:pPr marL="742950" lvl="1" indent="-285750">
              <a:buClr>
                <a:srgbClr val="FFBF3F"/>
              </a:buClr>
              <a:defRPr sz="2400"/>
            </a:pPr>
            <a:r>
              <a:rPr dirty="0"/>
              <a:t>Perturbation de </a:t>
            </a:r>
            <a:r>
              <a:rPr dirty="0" err="1"/>
              <a:t>l’état</a:t>
            </a:r>
            <a:r>
              <a:rPr dirty="0"/>
              <a:t> de conscience</a:t>
            </a:r>
          </a:p>
          <a:p>
            <a:pPr marL="742950" lvl="1" indent="-285750">
              <a:buClr>
                <a:srgbClr val="FFBF3F"/>
              </a:buClr>
              <a:defRPr sz="2400"/>
            </a:pPr>
            <a:r>
              <a:rPr dirty="0" err="1"/>
              <a:t>Atteinte</a:t>
            </a:r>
            <a:r>
              <a:rPr dirty="0"/>
              <a:t> des </a:t>
            </a:r>
            <a:r>
              <a:rPr dirty="0" err="1"/>
              <a:t>capacités</a:t>
            </a:r>
            <a:r>
              <a:rPr dirty="0"/>
              <a:t> </a:t>
            </a:r>
            <a:r>
              <a:rPr dirty="0" err="1"/>
              <a:t>cognitives</a:t>
            </a:r>
            <a:endParaRPr dirty="0"/>
          </a:p>
          <a:p>
            <a:pPr marL="1143000" lvl="2" indent="-228600">
              <a:buFontTx/>
              <a:defRPr sz="2000"/>
            </a:pPr>
            <a:r>
              <a:rPr dirty="0"/>
              <a:t>Augmentation des </a:t>
            </a:r>
            <a:r>
              <a:rPr dirty="0" err="1"/>
              <a:t>difficultés</a:t>
            </a:r>
            <a:r>
              <a:rPr dirty="0"/>
              <a:t> </a:t>
            </a:r>
            <a:r>
              <a:rPr dirty="0" err="1"/>
              <a:t>habituelles</a:t>
            </a:r>
            <a:r>
              <a:rPr dirty="0"/>
              <a:t> </a:t>
            </a:r>
          </a:p>
          <a:p>
            <a:pPr marL="1143000" lvl="2" indent="-228600">
              <a:buFontTx/>
              <a:defRPr sz="2000"/>
            </a:pPr>
            <a:r>
              <a:rPr dirty="0"/>
              <a:t>Illusions, hallucinations</a:t>
            </a:r>
          </a:p>
          <a:p>
            <a:pPr marL="742950" lvl="1" indent="-285750">
              <a:buClr>
                <a:srgbClr val="FFBF3F"/>
              </a:buClr>
              <a:defRPr sz="2400"/>
            </a:pPr>
            <a:r>
              <a:rPr dirty="0"/>
              <a:t>Installation </a:t>
            </a:r>
            <a:r>
              <a:rPr dirty="0" err="1"/>
              <a:t>rapide</a:t>
            </a:r>
            <a:r>
              <a:rPr dirty="0"/>
              <a:t> des </a:t>
            </a:r>
            <a:r>
              <a:rPr dirty="0" err="1"/>
              <a:t>symtômes</a:t>
            </a:r>
            <a:r>
              <a:rPr dirty="0"/>
              <a:t> (</a:t>
            </a:r>
            <a:r>
              <a:rPr dirty="0" err="1"/>
              <a:t>qq</a:t>
            </a:r>
            <a:r>
              <a:rPr dirty="0"/>
              <a:t> </a:t>
            </a:r>
            <a:r>
              <a:rPr dirty="0" err="1"/>
              <a:t>heues</a:t>
            </a:r>
            <a:r>
              <a:rPr dirty="0"/>
              <a:t> à </a:t>
            </a:r>
            <a:r>
              <a:rPr dirty="0" err="1"/>
              <a:t>qq</a:t>
            </a:r>
            <a:r>
              <a:rPr dirty="0"/>
              <a:t> </a:t>
            </a:r>
            <a:r>
              <a:rPr dirty="0" err="1"/>
              <a:t>jours</a:t>
            </a:r>
            <a:r>
              <a:rPr dirty="0"/>
              <a:t>)</a:t>
            </a:r>
          </a:p>
          <a:p>
            <a:pPr marL="742950" lvl="1" indent="-285750">
              <a:buClr>
                <a:srgbClr val="FFBF3F"/>
              </a:buClr>
              <a:defRPr sz="2400"/>
            </a:pPr>
            <a:r>
              <a:rPr dirty="0"/>
              <a:t>Perturbations </a:t>
            </a:r>
            <a:r>
              <a:rPr dirty="0" err="1"/>
              <a:t>observées</a:t>
            </a:r>
            <a:r>
              <a:rPr dirty="0"/>
              <a:t> </a:t>
            </a:r>
            <a:r>
              <a:rPr dirty="0" err="1"/>
              <a:t>sont</a:t>
            </a:r>
            <a:r>
              <a:rPr dirty="0"/>
              <a:t> les </a:t>
            </a:r>
            <a:r>
              <a:rPr dirty="0" err="1"/>
              <a:t>conséquences</a:t>
            </a:r>
            <a:r>
              <a:rPr dirty="0"/>
              <a:t> </a:t>
            </a:r>
            <a:r>
              <a:rPr dirty="0" err="1"/>
              <a:t>physiologiques</a:t>
            </a:r>
            <a:r>
              <a:rPr dirty="0"/>
              <a:t> d’un </a:t>
            </a:r>
            <a:r>
              <a:rPr dirty="0" err="1"/>
              <a:t>état</a:t>
            </a:r>
            <a:r>
              <a:rPr dirty="0"/>
              <a:t> de santé</a:t>
            </a:r>
          </a:p>
        </p:txBody>
      </p:sp>
      <p:grpSp>
        <p:nvGrpSpPr>
          <p:cNvPr id="768" name="Titre 1"/>
          <p:cNvGrpSpPr/>
          <p:nvPr/>
        </p:nvGrpSpPr>
        <p:grpSpPr>
          <a:xfrm>
            <a:off x="457199" y="274637"/>
            <a:ext cx="11177338" cy="950153"/>
            <a:chOff x="0" y="0"/>
            <a:chExt cx="11177337" cy="562073"/>
          </a:xfrm>
        </p:grpSpPr>
        <p:sp>
          <p:nvSpPr>
            <p:cNvPr id="766" name="Rectangle"/>
            <p:cNvSpPr/>
            <p:nvPr/>
          </p:nvSpPr>
          <p:spPr>
            <a:xfrm>
              <a:off x="0" y="0"/>
              <a:ext cx="11177338" cy="562074"/>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72000"/>
                </a:lnSpc>
                <a:defRPr sz="3600">
                  <a:latin typeface="Calibri Light"/>
                  <a:ea typeface="Calibri Light"/>
                  <a:cs typeface="Calibri Light"/>
                  <a:sym typeface="Calibri Light"/>
                </a:defRPr>
              </a:pPr>
              <a:endParaRPr/>
            </a:p>
          </p:txBody>
        </p:sp>
        <p:sp>
          <p:nvSpPr>
            <p:cNvPr id="767" name="Delirium"/>
            <p:cNvSpPr txBox="1"/>
            <p:nvPr/>
          </p:nvSpPr>
          <p:spPr>
            <a:xfrm>
              <a:off x="45720" y="0"/>
              <a:ext cx="11085898" cy="5620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algn="ctr" defTabSz="886968">
                <a:lnSpc>
                  <a:spcPct val="72000"/>
                </a:lnSpc>
                <a:defRPr sz="3783">
                  <a:latin typeface="Calibri Light"/>
                  <a:ea typeface="Calibri Light"/>
                  <a:cs typeface="Calibri Light"/>
                  <a:sym typeface="Calibri Light"/>
                </a:defRPr>
              </a:lvl1pPr>
            </a:lstStyle>
            <a:p>
              <a:r>
                <a:t>Delirium</a:t>
              </a:r>
            </a:p>
          </p:txBody>
        </p:sp>
      </p:gr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64</a:t>
            </a:fld>
            <a:endParaRPr/>
          </a:p>
        </p:txBody>
      </p:sp>
      <p:sp>
        <p:nvSpPr>
          <p:cNvPr id="771" name="Titre 1"/>
          <p:cNvSpPr txBox="1">
            <a:spLocks noGrp="1"/>
          </p:cNvSpPr>
          <p:nvPr>
            <p:ph type="title"/>
          </p:nvPr>
        </p:nvSpPr>
        <p:spPr>
          <a:xfrm>
            <a:off x="2151703" y="200069"/>
            <a:ext cx="7859712" cy="635001"/>
          </a:xfrm>
          <a:prstGeom prst="rect">
            <a:avLst/>
          </a:prstGeom>
        </p:spPr>
        <p:txBody>
          <a:bodyPr/>
          <a:lstStyle>
            <a:lvl1pPr algn="ctr"/>
          </a:lstStyle>
          <a:p>
            <a:r>
              <a:t>Délirium</a:t>
            </a:r>
          </a:p>
        </p:txBody>
      </p:sp>
      <p:graphicFrame>
        <p:nvGraphicFramePr>
          <p:cNvPr id="772" name="Espace réservé du contenu 4"/>
          <p:cNvGraphicFramePr/>
          <p:nvPr/>
        </p:nvGraphicFramePr>
        <p:xfrm>
          <a:off x="598205" y="718738"/>
          <a:ext cx="10947162" cy="5028960"/>
        </p:xfrm>
        <a:graphic>
          <a:graphicData uri="http://schemas.openxmlformats.org/drawingml/2006/table">
            <a:tbl>
              <a:tblPr firstRow="1" bandRow="1">
                <a:tableStyleId>{4C3C2611-4C71-4FC5-86AE-919BDF0F9419}</a:tableStyleId>
              </a:tblPr>
              <a:tblGrid>
                <a:gridCol w="10947162">
                  <a:extLst>
                    <a:ext uri="{9D8B030D-6E8A-4147-A177-3AD203B41FA5}">
                      <a16:colId xmlns:a16="http://schemas.microsoft.com/office/drawing/2014/main" val="20000"/>
                    </a:ext>
                  </a:extLst>
                </a:gridCol>
              </a:tblGrid>
              <a:tr h="493586">
                <a:tc>
                  <a:txBody>
                    <a:bodyPr/>
                    <a:lstStyle/>
                    <a:p>
                      <a:pPr algn="ctr">
                        <a:defRPr sz="1800" b="0">
                          <a:solidFill>
                            <a:srgbClr val="000000"/>
                          </a:solidFill>
                        </a:defRPr>
                      </a:pPr>
                      <a:r>
                        <a:rPr sz="2000" b="1">
                          <a:solidFill>
                            <a:srgbClr val="FFFFFF"/>
                          </a:solidFill>
                        </a:rPr>
                        <a:t>Problématiques physiques pouvant occasionner le délirium</a:t>
                      </a:r>
                    </a:p>
                  </a:txBody>
                  <a:tcPr marL="45712" marR="45712" marT="45712" marB="45712" anchor="ctr" horzOverflow="overflow">
                    <a:lnL w="12700">
                      <a:miter lim="400000"/>
                    </a:lnL>
                    <a:lnR w="12700">
                      <a:miter lim="400000"/>
                    </a:lnR>
                    <a:lnT w="25400">
                      <a:solidFill>
                        <a:srgbClr val="2D2926"/>
                      </a:solidFill>
                    </a:lnT>
                    <a:lnB w="25400">
                      <a:solidFill>
                        <a:srgbClr val="2D2926"/>
                      </a:solidFill>
                    </a:lnB>
                    <a:solidFill>
                      <a:srgbClr val="00AEC7"/>
                    </a:solidFill>
                  </a:tcPr>
                </a:tc>
                <a:extLst>
                  <a:ext uri="{0D108BD9-81ED-4DB2-BD59-A6C34878D82A}">
                    <a16:rowId xmlns:a16="http://schemas.microsoft.com/office/drawing/2014/main" val="10000"/>
                  </a:ext>
                </a:extLst>
              </a:tr>
              <a:tr h="361095">
                <a:tc>
                  <a:txBody>
                    <a:bodyPr/>
                    <a:lstStyle/>
                    <a:p>
                      <a:pPr marL="285750" indent="-285750" algn="l">
                        <a:buSzPct val="100000"/>
                        <a:buFont typeface="Arial"/>
                        <a:buChar char="•"/>
                        <a:defRPr sz="1800">
                          <a:solidFill>
                            <a:srgbClr val="2D2926"/>
                          </a:solidFill>
                        </a:defRPr>
                      </a:pPr>
                      <a:r>
                        <a:t>L’intoxication par une substance ou le sevrage d’une substance</a:t>
                      </a:r>
                    </a:p>
                  </a:txBody>
                  <a:tcPr marL="45712" marR="45712" marT="45712" marB="45712" horzOverflow="overflow">
                    <a:lnL w="12700">
                      <a:miter lim="400000"/>
                    </a:lnL>
                    <a:lnR w="12700">
                      <a:miter lim="400000"/>
                    </a:lnR>
                    <a:lnT w="25400">
                      <a:solidFill>
                        <a:srgbClr val="2D2926"/>
                      </a:solidFill>
                    </a:lnT>
                    <a:lnB w="12700">
                      <a:miter lim="400000"/>
                    </a:lnB>
                    <a:solidFill>
                      <a:srgbClr val="E7E7E7"/>
                    </a:solidFill>
                  </a:tcPr>
                </a:tc>
                <a:extLst>
                  <a:ext uri="{0D108BD9-81ED-4DB2-BD59-A6C34878D82A}">
                    <a16:rowId xmlns:a16="http://schemas.microsoft.com/office/drawing/2014/main" val="10001"/>
                  </a:ext>
                </a:extLst>
              </a:tr>
              <a:tr h="361095">
                <a:tc>
                  <a:txBody>
                    <a:bodyPr/>
                    <a:lstStyle/>
                    <a:p>
                      <a:pPr marL="285750" indent="-285750" algn="l">
                        <a:buSzPct val="100000"/>
                        <a:buFont typeface="Arial"/>
                        <a:buChar char="•"/>
                        <a:defRPr sz="1800">
                          <a:solidFill>
                            <a:srgbClr val="2D2926"/>
                          </a:solidFill>
                        </a:defRPr>
                      </a:pPr>
                      <a:r>
                        <a:t>Effets secondaires des médicaments ou interactions médicamenteuses</a:t>
                      </a:r>
                    </a:p>
                  </a:txBody>
                  <a:tcPr marL="45712" marR="45712" marT="45712" marB="45712"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2"/>
                  </a:ext>
                </a:extLst>
              </a:tr>
              <a:tr h="621839">
                <a:tc>
                  <a:txBody>
                    <a:bodyPr/>
                    <a:lstStyle/>
                    <a:p>
                      <a:pPr marL="285750" indent="-285750" algn="l">
                        <a:buSzPct val="100000"/>
                        <a:buFont typeface="Arial"/>
                        <a:buChar char="•"/>
                        <a:defRPr sz="1800">
                          <a:solidFill>
                            <a:srgbClr val="2D2926"/>
                          </a:solidFill>
                        </a:defRPr>
                      </a:pPr>
                      <a:r>
                        <a:t>Perturbations des électrolytes ou des fluides (déshydratation, hypovolémie, hyponatrémie, hyperglycémie, etc.)</a:t>
                      </a:r>
                    </a:p>
                  </a:txBody>
                  <a:tcPr marL="45712" marR="45712" marT="45712" marB="45712" horzOverflow="overflow">
                    <a:lnL w="12700">
                      <a:miter lim="400000"/>
                    </a:lnL>
                    <a:lnR w="12700">
                      <a:miter lim="400000"/>
                    </a:lnR>
                    <a:lnT w="12700">
                      <a:miter lim="400000"/>
                    </a:lnT>
                    <a:lnB w="12700">
                      <a:miter lim="400000"/>
                    </a:lnB>
                    <a:solidFill>
                      <a:srgbClr val="E7E7E7"/>
                    </a:solidFill>
                  </a:tcPr>
                </a:tc>
                <a:extLst>
                  <a:ext uri="{0D108BD9-81ED-4DB2-BD59-A6C34878D82A}">
                    <a16:rowId xmlns:a16="http://schemas.microsoft.com/office/drawing/2014/main" val="10003"/>
                  </a:ext>
                </a:extLst>
              </a:tr>
              <a:tr h="621839">
                <a:tc>
                  <a:txBody>
                    <a:bodyPr/>
                    <a:lstStyle/>
                    <a:p>
                      <a:pPr marL="285750" indent="-285750" algn="l">
                        <a:buSzPct val="100000"/>
                        <a:buFont typeface="Arial"/>
                        <a:buChar char="•"/>
                        <a:defRPr sz="1800">
                          <a:solidFill>
                            <a:srgbClr val="2D2926"/>
                          </a:solidFill>
                        </a:defRPr>
                      </a:pPr>
                      <a:r>
                        <a:t>Troubles cardiaques (fibrillation auriculaire, infarctus du myocarde, insuffisance cardiaque globale)</a:t>
                      </a:r>
                    </a:p>
                  </a:txBody>
                  <a:tcPr marL="45712" marR="45712" marT="45712" marB="45712"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4"/>
                  </a:ext>
                </a:extLst>
              </a:tr>
              <a:tr h="361095">
                <a:tc>
                  <a:txBody>
                    <a:bodyPr/>
                    <a:lstStyle/>
                    <a:p>
                      <a:pPr marL="285750" indent="-285750" algn="l">
                        <a:buSzPct val="100000"/>
                        <a:buFont typeface="Arial"/>
                        <a:buChar char="•"/>
                        <a:defRPr sz="1800">
                          <a:solidFill>
                            <a:srgbClr val="2D2926"/>
                          </a:solidFill>
                        </a:defRPr>
                      </a:pPr>
                      <a:r>
                        <a:t>Les infections (pneumonie, septicémie, infections de voies urinaires, etc.)</a:t>
                      </a:r>
                    </a:p>
                  </a:txBody>
                  <a:tcPr marL="45712" marR="45712" marT="45712" marB="45712" horzOverflow="overflow">
                    <a:lnL w="12700">
                      <a:miter lim="400000"/>
                    </a:lnL>
                    <a:lnR w="12700">
                      <a:miter lim="400000"/>
                    </a:lnR>
                    <a:lnT w="12700">
                      <a:miter lim="400000"/>
                    </a:lnT>
                    <a:lnB w="12700">
                      <a:miter lim="400000"/>
                    </a:lnB>
                    <a:solidFill>
                      <a:srgbClr val="E7E7E7"/>
                    </a:solidFill>
                  </a:tcPr>
                </a:tc>
                <a:extLst>
                  <a:ext uri="{0D108BD9-81ED-4DB2-BD59-A6C34878D82A}">
                    <a16:rowId xmlns:a16="http://schemas.microsoft.com/office/drawing/2014/main" val="10005"/>
                  </a:ext>
                </a:extLst>
              </a:tr>
              <a:tr h="361095">
                <a:tc>
                  <a:txBody>
                    <a:bodyPr/>
                    <a:lstStyle/>
                    <a:p>
                      <a:pPr marL="285750" indent="-285750" algn="l">
                        <a:buSzPct val="100000"/>
                        <a:buFont typeface="Arial"/>
                        <a:buChar char="•"/>
                        <a:defRPr sz="1800">
                          <a:solidFill>
                            <a:srgbClr val="2D2926"/>
                          </a:solidFill>
                        </a:defRPr>
                      </a:pPr>
                      <a:r>
                        <a:t>Les affections endocriniennes (hypothyroïdie ou hyperthyroïdie)</a:t>
                      </a:r>
                    </a:p>
                  </a:txBody>
                  <a:tcPr marL="45712" marR="45712" marT="45712" marB="45712"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6"/>
                  </a:ext>
                </a:extLst>
              </a:tr>
              <a:tr h="361095">
                <a:tc>
                  <a:txBody>
                    <a:bodyPr/>
                    <a:lstStyle/>
                    <a:p>
                      <a:pPr marL="285750" indent="-285750" algn="l">
                        <a:buSzPct val="100000"/>
                        <a:buFont typeface="Arial"/>
                        <a:buChar char="•"/>
                        <a:defRPr sz="1800">
                          <a:solidFill>
                            <a:srgbClr val="2D2926"/>
                          </a:solidFill>
                        </a:defRPr>
                      </a:pPr>
                      <a:r>
                        <a:t>Un traumatisme (traumatisme crânien)</a:t>
                      </a:r>
                    </a:p>
                  </a:txBody>
                  <a:tcPr marL="45712" marR="45712" marT="45712" marB="45712" horzOverflow="overflow">
                    <a:lnL w="12700">
                      <a:miter lim="400000"/>
                    </a:lnL>
                    <a:lnR w="12700">
                      <a:miter lim="400000"/>
                    </a:lnR>
                    <a:lnT w="12700">
                      <a:miter lim="400000"/>
                    </a:lnT>
                    <a:lnB w="12700">
                      <a:miter lim="400000"/>
                    </a:lnB>
                    <a:solidFill>
                      <a:srgbClr val="E7E7E7"/>
                    </a:solidFill>
                  </a:tcPr>
                </a:tc>
                <a:extLst>
                  <a:ext uri="{0D108BD9-81ED-4DB2-BD59-A6C34878D82A}">
                    <a16:rowId xmlns:a16="http://schemas.microsoft.com/office/drawing/2014/main" val="10007"/>
                  </a:ext>
                </a:extLst>
              </a:tr>
              <a:tr h="361095">
                <a:tc>
                  <a:txBody>
                    <a:bodyPr/>
                    <a:lstStyle/>
                    <a:p>
                      <a:pPr marL="285750" indent="-285750" algn="l">
                        <a:buSzPct val="100000"/>
                        <a:buFont typeface="Arial"/>
                        <a:buChar char="•"/>
                        <a:defRPr sz="1800">
                          <a:solidFill>
                            <a:srgbClr val="2D2926"/>
                          </a:solidFill>
                        </a:defRPr>
                      </a:pPr>
                      <a:r>
                        <a:t>Occlusion intestinale</a:t>
                      </a:r>
                    </a:p>
                  </a:txBody>
                  <a:tcPr marL="45712" marR="45712" marT="45712" marB="45712"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8"/>
                  </a:ext>
                </a:extLst>
              </a:tr>
              <a:tr h="361095">
                <a:tc>
                  <a:txBody>
                    <a:bodyPr/>
                    <a:lstStyle/>
                    <a:p>
                      <a:pPr marL="285750" indent="-285750" algn="l">
                        <a:buSzPct val="100000"/>
                        <a:buFont typeface="Arial"/>
                        <a:buChar char="•"/>
                        <a:defRPr sz="1800">
                          <a:solidFill>
                            <a:srgbClr val="2D2926"/>
                          </a:solidFill>
                        </a:defRPr>
                      </a:pPr>
                      <a:r>
                        <a:t>La malnutrition</a:t>
                      </a:r>
                    </a:p>
                  </a:txBody>
                  <a:tcPr marL="45712" marR="45712" marT="45712" marB="45712" horzOverflow="overflow">
                    <a:lnL w="12700">
                      <a:miter lim="400000"/>
                    </a:lnL>
                    <a:lnR w="12700">
                      <a:miter lim="400000"/>
                    </a:lnR>
                    <a:lnT w="12700">
                      <a:miter lim="400000"/>
                    </a:lnT>
                    <a:lnB w="12700">
                      <a:miter lim="400000"/>
                    </a:lnB>
                    <a:solidFill>
                      <a:srgbClr val="E7E7E7"/>
                    </a:solidFill>
                  </a:tcPr>
                </a:tc>
                <a:extLst>
                  <a:ext uri="{0D108BD9-81ED-4DB2-BD59-A6C34878D82A}">
                    <a16:rowId xmlns:a16="http://schemas.microsoft.com/office/drawing/2014/main" val="10009"/>
                  </a:ext>
                </a:extLst>
              </a:tr>
              <a:tr h="361095">
                <a:tc>
                  <a:txBody>
                    <a:bodyPr/>
                    <a:lstStyle/>
                    <a:p>
                      <a:pPr marL="285750" indent="-285750" algn="l">
                        <a:buSzPct val="100000"/>
                        <a:buFont typeface="Arial"/>
                        <a:buChar char="•"/>
                        <a:defRPr sz="1800">
                          <a:solidFill>
                            <a:srgbClr val="2D2926"/>
                          </a:solidFill>
                        </a:defRPr>
                      </a:pPr>
                      <a:r>
                        <a:t>L’hypothermie ou hyperthermie</a:t>
                      </a:r>
                    </a:p>
                  </a:txBody>
                  <a:tcPr marL="45712" marR="45712" marT="45712" marB="45712"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10"/>
                  </a:ext>
                </a:extLst>
              </a:tr>
              <a:tr h="361095">
                <a:tc>
                  <a:txBody>
                    <a:bodyPr/>
                    <a:lstStyle/>
                    <a:p>
                      <a:pPr marL="285750" indent="-285750" algn="l">
                        <a:buSzPct val="100000"/>
                        <a:buFont typeface="Arial"/>
                        <a:buChar char="•"/>
                        <a:defRPr sz="1800">
                          <a:solidFill>
                            <a:srgbClr val="2D2926"/>
                          </a:solidFill>
                        </a:defRPr>
                      </a:pPr>
                      <a:r>
                        <a:t>Insuffisance rénale ou hépatique</a:t>
                      </a:r>
                    </a:p>
                  </a:txBody>
                  <a:tcPr marL="45712" marR="45712" marT="45712" marB="45712" horzOverflow="overflow">
                    <a:lnL w="12700">
                      <a:miter lim="400000"/>
                    </a:lnL>
                    <a:lnR w="12700">
                      <a:miter lim="400000"/>
                    </a:lnR>
                    <a:lnT w="12700">
                      <a:miter lim="400000"/>
                    </a:lnT>
                    <a:lnB w="25400">
                      <a:solidFill>
                        <a:srgbClr val="2D2926"/>
                      </a:solidFill>
                    </a:lnB>
                    <a:solidFill>
                      <a:srgbClr val="E7E7E7"/>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65</a:t>
            </a:fld>
            <a:endParaRPr/>
          </a:p>
        </p:txBody>
      </p:sp>
      <p:pic>
        <p:nvPicPr>
          <p:cNvPr id="775" name="Espace réservé du contenu 3" descr="Espace réservé du contenu 3"/>
          <p:cNvPicPr>
            <a:picLocks noChangeAspect="1"/>
          </p:cNvPicPr>
          <p:nvPr/>
        </p:nvPicPr>
        <p:blipFill>
          <a:blip r:embed="rId2">
            <a:extLst/>
          </a:blip>
          <a:srcRect l="4495" t="10112" r="6364" b="5042"/>
          <a:stretch>
            <a:fillRect/>
          </a:stretch>
        </p:blipFill>
        <p:spPr>
          <a:xfrm>
            <a:off x="2063751" y="44449"/>
            <a:ext cx="7993064" cy="568123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rgbClr val="F7FAFD"/>
            </a:gs>
            <a:gs pos="74000">
              <a:srgbClr val="B5D2EC"/>
            </a:gs>
            <a:gs pos="83000">
              <a:srgbClr val="B5D2EC"/>
            </a:gs>
            <a:gs pos="100000">
              <a:srgbClr val="CEE1F2"/>
            </a:gs>
          </a:gsLst>
          <a:lin ang="5400000" scaled="0"/>
        </a:gradFill>
        <a:effectLst/>
      </p:bgPr>
    </p:bg>
    <p:spTree>
      <p:nvGrpSpPr>
        <p:cNvPr id="1" name=""/>
        <p:cNvGrpSpPr/>
        <p:nvPr/>
      </p:nvGrpSpPr>
      <p:grpSpPr>
        <a:xfrm>
          <a:off x="0" y="0"/>
          <a:ext cx="0" cy="0"/>
          <a:chOff x="0" y="0"/>
          <a:chExt cx="0" cy="0"/>
        </a:xfrm>
      </p:grpSpPr>
      <p:sp>
        <p:nvSpPr>
          <p:cNvPr id="777" name="Titre 1"/>
          <p:cNvSpPr txBox="1">
            <a:spLocks noGrp="1"/>
          </p:cNvSpPr>
          <p:nvPr>
            <p:ph type="title"/>
          </p:nvPr>
        </p:nvSpPr>
        <p:spPr>
          <a:xfrm>
            <a:off x="831850" y="1709738"/>
            <a:ext cx="10515600" cy="2852738"/>
          </a:xfrm>
          <a:prstGeom prst="rect">
            <a:avLst/>
          </a:prstGeom>
        </p:spPr>
        <p:txBody>
          <a:bodyPr/>
          <a:lstStyle/>
          <a:p>
            <a:r>
              <a:t>Dépression</a:t>
            </a:r>
          </a:p>
        </p:txBody>
      </p:sp>
      <p:sp>
        <p:nvSpPr>
          <p:cNvPr id="778" name="Espace réservé du texte 2"/>
          <p:cNvSpPr txBox="1">
            <a:spLocks noGrp="1"/>
          </p:cNvSpPr>
          <p:nvPr>
            <p:ph type="body" sz="quarter" idx="1"/>
          </p:nvPr>
        </p:nvSpPr>
        <p:spPr>
          <a:prstGeom prst="rect">
            <a:avLst/>
          </a:prstGeom>
        </p:spPr>
        <p:txBody>
          <a:bodyPr/>
          <a:lstStyle/>
          <a:p>
            <a:endParaRPr/>
          </a:p>
        </p:txBody>
      </p:sp>
      <p:sp>
        <p:nvSpPr>
          <p:cNvPr id="779"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66</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67</a:t>
            </a:fld>
            <a:endParaRPr/>
          </a:p>
        </p:txBody>
      </p:sp>
      <p:sp>
        <p:nvSpPr>
          <p:cNvPr id="782" name="Rectangle 3"/>
          <p:cNvSpPr txBox="1">
            <a:spLocks noGrp="1"/>
          </p:cNvSpPr>
          <p:nvPr>
            <p:ph type="body" idx="1"/>
          </p:nvPr>
        </p:nvSpPr>
        <p:spPr>
          <a:xfrm>
            <a:off x="747222" y="1446494"/>
            <a:ext cx="10063312" cy="4292094"/>
          </a:xfrm>
          <a:prstGeom prst="rect">
            <a:avLst/>
          </a:prstGeom>
        </p:spPr>
        <p:txBody>
          <a:bodyPr/>
          <a:lstStyle/>
          <a:p>
            <a:pPr marL="336042" indent="-336042" defTabSz="896111">
              <a:lnSpc>
                <a:spcPct val="90000"/>
              </a:lnSpc>
              <a:defRPr sz="2352"/>
            </a:pPr>
            <a:r>
              <a:rPr b="1" dirty="0" err="1"/>
              <a:t>Humeur</a:t>
            </a:r>
            <a:r>
              <a:rPr b="1" dirty="0"/>
              <a:t> </a:t>
            </a:r>
            <a:r>
              <a:rPr b="1" dirty="0" err="1"/>
              <a:t>dépressive</a:t>
            </a:r>
            <a:r>
              <a:rPr b="1" dirty="0"/>
              <a:t> </a:t>
            </a:r>
            <a:r>
              <a:rPr dirty="0" err="1"/>
              <a:t>presque</a:t>
            </a:r>
            <a:r>
              <a:rPr dirty="0"/>
              <a:t> </a:t>
            </a:r>
            <a:r>
              <a:rPr dirty="0" err="1"/>
              <a:t>tous</a:t>
            </a:r>
            <a:r>
              <a:rPr dirty="0"/>
              <a:t> les </a:t>
            </a:r>
            <a:r>
              <a:rPr dirty="0" err="1"/>
              <a:t>jours</a:t>
            </a:r>
            <a:r>
              <a:rPr dirty="0"/>
              <a:t> </a:t>
            </a:r>
            <a:r>
              <a:rPr dirty="0" err="1"/>
              <a:t>depuis</a:t>
            </a:r>
            <a:r>
              <a:rPr dirty="0"/>
              <a:t> au </a:t>
            </a:r>
            <a:r>
              <a:rPr dirty="0" err="1"/>
              <a:t>moins</a:t>
            </a:r>
            <a:r>
              <a:rPr dirty="0"/>
              <a:t> </a:t>
            </a:r>
            <a:r>
              <a:rPr dirty="0" err="1"/>
              <a:t>deux</a:t>
            </a:r>
            <a:r>
              <a:rPr dirty="0"/>
              <a:t> </a:t>
            </a:r>
            <a:r>
              <a:rPr dirty="0" err="1"/>
              <a:t>semaines</a:t>
            </a:r>
            <a:r>
              <a:rPr dirty="0"/>
              <a:t> </a:t>
            </a:r>
            <a:r>
              <a:rPr lang="fr-CA" b="1" dirty="0" smtClean="0"/>
              <a:t>OU</a:t>
            </a:r>
            <a:r>
              <a:rPr dirty="0" smtClean="0"/>
              <a:t> </a:t>
            </a:r>
            <a:r>
              <a:rPr b="1" dirty="0" err="1"/>
              <a:t>perte</a:t>
            </a:r>
            <a:r>
              <a:rPr b="1" dirty="0"/>
              <a:t> de </a:t>
            </a:r>
            <a:r>
              <a:rPr b="1" dirty="0" err="1"/>
              <a:t>plaisir</a:t>
            </a:r>
            <a:r>
              <a:rPr b="1" dirty="0"/>
              <a:t> </a:t>
            </a:r>
            <a:r>
              <a:rPr dirty="0" err="1"/>
              <a:t>ou</a:t>
            </a:r>
            <a:r>
              <a:rPr dirty="0"/>
              <a:t> </a:t>
            </a:r>
            <a:r>
              <a:rPr dirty="0" err="1"/>
              <a:t>d’intérêt</a:t>
            </a:r>
            <a:r>
              <a:rPr dirty="0"/>
              <a:t> </a:t>
            </a:r>
            <a:r>
              <a:rPr dirty="0" err="1"/>
              <a:t>dans</a:t>
            </a:r>
            <a:r>
              <a:rPr dirty="0"/>
              <a:t> </a:t>
            </a:r>
            <a:r>
              <a:rPr dirty="0" err="1"/>
              <a:t>presque</a:t>
            </a:r>
            <a:r>
              <a:rPr dirty="0"/>
              <a:t> </a:t>
            </a:r>
            <a:r>
              <a:rPr dirty="0" err="1"/>
              <a:t>toutes</a:t>
            </a:r>
            <a:r>
              <a:rPr dirty="0"/>
              <a:t> les </a:t>
            </a:r>
            <a:r>
              <a:rPr dirty="0" err="1"/>
              <a:t>activités</a:t>
            </a:r>
            <a:endParaRPr dirty="0"/>
          </a:p>
          <a:p>
            <a:pPr marL="0" indent="0" defTabSz="896111">
              <a:lnSpc>
                <a:spcPct val="90000"/>
              </a:lnSpc>
              <a:buSzTx/>
              <a:buNone/>
              <a:defRPr sz="2352"/>
            </a:pPr>
            <a:endParaRPr dirty="0"/>
          </a:p>
          <a:p>
            <a:pPr marL="336042" indent="-336042" defTabSz="896111">
              <a:lnSpc>
                <a:spcPct val="90000"/>
              </a:lnSpc>
              <a:defRPr sz="2352"/>
            </a:pPr>
            <a:r>
              <a:rPr b="1" dirty="0"/>
              <a:t>Au </a:t>
            </a:r>
            <a:r>
              <a:rPr b="1" dirty="0" err="1"/>
              <a:t>moins</a:t>
            </a:r>
            <a:r>
              <a:rPr b="1" dirty="0"/>
              <a:t> </a:t>
            </a:r>
            <a:r>
              <a:rPr b="1" dirty="0" err="1"/>
              <a:t>quatre</a:t>
            </a:r>
            <a:r>
              <a:rPr b="1" dirty="0"/>
              <a:t> des </a:t>
            </a:r>
            <a:r>
              <a:rPr b="1" dirty="0" err="1"/>
              <a:t>symptômes</a:t>
            </a:r>
            <a:r>
              <a:rPr b="1" dirty="0"/>
              <a:t> </a:t>
            </a:r>
            <a:r>
              <a:rPr b="1" dirty="0" err="1"/>
              <a:t>suivants</a:t>
            </a:r>
            <a:r>
              <a:rPr b="1" dirty="0"/>
              <a:t> </a:t>
            </a:r>
            <a:r>
              <a:rPr dirty="0"/>
              <a:t>:</a:t>
            </a:r>
          </a:p>
          <a:p>
            <a:pPr marL="728091" lvl="1" indent="-280035" defTabSz="896111">
              <a:lnSpc>
                <a:spcPct val="90000"/>
              </a:lnSpc>
              <a:buClr>
                <a:srgbClr val="FFBF3F"/>
              </a:buClr>
              <a:defRPr sz="2352"/>
            </a:pPr>
            <a:r>
              <a:rPr dirty="0"/>
              <a:t>Diminution </a:t>
            </a:r>
            <a:r>
              <a:rPr dirty="0" err="1"/>
              <a:t>ou</a:t>
            </a:r>
            <a:r>
              <a:rPr dirty="0"/>
              <a:t> augmentation </a:t>
            </a:r>
            <a:r>
              <a:rPr dirty="0" err="1"/>
              <a:t>d’appétit</a:t>
            </a:r>
            <a:r>
              <a:rPr dirty="0"/>
              <a:t> </a:t>
            </a:r>
            <a:r>
              <a:rPr dirty="0" err="1"/>
              <a:t>ou</a:t>
            </a:r>
            <a:r>
              <a:rPr dirty="0"/>
              <a:t> de </a:t>
            </a:r>
            <a:r>
              <a:rPr dirty="0" err="1"/>
              <a:t>poids</a:t>
            </a:r>
            <a:endParaRPr dirty="0"/>
          </a:p>
          <a:p>
            <a:pPr marL="728091" lvl="1" indent="-280035" defTabSz="896111">
              <a:lnSpc>
                <a:spcPct val="90000"/>
              </a:lnSpc>
              <a:buClr>
                <a:srgbClr val="FFBF3F"/>
              </a:buClr>
              <a:defRPr sz="2352"/>
            </a:pPr>
            <a:r>
              <a:rPr dirty="0" err="1"/>
              <a:t>Insomnie</a:t>
            </a:r>
            <a:r>
              <a:rPr dirty="0"/>
              <a:t> </a:t>
            </a:r>
            <a:r>
              <a:rPr dirty="0" err="1"/>
              <a:t>ou</a:t>
            </a:r>
            <a:r>
              <a:rPr dirty="0"/>
              <a:t> </a:t>
            </a:r>
            <a:r>
              <a:rPr dirty="0" err="1"/>
              <a:t>hypersomnie</a:t>
            </a:r>
            <a:endParaRPr dirty="0"/>
          </a:p>
          <a:p>
            <a:pPr marL="728091" lvl="1" indent="-280035" defTabSz="896111">
              <a:lnSpc>
                <a:spcPct val="90000"/>
              </a:lnSpc>
              <a:buClr>
                <a:srgbClr val="FFBF3F"/>
              </a:buClr>
              <a:defRPr sz="2352"/>
            </a:pPr>
            <a:r>
              <a:rPr dirty="0"/>
              <a:t>Agitation </a:t>
            </a:r>
            <a:r>
              <a:rPr dirty="0" err="1"/>
              <a:t>ou</a:t>
            </a:r>
            <a:r>
              <a:rPr dirty="0"/>
              <a:t> </a:t>
            </a:r>
            <a:r>
              <a:rPr dirty="0" err="1"/>
              <a:t>ralentissement</a:t>
            </a:r>
            <a:r>
              <a:rPr dirty="0"/>
              <a:t> </a:t>
            </a:r>
            <a:r>
              <a:rPr dirty="0" err="1"/>
              <a:t>psychomoteur</a:t>
            </a:r>
            <a:endParaRPr dirty="0"/>
          </a:p>
          <a:p>
            <a:pPr marL="728091" lvl="1" indent="-280035" defTabSz="896111">
              <a:lnSpc>
                <a:spcPct val="90000"/>
              </a:lnSpc>
              <a:buClr>
                <a:srgbClr val="FFBF3F"/>
              </a:buClr>
              <a:defRPr sz="2352"/>
            </a:pPr>
            <a:r>
              <a:rPr dirty="0"/>
              <a:t>Fatigue </a:t>
            </a:r>
            <a:r>
              <a:rPr dirty="0" err="1"/>
              <a:t>ou</a:t>
            </a:r>
            <a:r>
              <a:rPr dirty="0"/>
              <a:t> </a:t>
            </a:r>
            <a:r>
              <a:rPr dirty="0" err="1"/>
              <a:t>perte</a:t>
            </a:r>
            <a:r>
              <a:rPr dirty="0"/>
              <a:t> </a:t>
            </a:r>
            <a:r>
              <a:rPr dirty="0" err="1"/>
              <a:t>d’énergie</a:t>
            </a:r>
            <a:endParaRPr dirty="0"/>
          </a:p>
          <a:p>
            <a:pPr marL="728091" lvl="1" indent="-280035" defTabSz="896111">
              <a:lnSpc>
                <a:spcPct val="90000"/>
              </a:lnSpc>
              <a:buClr>
                <a:srgbClr val="FFBF3F"/>
              </a:buClr>
              <a:defRPr sz="2352"/>
            </a:pPr>
            <a:r>
              <a:rPr dirty="0"/>
              <a:t>Sentiments </a:t>
            </a:r>
            <a:r>
              <a:rPr dirty="0" err="1"/>
              <a:t>d’autodévalorisation</a:t>
            </a:r>
            <a:r>
              <a:rPr dirty="0"/>
              <a:t> </a:t>
            </a:r>
            <a:r>
              <a:rPr dirty="0" err="1"/>
              <a:t>ou</a:t>
            </a:r>
            <a:r>
              <a:rPr dirty="0"/>
              <a:t> de </a:t>
            </a:r>
            <a:r>
              <a:rPr dirty="0" err="1"/>
              <a:t>culpabilité</a:t>
            </a:r>
            <a:r>
              <a:rPr dirty="0"/>
              <a:t> excessive </a:t>
            </a:r>
            <a:r>
              <a:rPr dirty="0" err="1"/>
              <a:t>ou</a:t>
            </a:r>
            <a:r>
              <a:rPr dirty="0"/>
              <a:t> </a:t>
            </a:r>
            <a:r>
              <a:rPr dirty="0" err="1"/>
              <a:t>inappropriée</a:t>
            </a:r>
            <a:endParaRPr dirty="0"/>
          </a:p>
          <a:p>
            <a:pPr marL="728091" lvl="1" indent="-280035" defTabSz="896111">
              <a:lnSpc>
                <a:spcPct val="90000"/>
              </a:lnSpc>
              <a:buClr>
                <a:srgbClr val="FFBF3F"/>
              </a:buClr>
              <a:defRPr sz="2352"/>
            </a:pPr>
            <a:r>
              <a:rPr dirty="0"/>
              <a:t>Diminution de la </a:t>
            </a:r>
            <a:r>
              <a:rPr dirty="0" err="1"/>
              <a:t>capacité</a:t>
            </a:r>
            <a:r>
              <a:rPr dirty="0"/>
              <a:t> de </a:t>
            </a:r>
            <a:r>
              <a:rPr dirty="0" err="1"/>
              <a:t>penser</a:t>
            </a:r>
            <a:r>
              <a:rPr dirty="0"/>
              <a:t>, de se </a:t>
            </a:r>
            <a:r>
              <a:rPr dirty="0" err="1"/>
              <a:t>concentrer</a:t>
            </a:r>
            <a:r>
              <a:rPr dirty="0"/>
              <a:t> </a:t>
            </a:r>
            <a:r>
              <a:rPr dirty="0" err="1"/>
              <a:t>ou</a:t>
            </a:r>
            <a:r>
              <a:rPr dirty="0"/>
              <a:t> de </a:t>
            </a:r>
            <a:r>
              <a:rPr dirty="0" err="1"/>
              <a:t>prendre</a:t>
            </a:r>
            <a:r>
              <a:rPr dirty="0"/>
              <a:t> des </a:t>
            </a:r>
            <a:r>
              <a:rPr dirty="0" err="1"/>
              <a:t>décisions</a:t>
            </a:r>
            <a:endParaRPr dirty="0"/>
          </a:p>
          <a:p>
            <a:pPr marL="728091" lvl="1" indent="-280035" defTabSz="896111">
              <a:lnSpc>
                <a:spcPct val="90000"/>
              </a:lnSpc>
              <a:buClr>
                <a:srgbClr val="FFBF3F"/>
              </a:buClr>
              <a:defRPr sz="2352"/>
            </a:pPr>
            <a:r>
              <a:rPr dirty="0" err="1"/>
              <a:t>Idées</a:t>
            </a:r>
            <a:r>
              <a:rPr dirty="0"/>
              <a:t> de mort </a:t>
            </a:r>
            <a:r>
              <a:rPr dirty="0" err="1"/>
              <a:t>ou</a:t>
            </a:r>
            <a:r>
              <a:rPr dirty="0"/>
              <a:t> de suicide </a:t>
            </a:r>
            <a:r>
              <a:rPr dirty="0" err="1"/>
              <a:t>récurrentes</a:t>
            </a:r>
            <a:endParaRPr dirty="0"/>
          </a:p>
        </p:txBody>
      </p:sp>
      <p:grpSp>
        <p:nvGrpSpPr>
          <p:cNvPr id="785" name="Titre 1"/>
          <p:cNvGrpSpPr/>
          <p:nvPr/>
        </p:nvGrpSpPr>
        <p:grpSpPr>
          <a:xfrm>
            <a:off x="507331" y="178163"/>
            <a:ext cx="11177338" cy="562075"/>
            <a:chOff x="0" y="0"/>
            <a:chExt cx="11177337" cy="562073"/>
          </a:xfrm>
        </p:grpSpPr>
        <p:sp>
          <p:nvSpPr>
            <p:cNvPr id="783" name="Rectangle"/>
            <p:cNvSpPr/>
            <p:nvPr/>
          </p:nvSpPr>
          <p:spPr>
            <a:xfrm>
              <a:off x="0" y="0"/>
              <a:ext cx="11177338" cy="562074"/>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72000"/>
                </a:lnSpc>
                <a:defRPr sz="3600">
                  <a:latin typeface="Calibri Light"/>
                  <a:ea typeface="Calibri Light"/>
                  <a:cs typeface="Calibri Light"/>
                  <a:sym typeface="Calibri Light"/>
                </a:defRPr>
              </a:pPr>
              <a:endParaRPr/>
            </a:p>
          </p:txBody>
        </p:sp>
        <p:sp>
          <p:nvSpPr>
            <p:cNvPr id="784" name="Dépression: critères diagnostiques (DSM-5)"/>
            <p:cNvSpPr txBox="1"/>
            <p:nvPr/>
          </p:nvSpPr>
          <p:spPr>
            <a:xfrm>
              <a:off x="45720" y="0"/>
              <a:ext cx="11085898" cy="5620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lnSpcReduction="10000"/>
            </a:bodyPr>
            <a:lstStyle>
              <a:lvl1pPr algn="ctr">
                <a:defRPr sz="3200" b="1">
                  <a:solidFill>
                    <a:srgbClr val="2D2926"/>
                  </a:solidFill>
                </a:defRPr>
              </a:lvl1pPr>
            </a:lstStyle>
            <a:p>
              <a:r>
                <a:t>Dépression: critères diagnostiques (DSM-5)</a:t>
              </a:r>
            </a:p>
          </p:txBody>
        </p:sp>
      </p:gr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68</a:t>
            </a:fld>
            <a:endParaRPr/>
          </a:p>
        </p:txBody>
      </p:sp>
      <p:sp>
        <p:nvSpPr>
          <p:cNvPr id="788" name="Rectangle 3"/>
          <p:cNvSpPr txBox="1">
            <a:spLocks noGrp="1"/>
          </p:cNvSpPr>
          <p:nvPr>
            <p:ph type="body" sz="half" idx="1"/>
          </p:nvPr>
        </p:nvSpPr>
        <p:spPr>
          <a:xfrm>
            <a:off x="428432" y="1308756"/>
            <a:ext cx="6166678" cy="3446124"/>
          </a:xfrm>
          <a:prstGeom prst="rect">
            <a:avLst/>
          </a:prstGeom>
        </p:spPr>
        <p:txBody>
          <a:bodyPr>
            <a:normAutofit/>
          </a:bodyPr>
          <a:lstStyle/>
          <a:p>
            <a:pPr marL="342900" indent="-342900">
              <a:lnSpc>
                <a:spcPct val="136000"/>
              </a:lnSpc>
              <a:defRPr sz="2500"/>
            </a:pPr>
            <a:r>
              <a:rPr dirty="0" err="1"/>
              <a:t>Faible</a:t>
            </a:r>
            <a:r>
              <a:rPr dirty="0"/>
              <a:t> conscience d’être </a:t>
            </a:r>
            <a:r>
              <a:rPr dirty="0" err="1"/>
              <a:t>déprimé</a:t>
            </a:r>
            <a:endParaRPr dirty="0"/>
          </a:p>
          <a:p>
            <a:pPr marL="342900" indent="-342900">
              <a:lnSpc>
                <a:spcPct val="136000"/>
              </a:lnSpc>
              <a:defRPr sz="2500"/>
            </a:pPr>
            <a:r>
              <a:rPr dirty="0" err="1"/>
              <a:t>Anxiété</a:t>
            </a:r>
            <a:r>
              <a:rPr dirty="0"/>
              <a:t> </a:t>
            </a:r>
            <a:r>
              <a:rPr dirty="0" err="1"/>
              <a:t>souvent</a:t>
            </a:r>
            <a:r>
              <a:rPr dirty="0"/>
              <a:t> </a:t>
            </a:r>
            <a:r>
              <a:rPr dirty="0" err="1"/>
              <a:t>associée</a:t>
            </a:r>
            <a:endParaRPr dirty="0"/>
          </a:p>
          <a:p>
            <a:pPr marL="342900" indent="-342900">
              <a:lnSpc>
                <a:spcPct val="136000"/>
              </a:lnSpc>
              <a:defRPr sz="2500"/>
            </a:pPr>
            <a:r>
              <a:rPr dirty="0" err="1"/>
              <a:t>Humeur</a:t>
            </a:r>
            <a:r>
              <a:rPr dirty="0"/>
              <a:t> </a:t>
            </a:r>
            <a:r>
              <a:rPr dirty="0" err="1"/>
              <a:t>parfois</a:t>
            </a:r>
            <a:r>
              <a:rPr dirty="0"/>
              <a:t> irritable</a:t>
            </a:r>
          </a:p>
          <a:p>
            <a:pPr marL="342900" indent="-342900">
              <a:lnSpc>
                <a:spcPct val="136000"/>
              </a:lnSpc>
              <a:defRPr sz="2500"/>
            </a:pPr>
            <a:r>
              <a:rPr dirty="0" err="1"/>
              <a:t>Perte</a:t>
            </a:r>
            <a:r>
              <a:rPr dirty="0"/>
              <a:t> </a:t>
            </a:r>
            <a:r>
              <a:rPr dirty="0" err="1"/>
              <a:t>d’intérêt</a:t>
            </a:r>
            <a:r>
              <a:rPr dirty="0"/>
              <a:t> et de </a:t>
            </a:r>
            <a:r>
              <a:rPr dirty="0" err="1"/>
              <a:t>plaisir</a:t>
            </a:r>
            <a:r>
              <a:rPr dirty="0"/>
              <a:t> </a:t>
            </a:r>
            <a:r>
              <a:rPr dirty="0">
                <a:latin typeface="Symbol"/>
                <a:ea typeface="Symbol"/>
                <a:cs typeface="Symbol"/>
                <a:sym typeface="Symbol"/>
              </a:rPr>
              <a:t>&gt; </a:t>
            </a:r>
            <a:r>
              <a:rPr dirty="0" err="1"/>
              <a:t>humeur</a:t>
            </a:r>
            <a:r>
              <a:rPr dirty="0"/>
              <a:t> </a:t>
            </a:r>
            <a:r>
              <a:rPr dirty="0" err="1"/>
              <a:t>dépressive</a:t>
            </a:r>
            <a:endParaRPr dirty="0"/>
          </a:p>
          <a:p>
            <a:pPr marL="342900" indent="-342900">
              <a:lnSpc>
                <a:spcPct val="136000"/>
              </a:lnSpc>
              <a:defRPr sz="2500"/>
            </a:pPr>
            <a:r>
              <a:rPr dirty="0" err="1"/>
              <a:t>Retrait</a:t>
            </a:r>
            <a:r>
              <a:rPr dirty="0"/>
              <a:t> social</a:t>
            </a:r>
          </a:p>
        </p:txBody>
      </p:sp>
      <p:grpSp>
        <p:nvGrpSpPr>
          <p:cNvPr id="791" name="Rectangle 3"/>
          <p:cNvGrpSpPr/>
          <p:nvPr/>
        </p:nvGrpSpPr>
        <p:grpSpPr>
          <a:xfrm>
            <a:off x="1903413" y="5171224"/>
            <a:ext cx="8135937" cy="554594"/>
            <a:chOff x="0" y="0"/>
            <a:chExt cx="8135935" cy="554593"/>
          </a:xfrm>
        </p:grpSpPr>
        <p:sp>
          <p:nvSpPr>
            <p:cNvPr id="789" name="Rectangle"/>
            <p:cNvSpPr/>
            <p:nvPr/>
          </p:nvSpPr>
          <p:spPr>
            <a:xfrm>
              <a:off x="0" y="40367"/>
              <a:ext cx="8135936" cy="473860"/>
            </a:xfrm>
            <a:prstGeom prst="rect">
              <a:avLst/>
            </a:prstGeom>
            <a:solidFill>
              <a:srgbClr val="FFFFFF"/>
            </a:solidFill>
            <a:ln w="25400" cap="flat">
              <a:solidFill>
                <a:srgbClr val="2D2926"/>
              </a:solidFill>
              <a:prstDash val="solid"/>
              <a:round/>
            </a:ln>
            <a:effectLst/>
          </p:spPr>
          <p:txBody>
            <a:bodyPr wrap="square" lIns="45719" tIns="45719" rIns="45719" bIns="45719" numCol="1" anchor="ctr">
              <a:noAutofit/>
            </a:bodyPr>
            <a:lstStyle/>
            <a:p>
              <a:pPr algn="ctr">
                <a:defRPr>
                  <a:solidFill>
                    <a:srgbClr val="2D2926"/>
                  </a:solidFill>
                </a:defRPr>
              </a:pPr>
              <a:endParaRPr/>
            </a:p>
          </p:txBody>
        </p:sp>
        <p:sp>
          <p:nvSpPr>
            <p:cNvPr id="790" name="Source: formation Santé mentale et personnes âgées: s’outiller pour mieux intervenir,…"/>
            <p:cNvSpPr txBox="1"/>
            <p:nvPr/>
          </p:nvSpPr>
          <p:spPr>
            <a:xfrm>
              <a:off x="58419" y="-1"/>
              <a:ext cx="8019097" cy="5545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00">
                  <a:solidFill>
                    <a:srgbClr val="2D2926"/>
                  </a:solidFill>
                </a:defRPr>
              </a:pPr>
              <a:r>
                <a:t>Source: formation </a:t>
              </a:r>
              <a:r>
                <a:rPr i="1"/>
                <a:t>Santé mentale et personnes âgées: s’outiller pour mieux intervenir, </a:t>
              </a:r>
            </a:p>
            <a:p>
              <a:pPr algn="ctr">
                <a:defRPr sz="1600">
                  <a:solidFill>
                    <a:srgbClr val="2D2926"/>
                  </a:solidFill>
                </a:defRPr>
              </a:pPr>
              <a:r>
                <a:t>CSSS Jeanne-Mance, Février 2011</a:t>
              </a:r>
            </a:p>
          </p:txBody>
        </p:sp>
      </p:grpSp>
      <p:sp>
        <p:nvSpPr>
          <p:cNvPr id="792" name="ZoneTexte 4"/>
          <p:cNvSpPr txBox="1"/>
          <p:nvPr/>
        </p:nvSpPr>
        <p:spPr>
          <a:xfrm>
            <a:off x="6435090" y="1572217"/>
            <a:ext cx="4998271" cy="2677656"/>
          </a:xfrm>
          <a:prstGeom prst="rect">
            <a:avLst/>
          </a:prstGeom>
          <a:solidFill>
            <a:srgbClr val="CCFFFF"/>
          </a:solidFill>
          <a:ln w="57150">
            <a:solidFill>
              <a:srgbClr val="2E75B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2000"/>
            </a:pPr>
            <a:r>
              <a:rPr sz="2800" dirty="0"/>
              <a:t>La </a:t>
            </a:r>
            <a:r>
              <a:rPr sz="2800" dirty="0" err="1"/>
              <a:t>dépression</a:t>
            </a:r>
            <a:r>
              <a:rPr sz="2800" dirty="0"/>
              <a:t> </a:t>
            </a:r>
            <a:r>
              <a:rPr sz="2800" dirty="0" err="1"/>
              <a:t>exacerbe</a:t>
            </a:r>
            <a:r>
              <a:rPr sz="2800" dirty="0"/>
              <a:t> les </a:t>
            </a:r>
            <a:r>
              <a:rPr sz="2800" dirty="0" err="1"/>
              <a:t>atteintes</a:t>
            </a:r>
            <a:r>
              <a:rPr sz="2800" dirty="0"/>
              <a:t> </a:t>
            </a:r>
            <a:r>
              <a:rPr sz="2800" dirty="0" err="1"/>
              <a:t>cognitives</a:t>
            </a:r>
            <a:endParaRPr sz="2800" dirty="0"/>
          </a:p>
          <a:p>
            <a:pPr algn="ctr">
              <a:defRPr sz="2000"/>
            </a:pPr>
            <a:r>
              <a:rPr sz="2800" dirty="0"/>
              <a:t>DONC</a:t>
            </a:r>
          </a:p>
          <a:p>
            <a:pPr algn="ctr">
              <a:defRPr sz="2000"/>
            </a:pPr>
            <a:r>
              <a:rPr sz="2800" b="1" dirty="0"/>
              <a:t>La </a:t>
            </a:r>
            <a:r>
              <a:rPr sz="2800" b="1" dirty="0" err="1"/>
              <a:t>dépression</a:t>
            </a:r>
            <a:r>
              <a:rPr sz="2800" b="1" dirty="0"/>
              <a:t> </a:t>
            </a:r>
            <a:r>
              <a:rPr sz="2800" b="1" dirty="0" err="1"/>
              <a:t>doit</a:t>
            </a:r>
            <a:r>
              <a:rPr sz="2800" b="1" dirty="0"/>
              <a:t> </a:t>
            </a:r>
            <a:r>
              <a:rPr sz="2800" b="1" dirty="0" err="1"/>
              <a:t>être</a:t>
            </a:r>
            <a:r>
              <a:rPr sz="2800" b="1" dirty="0"/>
              <a:t> </a:t>
            </a:r>
            <a:r>
              <a:rPr sz="2800" b="1" dirty="0" err="1"/>
              <a:t>traitée</a:t>
            </a:r>
            <a:r>
              <a:rPr sz="2800" b="1" dirty="0"/>
              <a:t> et par la suite on </a:t>
            </a:r>
            <a:r>
              <a:rPr sz="2800" b="1" dirty="0" err="1"/>
              <a:t>réévalue</a:t>
            </a:r>
            <a:r>
              <a:rPr sz="2800" b="1" dirty="0"/>
              <a:t> la cognition</a:t>
            </a:r>
          </a:p>
        </p:txBody>
      </p:sp>
      <p:grpSp>
        <p:nvGrpSpPr>
          <p:cNvPr id="795" name="Titre 1"/>
          <p:cNvGrpSpPr/>
          <p:nvPr/>
        </p:nvGrpSpPr>
        <p:grpSpPr>
          <a:xfrm>
            <a:off x="382712" y="298756"/>
            <a:ext cx="11177339" cy="562075"/>
            <a:chOff x="0" y="0"/>
            <a:chExt cx="11177337" cy="562073"/>
          </a:xfrm>
        </p:grpSpPr>
        <p:sp>
          <p:nvSpPr>
            <p:cNvPr id="793" name="Rectangle"/>
            <p:cNvSpPr/>
            <p:nvPr/>
          </p:nvSpPr>
          <p:spPr>
            <a:xfrm>
              <a:off x="0" y="0"/>
              <a:ext cx="11177338" cy="562074"/>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72000"/>
                </a:lnSpc>
                <a:defRPr sz="3600">
                  <a:latin typeface="Calibri Light"/>
                  <a:ea typeface="Calibri Light"/>
                  <a:cs typeface="Calibri Light"/>
                  <a:sym typeface="Calibri Light"/>
                </a:defRPr>
              </a:pPr>
              <a:endParaRPr/>
            </a:p>
          </p:txBody>
        </p:sp>
        <p:sp>
          <p:nvSpPr>
            <p:cNvPr id="794" name="Dépression: particularités chez la personne âgée"/>
            <p:cNvSpPr txBox="1"/>
            <p:nvPr/>
          </p:nvSpPr>
          <p:spPr>
            <a:xfrm>
              <a:off x="45720" y="0"/>
              <a:ext cx="11085898" cy="5620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lnSpcReduction="10000"/>
            </a:bodyPr>
            <a:lstStyle>
              <a:lvl1pPr algn="ctr">
                <a:defRPr sz="3200" b="1">
                  <a:solidFill>
                    <a:srgbClr val="2D2926"/>
                  </a:solidFill>
                </a:defRPr>
              </a:lvl1pPr>
            </a:lstStyle>
            <a:p>
              <a:r>
                <a:t>Dépression: particularités chez la personne âgée</a:t>
              </a: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69</a:t>
            </a:fld>
            <a:endParaRPr/>
          </a:p>
        </p:txBody>
      </p:sp>
      <p:sp>
        <p:nvSpPr>
          <p:cNvPr id="798" name="Espace réservé du contenu 2"/>
          <p:cNvSpPr txBox="1">
            <a:spLocks noGrp="1"/>
          </p:cNvSpPr>
          <p:nvPr>
            <p:ph type="body" idx="1"/>
          </p:nvPr>
        </p:nvSpPr>
        <p:spPr>
          <a:xfrm>
            <a:off x="2125664" y="842445"/>
            <a:ext cx="8002586" cy="4224856"/>
          </a:xfrm>
          <a:prstGeom prst="rect">
            <a:avLst/>
          </a:prstGeom>
        </p:spPr>
        <p:txBody>
          <a:bodyPr/>
          <a:lstStyle/>
          <a:p>
            <a:pPr marL="339470" indent="-339470" defTabSz="905255">
              <a:defRPr sz="2574" u="sng"/>
            </a:pPr>
            <a:r>
              <a:t>Le prodrome de la MA peut inclure:</a:t>
            </a:r>
          </a:p>
          <a:p>
            <a:pPr marL="0" lvl="1" indent="0" defTabSz="905255">
              <a:spcBef>
                <a:spcPts val="900"/>
              </a:spcBef>
              <a:buSzTx/>
              <a:buNone/>
              <a:defRPr sz="2574"/>
            </a:pPr>
            <a:r>
              <a:t>(parfois des années avant qu’un déficit ne soit apparent)</a:t>
            </a:r>
          </a:p>
          <a:p>
            <a:pPr marL="0" indent="0" defTabSz="905255">
              <a:buSzTx/>
              <a:buNone/>
              <a:defRPr sz="2574" u="sng"/>
            </a:pPr>
            <a:endParaRPr/>
          </a:p>
          <a:p>
            <a:pPr marL="0" indent="0" defTabSz="905255">
              <a:buSzTx/>
              <a:buNone/>
              <a:defRPr sz="2574" u="sng"/>
            </a:pPr>
            <a:endParaRPr/>
          </a:p>
          <a:p>
            <a:pPr marL="735520" lvl="1" indent="-282892" defTabSz="905255">
              <a:buClr>
                <a:srgbClr val="FFBF3F"/>
              </a:buClr>
              <a:defRPr sz="2574"/>
            </a:pPr>
            <a:r>
              <a:t>Une dépression</a:t>
            </a:r>
            <a:endParaRPr sz="2376"/>
          </a:p>
          <a:p>
            <a:pPr marL="735520" lvl="1" indent="-282892" defTabSz="905255">
              <a:buClr>
                <a:srgbClr val="FFBF3F"/>
              </a:buClr>
              <a:defRPr sz="2574"/>
            </a:pPr>
            <a:endParaRPr sz="2376"/>
          </a:p>
          <a:p>
            <a:pPr marL="735520" lvl="1" indent="-282892" defTabSz="905255">
              <a:buClr>
                <a:srgbClr val="FFBF3F"/>
              </a:buClr>
              <a:defRPr sz="2574"/>
            </a:pPr>
            <a:r>
              <a:t>Une plus grande difficulté à gérer l’anxiété</a:t>
            </a:r>
            <a:endParaRPr sz="2376"/>
          </a:p>
          <a:p>
            <a:pPr marL="0" lvl="1" indent="452627" defTabSz="905255">
              <a:buSzTx/>
              <a:buNone/>
              <a:defRPr sz="2574"/>
            </a:pPr>
            <a:endParaRPr sz="2376"/>
          </a:p>
          <a:p>
            <a:pPr marL="735520" lvl="1" indent="-282892" defTabSz="905255">
              <a:buClr>
                <a:srgbClr val="FFBF3F"/>
              </a:buClr>
              <a:defRPr sz="2574"/>
            </a:pPr>
            <a:r>
              <a:t>Réaction possible face à la prise de conscience des difficultés cognitives</a:t>
            </a:r>
          </a:p>
        </p:txBody>
      </p:sp>
      <p:grpSp>
        <p:nvGrpSpPr>
          <p:cNvPr id="801" name="Rectangle 3"/>
          <p:cNvGrpSpPr/>
          <p:nvPr/>
        </p:nvGrpSpPr>
        <p:grpSpPr>
          <a:xfrm>
            <a:off x="2846388" y="5796953"/>
            <a:ext cx="6561137" cy="555750"/>
            <a:chOff x="0" y="0"/>
            <a:chExt cx="6561135" cy="555749"/>
          </a:xfrm>
        </p:grpSpPr>
        <p:sp>
          <p:nvSpPr>
            <p:cNvPr id="799" name="Rectangle"/>
            <p:cNvSpPr/>
            <p:nvPr/>
          </p:nvSpPr>
          <p:spPr>
            <a:xfrm>
              <a:off x="0" y="-1"/>
              <a:ext cx="6561136" cy="555751"/>
            </a:xfrm>
            <a:prstGeom prst="rect">
              <a:avLst/>
            </a:prstGeom>
            <a:solidFill>
              <a:srgbClr val="FFFFFF"/>
            </a:solidFill>
            <a:ln w="25400" cap="flat">
              <a:solidFill>
                <a:srgbClr val="2D2926"/>
              </a:solidFill>
              <a:prstDash val="solid"/>
              <a:miter lim="800000"/>
            </a:ln>
            <a:effectLst/>
          </p:spPr>
          <p:txBody>
            <a:bodyPr wrap="square" lIns="45719" tIns="45719" rIns="45719" bIns="45719" numCol="1" anchor="ctr">
              <a:noAutofit/>
            </a:bodyPr>
            <a:lstStyle/>
            <a:p>
              <a:pPr algn="ctr">
                <a:defRPr sz="1200">
                  <a:solidFill>
                    <a:srgbClr val="2D2926"/>
                  </a:solidFill>
                  <a:latin typeface="Times New Roman"/>
                  <a:ea typeface="Times New Roman"/>
                  <a:cs typeface="Times New Roman"/>
                  <a:sym typeface="Times New Roman"/>
                </a:defRPr>
              </a:pPr>
              <a:endParaRPr/>
            </a:p>
          </p:txBody>
        </p:sp>
        <p:sp>
          <p:nvSpPr>
            <p:cNvPr id="800" name="Source: Plan Alzheimer Québec-Tronc commun de formation provinciale…"/>
            <p:cNvSpPr txBox="1"/>
            <p:nvPr/>
          </p:nvSpPr>
          <p:spPr>
            <a:xfrm>
              <a:off x="58420" y="23175"/>
              <a:ext cx="6444296" cy="5094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400">
                  <a:solidFill>
                    <a:srgbClr val="2D2926"/>
                  </a:solidFill>
                </a:defRPr>
              </a:pPr>
              <a:r>
                <a:t>Source: Plan Alzheimer Québec-Tronc commun de formation provinciale</a:t>
              </a:r>
              <a:endParaRPr sz="1200">
                <a:latin typeface="Times New Roman"/>
                <a:ea typeface="Times New Roman"/>
                <a:cs typeface="Times New Roman"/>
                <a:sym typeface="Times New Roman"/>
              </a:endParaRPr>
            </a:p>
            <a:p>
              <a:pPr algn="ctr">
                <a:defRPr sz="1400">
                  <a:solidFill>
                    <a:srgbClr val="2D2926"/>
                  </a:solidFill>
                </a:defRPr>
              </a:pPr>
              <a:r>
                <a:t>Projet d’implantation ciblée en 1</a:t>
              </a:r>
              <a:r>
                <a:rPr baseline="30000"/>
                <a:t>Ière</a:t>
              </a:r>
              <a:r>
                <a:t> ligne: Maladie Alzheimer et maladies apparentées</a:t>
              </a:r>
            </a:p>
          </p:txBody>
        </p:sp>
      </p:grpSp>
      <p:sp>
        <p:nvSpPr>
          <p:cNvPr id="802" name="ZoneTexte 3"/>
          <p:cNvSpPr txBox="1"/>
          <p:nvPr/>
        </p:nvSpPr>
        <p:spPr>
          <a:xfrm>
            <a:off x="5449813" y="2267548"/>
            <a:ext cx="4861015" cy="682338"/>
          </a:xfrm>
          <a:prstGeom prst="rect">
            <a:avLst/>
          </a:prstGeom>
          <a:solidFill>
            <a:srgbClr val="00B0F0">
              <a:alpha val="12157"/>
            </a:srgbClr>
          </a:solidFill>
          <a:ln w="57150">
            <a:solidFill>
              <a:srgbClr val="2E75B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r>
              <a:t>Un 1</a:t>
            </a:r>
            <a:r>
              <a:rPr baseline="30000"/>
              <a:t>er</a:t>
            </a:r>
            <a:r>
              <a:t> épisode dépressif après 65 ans =  </a:t>
            </a:r>
          </a:p>
          <a:p>
            <a:pPr algn="ctr"/>
            <a:r>
              <a:t>risque plus élevé que ce soit un prodrome de TNC</a:t>
            </a:r>
          </a:p>
        </p:txBody>
      </p:sp>
      <p:grpSp>
        <p:nvGrpSpPr>
          <p:cNvPr id="805" name="Titre 1"/>
          <p:cNvGrpSpPr/>
          <p:nvPr/>
        </p:nvGrpSpPr>
        <p:grpSpPr>
          <a:xfrm>
            <a:off x="507331" y="238459"/>
            <a:ext cx="11177338" cy="562075"/>
            <a:chOff x="0" y="0"/>
            <a:chExt cx="11177337" cy="562073"/>
          </a:xfrm>
        </p:grpSpPr>
        <p:sp>
          <p:nvSpPr>
            <p:cNvPr id="803" name="Rectangle"/>
            <p:cNvSpPr/>
            <p:nvPr/>
          </p:nvSpPr>
          <p:spPr>
            <a:xfrm>
              <a:off x="0" y="0"/>
              <a:ext cx="11177338" cy="562074"/>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72000"/>
                </a:lnSpc>
                <a:defRPr sz="3600">
                  <a:latin typeface="Calibri Light"/>
                  <a:ea typeface="Calibri Light"/>
                  <a:cs typeface="Calibri Light"/>
                  <a:sym typeface="Calibri Light"/>
                </a:defRPr>
              </a:pPr>
              <a:endParaRPr/>
            </a:p>
          </p:txBody>
        </p:sp>
        <p:sp>
          <p:nvSpPr>
            <p:cNvPr id="804" name="Dépression et troubles anxieux"/>
            <p:cNvSpPr txBox="1"/>
            <p:nvPr/>
          </p:nvSpPr>
          <p:spPr>
            <a:xfrm>
              <a:off x="45720" y="0"/>
              <a:ext cx="11085898" cy="5620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marL="342900" indent="-342900" algn="ctr">
                <a:defRPr sz="3000" b="1">
                  <a:solidFill>
                    <a:srgbClr val="2D2926"/>
                  </a:solidFill>
                </a:defRPr>
              </a:lvl1pPr>
            </a:lstStyle>
            <a:p>
              <a:r>
                <a:t>Dépression et troubles anxieux</a:t>
              </a: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outils du MSSS…"/>
          <p:cNvSpPr txBox="1">
            <a:spLocks noGrp="1"/>
          </p:cNvSpPr>
          <p:nvPr>
            <p:ph type="body" idx="1"/>
          </p:nvPr>
        </p:nvSpPr>
        <p:spPr>
          <a:xfrm>
            <a:off x="440729" y="984944"/>
            <a:ext cx="11177339" cy="5718176"/>
          </a:xfrm>
          <a:prstGeom prst="rect">
            <a:avLst/>
          </a:prstGeom>
        </p:spPr>
        <p:txBody>
          <a:bodyPr/>
          <a:lstStyle/>
          <a:p>
            <a:pPr marL="201168" indent="-201168" defTabSz="804672">
              <a:spcBef>
                <a:spcPts val="800"/>
              </a:spcBef>
              <a:defRPr sz="2288"/>
            </a:pPr>
            <a:r>
              <a:t>outils du MSSS</a:t>
            </a:r>
          </a:p>
          <a:p>
            <a:pPr marL="0" lvl="3" indent="603504" defTabSz="804672">
              <a:spcBef>
                <a:spcPts val="800"/>
              </a:spcBef>
              <a:buSzTx/>
              <a:buFontTx/>
              <a:buNone/>
              <a:defRPr sz="2288"/>
            </a:pPr>
            <a:r>
              <a:rPr u="sng">
                <a:solidFill>
                  <a:srgbClr val="0563C1"/>
                </a:solidFill>
                <a:uFill>
                  <a:solidFill>
                    <a:srgbClr val="0563C1"/>
                  </a:solidFill>
                </a:uFill>
                <a:hlinkClick r:id="rId2"/>
              </a:rPr>
              <a:t>https://www.msss.gouv.qc.ca/professionnels/maladies-chroniques/alzheimer-et-autres-troubles-neurocognitifs-majeurs/processus-cliniques-et-outils/</a:t>
            </a:r>
          </a:p>
          <a:p>
            <a:pPr marL="0" lvl="3" indent="603504" defTabSz="804672">
              <a:spcBef>
                <a:spcPts val="800"/>
              </a:spcBef>
              <a:buSzTx/>
              <a:buFontTx/>
              <a:buNone/>
              <a:defRPr sz="2288" u="sng">
                <a:solidFill>
                  <a:srgbClr val="0930AA"/>
                </a:solidFill>
              </a:defRPr>
            </a:pPr>
            <a:endParaRPr u="sng">
              <a:solidFill>
                <a:srgbClr val="0563C1"/>
              </a:solidFill>
              <a:uFill>
                <a:solidFill>
                  <a:srgbClr val="0563C1"/>
                </a:solidFill>
              </a:uFill>
              <a:hlinkClick r:id="rId2"/>
            </a:endParaRPr>
          </a:p>
          <a:p>
            <a:pPr marL="201168" indent="-201168" defTabSz="804672">
              <a:spcBef>
                <a:spcPts val="800"/>
              </a:spcBef>
              <a:defRPr sz="2288"/>
            </a:pPr>
            <a:r>
              <a:t>Processus clinique interdisciplinaire en 1ere ligne</a:t>
            </a:r>
          </a:p>
          <a:p>
            <a:pPr marL="0" lvl="3" indent="603504" defTabSz="804672">
              <a:spcBef>
                <a:spcPts val="800"/>
              </a:spcBef>
              <a:buSzTx/>
              <a:buFontTx/>
              <a:buNone/>
              <a:defRPr sz="2288"/>
            </a:pPr>
            <a:r>
              <a:rPr u="sng">
                <a:solidFill>
                  <a:srgbClr val="0563C1"/>
                </a:solidFill>
                <a:uFill>
                  <a:solidFill>
                    <a:srgbClr val="0563C1"/>
                  </a:solidFill>
                </a:uFill>
                <a:hlinkClick r:id="rId3"/>
              </a:rPr>
              <a:t>https://publications.msss.gouv.qc.ca/msss/document-001071/</a:t>
            </a:r>
          </a:p>
          <a:p>
            <a:pPr marL="0" lvl="3" indent="603504" defTabSz="804672">
              <a:spcBef>
                <a:spcPts val="800"/>
              </a:spcBef>
              <a:buSzTx/>
              <a:buFontTx/>
              <a:buNone/>
              <a:defRPr sz="2288"/>
            </a:pPr>
            <a:endParaRPr u="sng">
              <a:solidFill>
                <a:srgbClr val="0563C1"/>
              </a:solidFill>
              <a:uFill>
                <a:solidFill>
                  <a:srgbClr val="0563C1"/>
                </a:solidFill>
              </a:uFill>
              <a:hlinkClick r:id="rId3"/>
            </a:endParaRPr>
          </a:p>
          <a:p>
            <a:pPr marL="247048" indent="-247048" defTabSz="804672">
              <a:spcBef>
                <a:spcPts val="800"/>
              </a:spcBef>
              <a:buFontTx/>
              <a:defRPr sz="2288"/>
            </a:pPr>
            <a:r>
              <a:t>outils de l’INESSS</a:t>
            </a:r>
          </a:p>
          <a:p>
            <a:pPr marL="0" lvl="3" indent="603504" defTabSz="804672">
              <a:spcBef>
                <a:spcPts val="800"/>
              </a:spcBef>
              <a:buSzTx/>
              <a:buFontTx/>
              <a:buNone/>
              <a:defRPr sz="2288"/>
            </a:pPr>
            <a:r>
              <a:rPr u="sng">
                <a:solidFill>
                  <a:srgbClr val="0563C1"/>
                </a:solidFill>
                <a:uFill>
                  <a:solidFill>
                    <a:srgbClr val="0563C1"/>
                  </a:solidFill>
                </a:uFill>
                <a:hlinkClick r:id="rId4"/>
              </a:rPr>
              <a:t>https://www.inesss.qc.ca/outils-cliniques/outils-cliniques/outils-par-types/aide-a-la-decision-dialogue-patient-aide-memoire-appropriation/outils/alzheimer-maladie-d.html</a:t>
            </a:r>
          </a:p>
          <a:p>
            <a:pPr marL="0" lvl="3" indent="603504" defTabSz="804672">
              <a:spcBef>
                <a:spcPts val="800"/>
              </a:spcBef>
              <a:buSzTx/>
              <a:buFontTx/>
              <a:buNone/>
              <a:defRPr sz="2288"/>
            </a:pPr>
            <a:endParaRPr u="sng">
              <a:solidFill>
                <a:srgbClr val="0563C1"/>
              </a:solidFill>
              <a:uFill>
                <a:solidFill>
                  <a:srgbClr val="0563C1"/>
                </a:solidFill>
              </a:uFill>
              <a:hlinkClick r:id="rId4"/>
            </a:endParaRPr>
          </a:p>
          <a:p>
            <a:pPr marL="405864" indent="-405864" defTabSz="804672">
              <a:lnSpc>
                <a:spcPct val="100000"/>
              </a:lnSpc>
              <a:spcBef>
                <a:spcPts val="0"/>
              </a:spcBef>
              <a:buFontTx/>
              <a:defRPr sz="2288" cap="all"/>
            </a:pPr>
            <a:r>
              <a:t>Intranet </a:t>
            </a:r>
          </a:p>
          <a:p>
            <a:pPr marL="0" lvl="1" indent="201168" defTabSz="804672">
              <a:lnSpc>
                <a:spcPct val="100000"/>
              </a:lnSpc>
              <a:spcBef>
                <a:spcPts val="0"/>
              </a:spcBef>
              <a:buSzTx/>
              <a:buFontTx/>
              <a:buNone/>
              <a:defRPr sz="2288" cap="all"/>
            </a:pPr>
            <a:r>
              <a:t>Contenus et outils cliniques / </a:t>
            </a:r>
            <a:r>
              <a:rPr u="sng">
                <a:solidFill>
                  <a:srgbClr val="0000FF"/>
                </a:solidFill>
                <a:uFill>
                  <a:solidFill>
                    <a:srgbClr val="0000FF"/>
                  </a:solidFill>
                </a:uFill>
                <a:hlinkClick r:id="rId5"/>
              </a:rPr>
              <a:t>Programmes de soins et de services</a:t>
            </a:r>
            <a:r>
              <a:rPr u="sng">
                <a:uFill>
                  <a:solidFill>
                    <a:srgbClr val="003399"/>
                  </a:solidFill>
                </a:uFill>
              </a:rPr>
              <a:t>/ </a:t>
            </a:r>
            <a:r>
              <a:rPr u="sng">
                <a:solidFill>
                  <a:srgbClr val="0000FF"/>
                </a:solidFill>
                <a:uFill>
                  <a:solidFill>
                    <a:srgbClr val="0000FF"/>
                  </a:solidFill>
                </a:uFill>
                <a:hlinkClick r:id="rId6"/>
              </a:rPr>
              <a:t>Alzheimer et troubles neurocognitifs majeurs</a:t>
            </a:r>
          </a:p>
        </p:txBody>
      </p:sp>
      <p:sp>
        <p:nvSpPr>
          <p:cNvPr id="371" name="Numéro de diapositive"/>
          <p:cNvSpPr txBox="1">
            <a:spLocks noGrp="1"/>
          </p:cNvSpPr>
          <p:nvPr>
            <p:ph type="sldNum" sz="quarter" idx="2"/>
          </p:nvPr>
        </p:nvSpPr>
        <p:spPr>
          <a:xfrm>
            <a:off x="11172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grpSp>
        <p:nvGrpSpPr>
          <p:cNvPr id="374" name="Titre 1"/>
          <p:cNvGrpSpPr/>
          <p:nvPr/>
        </p:nvGrpSpPr>
        <p:grpSpPr>
          <a:xfrm>
            <a:off x="457199" y="274638"/>
            <a:ext cx="11177338" cy="562074"/>
            <a:chOff x="0" y="0"/>
            <a:chExt cx="11177337" cy="562073"/>
          </a:xfrm>
        </p:grpSpPr>
        <p:sp>
          <p:nvSpPr>
            <p:cNvPr id="372" name="Rectangle"/>
            <p:cNvSpPr/>
            <p:nvPr/>
          </p:nvSpPr>
          <p:spPr>
            <a:xfrm>
              <a:off x="0" y="0"/>
              <a:ext cx="11177338" cy="562074"/>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72000"/>
                </a:lnSpc>
                <a:defRPr sz="3600">
                  <a:latin typeface="Calibri Light"/>
                  <a:ea typeface="Calibri Light"/>
                  <a:cs typeface="Calibri Light"/>
                  <a:sym typeface="Calibri Light"/>
                </a:defRPr>
              </a:pPr>
              <a:endParaRPr/>
            </a:p>
          </p:txBody>
        </p:sp>
        <p:sp>
          <p:nvSpPr>
            <p:cNvPr id="373" name="Liens importants"/>
            <p:cNvSpPr txBox="1"/>
            <p:nvPr/>
          </p:nvSpPr>
          <p:spPr>
            <a:xfrm>
              <a:off x="45720" y="0"/>
              <a:ext cx="11085898" cy="5620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algn="ctr" defTabSz="886968">
                <a:lnSpc>
                  <a:spcPct val="72000"/>
                </a:lnSpc>
                <a:defRPr sz="3783">
                  <a:latin typeface="Calibri Light"/>
                  <a:ea typeface="Calibri Light"/>
                  <a:cs typeface="Calibri Light"/>
                  <a:sym typeface="Calibri Light"/>
                </a:defRPr>
              </a:lvl1pPr>
            </a:lstStyle>
            <a:p>
              <a:r>
                <a:t>Liens importants</a:t>
              </a: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70</a:t>
            </a:fld>
            <a:endParaRPr/>
          </a:p>
        </p:txBody>
      </p:sp>
      <p:sp>
        <p:nvSpPr>
          <p:cNvPr id="810" name="Titre 1"/>
          <p:cNvSpPr txBox="1">
            <a:spLocks noGrp="1"/>
          </p:cNvSpPr>
          <p:nvPr>
            <p:ph type="title"/>
          </p:nvPr>
        </p:nvSpPr>
        <p:spPr>
          <a:xfrm>
            <a:off x="838200" y="130233"/>
            <a:ext cx="10515600" cy="784168"/>
          </a:xfrm>
          <a:prstGeom prst="rect">
            <a:avLst/>
          </a:prstGeom>
        </p:spPr>
        <p:txBody>
          <a:bodyPr/>
          <a:lstStyle/>
          <a:p>
            <a:r>
              <a:t>QSP-9</a:t>
            </a:r>
          </a:p>
        </p:txBody>
      </p:sp>
      <p:pic>
        <p:nvPicPr>
          <p:cNvPr id="811" name="Espace réservé du contenu 5" descr="Espace réservé du contenu 5"/>
          <p:cNvPicPr>
            <a:picLocks noChangeAspect="1"/>
          </p:cNvPicPr>
          <p:nvPr/>
        </p:nvPicPr>
        <p:blipFill>
          <a:blip r:embed="rId2">
            <a:extLst/>
          </a:blip>
          <a:srcRect l="29356" t="5257" r="30291" b="7834"/>
          <a:stretch>
            <a:fillRect/>
          </a:stretch>
        </p:blipFill>
        <p:spPr>
          <a:xfrm>
            <a:off x="3042303" y="130233"/>
            <a:ext cx="5640224" cy="560399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rgbClr val="F7FAFD"/>
            </a:gs>
            <a:gs pos="74000">
              <a:srgbClr val="B5D2EC"/>
            </a:gs>
            <a:gs pos="83000">
              <a:srgbClr val="B5D2EC"/>
            </a:gs>
            <a:gs pos="100000">
              <a:srgbClr val="CEE1F2"/>
            </a:gs>
          </a:gsLst>
          <a:lin ang="5400000" scaled="0"/>
        </a:gradFill>
        <a:effectLst/>
      </p:bgPr>
    </p:bg>
    <p:spTree>
      <p:nvGrpSpPr>
        <p:cNvPr id="1" name=""/>
        <p:cNvGrpSpPr/>
        <p:nvPr/>
      </p:nvGrpSpPr>
      <p:grpSpPr>
        <a:xfrm>
          <a:off x="0" y="0"/>
          <a:ext cx="0" cy="0"/>
          <a:chOff x="0" y="0"/>
          <a:chExt cx="0" cy="0"/>
        </a:xfrm>
      </p:grpSpPr>
      <p:sp>
        <p:nvSpPr>
          <p:cNvPr id="813" name="Titre 1"/>
          <p:cNvSpPr txBox="1">
            <a:spLocks noGrp="1"/>
          </p:cNvSpPr>
          <p:nvPr>
            <p:ph type="title"/>
          </p:nvPr>
        </p:nvSpPr>
        <p:spPr>
          <a:xfrm>
            <a:off x="831850" y="1709738"/>
            <a:ext cx="10515600" cy="2852738"/>
          </a:xfrm>
          <a:prstGeom prst="rect">
            <a:avLst/>
          </a:prstGeom>
        </p:spPr>
        <p:txBody>
          <a:bodyPr/>
          <a:lstStyle/>
          <a:p>
            <a:r>
              <a:t>Pharmacovigilance</a:t>
            </a:r>
          </a:p>
        </p:txBody>
      </p:sp>
      <p:sp>
        <p:nvSpPr>
          <p:cNvPr id="814" name="Espace réservé du texte 2"/>
          <p:cNvSpPr txBox="1">
            <a:spLocks noGrp="1"/>
          </p:cNvSpPr>
          <p:nvPr>
            <p:ph type="body" sz="quarter" idx="1"/>
          </p:nvPr>
        </p:nvSpPr>
        <p:spPr>
          <a:prstGeom prst="rect">
            <a:avLst/>
          </a:prstGeom>
        </p:spPr>
        <p:txBody>
          <a:bodyPr/>
          <a:lstStyle/>
          <a:p>
            <a:endParaRPr/>
          </a:p>
        </p:txBody>
      </p:sp>
      <p:sp>
        <p:nvSpPr>
          <p:cNvPr id="815"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71</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72</a:t>
            </a:fld>
            <a:endParaRPr/>
          </a:p>
        </p:txBody>
      </p:sp>
      <p:sp>
        <p:nvSpPr>
          <p:cNvPr id="818" name="Titre 1"/>
          <p:cNvSpPr txBox="1">
            <a:spLocks noGrp="1"/>
          </p:cNvSpPr>
          <p:nvPr>
            <p:ph type="title"/>
          </p:nvPr>
        </p:nvSpPr>
        <p:spPr>
          <a:xfrm>
            <a:off x="802481" y="274639"/>
            <a:ext cx="10670118" cy="706438"/>
          </a:xfrm>
          <a:prstGeom prst="rect">
            <a:avLst/>
          </a:prstGeom>
        </p:spPr>
        <p:txBody>
          <a:bodyPr/>
          <a:lstStyle/>
          <a:p>
            <a:r>
              <a:t>Pharmacovigilance</a:t>
            </a:r>
          </a:p>
        </p:txBody>
      </p:sp>
      <p:sp>
        <p:nvSpPr>
          <p:cNvPr id="819" name="Espace réservé du contenu 2"/>
          <p:cNvSpPr txBox="1">
            <a:spLocks noGrp="1"/>
          </p:cNvSpPr>
          <p:nvPr>
            <p:ph type="body" idx="1"/>
          </p:nvPr>
        </p:nvSpPr>
        <p:spPr>
          <a:xfrm>
            <a:off x="802481" y="1125537"/>
            <a:ext cx="10670118" cy="4535713"/>
          </a:xfrm>
          <a:prstGeom prst="rect">
            <a:avLst/>
          </a:prstGeom>
        </p:spPr>
        <p:txBody>
          <a:bodyPr/>
          <a:lstStyle/>
          <a:p>
            <a:pPr marL="0" indent="0">
              <a:spcBef>
                <a:spcPts val="600"/>
              </a:spcBef>
              <a:buSzTx/>
              <a:buNone/>
              <a:defRPr sz="2000" b="1"/>
            </a:pPr>
            <a:r>
              <a:t>Coup d’oeil rapide à la médication</a:t>
            </a:r>
          </a:p>
          <a:p>
            <a:pPr marL="1600200" lvl="3" indent="-228600">
              <a:spcBef>
                <a:spcPts val="600"/>
              </a:spcBef>
              <a:buClr>
                <a:srgbClr val="FFBF3F"/>
              </a:buClr>
              <a:buFontTx/>
              <a:defRPr sz="1600" b="1"/>
            </a:pPr>
            <a:r>
              <a:t>Médicaments agissant sur le SNC</a:t>
            </a:r>
            <a:endParaRPr sz="1800"/>
          </a:p>
          <a:p>
            <a:pPr marL="1600200" lvl="3" indent="-228600">
              <a:spcBef>
                <a:spcPts val="600"/>
              </a:spcBef>
              <a:buClr>
                <a:srgbClr val="FFBF3F"/>
              </a:buClr>
              <a:buFontTx/>
              <a:defRPr sz="1600" b="1"/>
            </a:pPr>
            <a:r>
              <a:t>Anticholinergiques</a:t>
            </a:r>
          </a:p>
          <a:p>
            <a:pPr marL="1600200" lvl="3" indent="-228600">
              <a:spcBef>
                <a:spcPts val="600"/>
              </a:spcBef>
              <a:buClr>
                <a:srgbClr val="FFBF3F"/>
              </a:buClr>
              <a:buFontTx/>
              <a:defRPr sz="1600" b="1"/>
            </a:pPr>
            <a:r>
              <a:t>Psychotropes</a:t>
            </a:r>
            <a:endParaRPr sz="1800"/>
          </a:p>
          <a:p>
            <a:pPr marL="2057400" lvl="4" indent="-228600">
              <a:spcBef>
                <a:spcPts val="600"/>
              </a:spcBef>
              <a:defRPr sz="1600">
                <a:solidFill>
                  <a:srgbClr val="008395"/>
                </a:solidFill>
              </a:defRPr>
            </a:pPr>
            <a:r>
              <a:t>Sédatifs/hypnotiques</a:t>
            </a:r>
          </a:p>
          <a:p>
            <a:pPr marL="2057400" lvl="4" indent="-228600">
              <a:spcBef>
                <a:spcPts val="600"/>
              </a:spcBef>
              <a:defRPr sz="1600">
                <a:solidFill>
                  <a:srgbClr val="008395"/>
                </a:solidFill>
              </a:defRPr>
            </a:pPr>
            <a:r>
              <a:t>Antipsychotiques</a:t>
            </a:r>
          </a:p>
          <a:p>
            <a:pPr marL="2057400" lvl="4" indent="-228600">
              <a:spcBef>
                <a:spcPts val="600"/>
              </a:spcBef>
              <a:defRPr sz="1600">
                <a:solidFill>
                  <a:srgbClr val="008395"/>
                </a:solidFill>
              </a:defRPr>
            </a:pPr>
            <a:r>
              <a:t>Analgésiques</a:t>
            </a:r>
          </a:p>
          <a:p>
            <a:pPr marL="2057400" lvl="4" indent="-228600">
              <a:spcBef>
                <a:spcPts val="600"/>
              </a:spcBef>
              <a:defRPr sz="1600">
                <a:solidFill>
                  <a:srgbClr val="008395"/>
                </a:solidFill>
              </a:defRPr>
            </a:pPr>
            <a:r>
              <a:t>Antidépresseurs</a:t>
            </a:r>
          </a:p>
          <a:p>
            <a:pPr marL="742950" lvl="1" indent="-285750">
              <a:spcBef>
                <a:spcPts val="600"/>
              </a:spcBef>
              <a:buClr>
                <a:srgbClr val="FFBF3F"/>
              </a:buClr>
              <a:defRPr sz="2000" b="1"/>
            </a:pPr>
            <a:endParaRPr/>
          </a:p>
          <a:p>
            <a:pPr marL="0" indent="57150">
              <a:spcBef>
                <a:spcPts val="600"/>
              </a:spcBef>
              <a:buSzTx/>
              <a:buNone/>
              <a:defRPr sz="2000" b="1"/>
            </a:pPr>
            <a:r>
              <a:t>Demander à votre pharmacien GMF de vérifier le profil Rx</a:t>
            </a:r>
          </a:p>
          <a:p>
            <a:pPr marL="1657350" lvl="3" indent="-228600">
              <a:spcBef>
                <a:spcPts val="600"/>
              </a:spcBef>
              <a:buClr>
                <a:srgbClr val="FFBF3F"/>
              </a:buClr>
              <a:buFontTx/>
              <a:defRPr sz="1600"/>
            </a:pPr>
            <a:r>
              <a:t>Effets possibles des Rx sur la cognition</a:t>
            </a:r>
            <a:endParaRPr sz="1800"/>
          </a:p>
          <a:p>
            <a:pPr marL="1657350" lvl="3" indent="-228600">
              <a:spcBef>
                <a:spcPts val="600"/>
              </a:spcBef>
              <a:buClr>
                <a:srgbClr val="FFBF3F"/>
              </a:buClr>
              <a:buFontTx/>
              <a:defRPr sz="1600"/>
            </a:pPr>
            <a:r>
              <a:t>Cascade médicamenteuse</a:t>
            </a:r>
            <a:endParaRPr sz="1800"/>
          </a:p>
          <a:p>
            <a:pPr marL="1657350" lvl="3" indent="-228600">
              <a:spcBef>
                <a:spcPts val="600"/>
              </a:spcBef>
              <a:buClr>
                <a:srgbClr val="FFBF3F"/>
              </a:buClr>
              <a:buFontTx/>
              <a:defRPr sz="1600"/>
            </a:pPr>
            <a:r>
              <a:t>Déprescription</a:t>
            </a:r>
          </a:p>
        </p:txBody>
      </p:sp>
      <p:sp>
        <p:nvSpPr>
          <p:cNvPr id="820" name="Rectangle 4"/>
          <p:cNvSpPr txBox="1"/>
          <p:nvPr/>
        </p:nvSpPr>
        <p:spPr>
          <a:xfrm>
            <a:off x="589801" y="5917400"/>
            <a:ext cx="6004561" cy="4388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i="1" u="sng">
                <a:solidFill>
                  <a:srgbClr val="2D2926"/>
                </a:solidFill>
              </a:defRPr>
            </a:lvl1pPr>
          </a:lstStyle>
          <a:p>
            <a:r>
              <a:t>Image: www.americannursetoday.com/wp-content/uploads/2010/10/polypharmacy_eldery_patient.jpg</a:t>
            </a:r>
          </a:p>
        </p:txBody>
      </p:sp>
      <p:pic>
        <p:nvPicPr>
          <p:cNvPr id="821" name="Image 5" descr="Image 5"/>
          <p:cNvPicPr>
            <a:picLocks noChangeAspect="1"/>
          </p:cNvPicPr>
          <p:nvPr/>
        </p:nvPicPr>
        <p:blipFill>
          <a:blip r:embed="rId2">
            <a:extLst/>
          </a:blip>
          <a:stretch>
            <a:fillRect/>
          </a:stretch>
        </p:blipFill>
        <p:spPr>
          <a:xfrm>
            <a:off x="7357309" y="981075"/>
            <a:ext cx="4115289" cy="3160772"/>
          </a:xfrm>
          <a:prstGeom prst="rect">
            <a:avLst/>
          </a:prstGeom>
          <a:ln w="12700">
            <a:miter lim="400000"/>
          </a:ln>
        </p:spPr>
      </p:pic>
      <p:grpSp>
        <p:nvGrpSpPr>
          <p:cNvPr id="824" name="Titre 1"/>
          <p:cNvGrpSpPr/>
          <p:nvPr/>
        </p:nvGrpSpPr>
        <p:grpSpPr>
          <a:xfrm>
            <a:off x="457199" y="274638"/>
            <a:ext cx="11177338" cy="562074"/>
            <a:chOff x="0" y="0"/>
            <a:chExt cx="11177337" cy="562073"/>
          </a:xfrm>
        </p:grpSpPr>
        <p:sp>
          <p:nvSpPr>
            <p:cNvPr id="822" name="Rectangle"/>
            <p:cNvSpPr/>
            <p:nvPr/>
          </p:nvSpPr>
          <p:spPr>
            <a:xfrm>
              <a:off x="0" y="0"/>
              <a:ext cx="11177338" cy="562074"/>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72000"/>
                </a:lnSpc>
                <a:defRPr sz="3600">
                  <a:latin typeface="Calibri Light"/>
                  <a:ea typeface="Calibri Light"/>
                  <a:cs typeface="Calibri Light"/>
                  <a:sym typeface="Calibri Light"/>
                </a:defRPr>
              </a:pPr>
              <a:endParaRPr/>
            </a:p>
          </p:txBody>
        </p:sp>
        <p:sp>
          <p:nvSpPr>
            <p:cNvPr id="823" name="Vieillissement cognitif normal"/>
            <p:cNvSpPr txBox="1"/>
            <p:nvPr/>
          </p:nvSpPr>
          <p:spPr>
            <a:xfrm>
              <a:off x="45720" y="0"/>
              <a:ext cx="11085898" cy="5620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algn="ctr" defTabSz="886968">
                <a:lnSpc>
                  <a:spcPct val="72000"/>
                </a:lnSpc>
                <a:defRPr sz="3783">
                  <a:latin typeface="Calibri Light"/>
                  <a:ea typeface="Calibri Light"/>
                  <a:cs typeface="Calibri Light"/>
                  <a:sym typeface="Calibri Light"/>
                </a:defRPr>
              </a:lvl1pPr>
            </a:lstStyle>
            <a:p>
              <a:r>
                <a:t>Vieillissement cognitif normal</a:t>
              </a:r>
            </a:p>
          </p:txBody>
        </p:sp>
      </p:gr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rgbClr val="F7FAFD"/>
            </a:gs>
            <a:gs pos="74000">
              <a:srgbClr val="B5D2EC"/>
            </a:gs>
            <a:gs pos="83000">
              <a:srgbClr val="B5D2EC"/>
            </a:gs>
            <a:gs pos="100000">
              <a:srgbClr val="CEE1F2"/>
            </a:gs>
          </a:gsLst>
          <a:lin ang="5400000" scaled="0"/>
        </a:gradFill>
        <a:effectLst/>
      </p:bgPr>
    </p:bg>
    <p:spTree>
      <p:nvGrpSpPr>
        <p:cNvPr id="1" name=""/>
        <p:cNvGrpSpPr/>
        <p:nvPr/>
      </p:nvGrpSpPr>
      <p:grpSpPr>
        <a:xfrm>
          <a:off x="0" y="0"/>
          <a:ext cx="0" cy="0"/>
          <a:chOff x="0" y="0"/>
          <a:chExt cx="0" cy="0"/>
        </a:xfrm>
      </p:grpSpPr>
      <p:sp>
        <p:nvSpPr>
          <p:cNvPr id="826" name="Titre 1"/>
          <p:cNvSpPr txBox="1">
            <a:spLocks noGrp="1"/>
          </p:cNvSpPr>
          <p:nvPr>
            <p:ph type="title"/>
          </p:nvPr>
        </p:nvSpPr>
        <p:spPr>
          <a:xfrm>
            <a:off x="831850" y="1709738"/>
            <a:ext cx="10515600" cy="2852738"/>
          </a:xfrm>
          <a:prstGeom prst="rect">
            <a:avLst/>
          </a:prstGeom>
        </p:spPr>
        <p:txBody>
          <a:bodyPr/>
          <a:lstStyle/>
          <a:p>
            <a:r>
              <a:t>Exercices</a:t>
            </a:r>
          </a:p>
        </p:txBody>
      </p:sp>
      <p:sp>
        <p:nvSpPr>
          <p:cNvPr id="827" name="Espace réservé du texte 2"/>
          <p:cNvSpPr txBox="1">
            <a:spLocks noGrp="1"/>
          </p:cNvSpPr>
          <p:nvPr>
            <p:ph type="body" sz="quarter" idx="1"/>
          </p:nvPr>
        </p:nvSpPr>
        <p:spPr>
          <a:prstGeom prst="rect">
            <a:avLst/>
          </a:prstGeom>
        </p:spPr>
        <p:txBody>
          <a:bodyPr/>
          <a:lstStyle/>
          <a:p>
            <a:endParaRPr/>
          </a:p>
        </p:txBody>
      </p:sp>
      <p:sp>
        <p:nvSpPr>
          <p:cNvPr id="828"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73</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1- femme 67 ans, habite avec son mari, Dx: diabète, HTA et DLP,  1ere dépression majeure résolue il y a 3 ans. Pas de TNC dans sa famille. Pas de plainte cognitive. Repérage…"/>
          <p:cNvSpPr txBox="1">
            <a:spLocks noGrp="1"/>
          </p:cNvSpPr>
          <p:nvPr>
            <p:ph type="body" idx="1"/>
          </p:nvPr>
        </p:nvSpPr>
        <p:spPr>
          <a:xfrm>
            <a:off x="916780" y="1202873"/>
            <a:ext cx="10670120" cy="4535714"/>
          </a:xfrm>
          <a:prstGeom prst="rect">
            <a:avLst/>
          </a:prstGeom>
        </p:spPr>
        <p:txBody>
          <a:bodyPr/>
          <a:lstStyle/>
          <a:p>
            <a:pPr marL="0" indent="0" defTabSz="713230">
              <a:buSzTx/>
              <a:buNone/>
              <a:defRPr sz="2300"/>
            </a:pPr>
            <a:r>
              <a:t>1- femme 67 ans, habite avec son mari, Dx: diabète, HTA et DLP,  1ere dépression majeure résolue il y a 3 ans. Pas de TNC dans sa famille. Pas de plainte cognitive.</a:t>
            </a:r>
          </a:p>
          <a:p>
            <a:pPr marL="0" indent="0" defTabSz="713230">
              <a:buSzTx/>
              <a:buNone/>
              <a:defRPr sz="2300"/>
            </a:pPr>
            <a:endParaRPr/>
          </a:p>
          <a:p>
            <a:pPr marL="0" indent="0" defTabSz="713230">
              <a:buSzTx/>
              <a:buNone/>
              <a:defRPr sz="2300"/>
            </a:pPr>
            <a:r>
              <a:t>2- femme 85 ans, nouvelle patiente, habite seule, vient avec sa fille qui est inquiète car Mme perd du poids et laisse pourrir la nourriture qu’elle lui apporte. Elle ne cuisine plus depuis 2 ans, elle a perdu son md de famille car elle a raté 3 RDV donc a été désinscrite. </a:t>
            </a:r>
          </a:p>
          <a:p>
            <a:pPr marL="0" indent="0" defTabSz="713230">
              <a:buSzTx/>
              <a:buNone/>
              <a:defRPr sz="2300"/>
            </a:pPr>
            <a:endParaRPr/>
          </a:p>
          <a:p>
            <a:pPr marL="0" indent="0" defTabSz="713230">
              <a:buSzTx/>
              <a:buNone/>
              <a:defRPr sz="2300"/>
            </a:pPr>
            <a:r>
              <a:t>3- homme 90 ans, habite seul, a fait un délirium il y a 6 mois sur une infection urinaire, ATCD: HTA, HBP, ostéoarthrose bilatérale aux genoux. pas de plainte cognitive.</a:t>
            </a:r>
            <a:endParaRPr b="1">
              <a:solidFill>
                <a:srgbClr val="CC4A2E"/>
              </a:solidFill>
            </a:endParaRPr>
          </a:p>
          <a:p>
            <a:pPr marL="0" indent="0" defTabSz="713230">
              <a:buSzTx/>
              <a:buNone/>
              <a:defRPr sz="2300"/>
            </a:pPr>
            <a:endParaRPr b="1">
              <a:solidFill>
                <a:srgbClr val="CC4A2E"/>
              </a:solidFill>
            </a:endParaRPr>
          </a:p>
          <a:p>
            <a:pPr marL="0" indent="0" defTabSz="713230">
              <a:buSzTx/>
              <a:buNone/>
              <a:defRPr sz="2300"/>
            </a:pPr>
            <a:r>
              <a:t>4- femme 74 ans, habite avec son mari, ATCD: ostéoporose, IMC 32, DLP, pas de TNC dans la famille, pas de trouble du sommeil, pas de plainte cognitive.</a:t>
            </a:r>
          </a:p>
        </p:txBody>
      </p:sp>
      <p:sp>
        <p:nvSpPr>
          <p:cNvPr id="831" name="Numéro de diapositive"/>
          <p:cNvSpPr txBox="1">
            <a:spLocks noGrp="1"/>
          </p:cNvSpPr>
          <p:nvPr>
            <p:ph type="sldNum" sz="quarter" idx="4294967295"/>
          </p:nvPr>
        </p:nvSpPr>
        <p:spPr>
          <a:xfrm>
            <a:off x="11615935" y="5982305"/>
            <a:ext cx="232875"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a:defRPr sz="1000">
                <a:solidFill>
                  <a:srgbClr val="2D2926"/>
                </a:solidFill>
              </a:defRPr>
            </a:lvl1pPr>
          </a:lstStyle>
          <a:p>
            <a:fld id="{86CB4B4D-7CA3-9044-876B-883B54F8677D}" type="slidenum">
              <a:t>74</a:t>
            </a:fld>
            <a:endParaRPr/>
          </a:p>
        </p:txBody>
      </p:sp>
      <p:grpSp>
        <p:nvGrpSpPr>
          <p:cNvPr id="834" name="Titre 1"/>
          <p:cNvGrpSpPr/>
          <p:nvPr/>
        </p:nvGrpSpPr>
        <p:grpSpPr>
          <a:xfrm>
            <a:off x="506760" y="339725"/>
            <a:ext cx="11490160" cy="645528"/>
            <a:chOff x="0" y="0"/>
            <a:chExt cx="11490158" cy="645527"/>
          </a:xfrm>
        </p:grpSpPr>
        <p:sp>
          <p:nvSpPr>
            <p:cNvPr id="832" name="Rectangle"/>
            <p:cNvSpPr/>
            <p:nvPr/>
          </p:nvSpPr>
          <p:spPr>
            <a:xfrm>
              <a:off x="-1" y="0"/>
              <a:ext cx="11490160" cy="645528"/>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80000"/>
                </a:lnSpc>
                <a:defRPr sz="3600" b="1"/>
              </a:pPr>
              <a:endParaRPr/>
            </a:p>
          </p:txBody>
        </p:sp>
        <p:sp>
          <p:nvSpPr>
            <p:cNvPr id="833" name="Rectangle"/>
            <p:cNvSpPr txBox="1"/>
            <p:nvPr/>
          </p:nvSpPr>
          <p:spPr>
            <a:xfrm>
              <a:off x="45719" y="0"/>
              <a:ext cx="11398720" cy="645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lnSpcReduction="10000"/>
            </a:bodyPr>
            <a:lstStyle/>
            <a:p>
              <a:pPr lvl="1" indent="0" algn="ctr" defTabSz="365760">
                <a:lnSpc>
                  <a:spcPct val="80000"/>
                </a:lnSpc>
                <a:defRPr sz="320"/>
              </a:pPr>
              <a:r>
                <a:t/>
              </a:r>
              <a:br/>
              <a:r>
                <a:t/>
              </a:r>
              <a:br/>
              <a:r>
                <a:rPr sz="1440"/>
                <a:t/>
              </a:r>
              <a:br>
                <a:rPr sz="1440"/>
              </a:br>
              <a:r>
                <a:rPr sz="1440"/>
                <a:t/>
              </a:r>
              <a:br>
                <a:rPr sz="1440"/>
              </a:br>
              <a:endParaRPr sz="1440"/>
            </a:p>
          </p:txBody>
        </p:sp>
      </p:grpSp>
      <p:sp>
        <p:nvSpPr>
          <p:cNvPr id="835" name="Quel type de repérage vous faites avec ces patients et pourquoi?…"/>
          <p:cNvSpPr txBox="1"/>
          <p:nvPr/>
        </p:nvSpPr>
        <p:spPr>
          <a:xfrm>
            <a:off x="466315" y="252499"/>
            <a:ext cx="10883812" cy="740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200" b="1">
                <a:solidFill>
                  <a:srgbClr val="2D2926"/>
                </a:solidFill>
              </a:defRPr>
            </a:pPr>
            <a:r>
              <a:t>Quel type de repérage vous faites avec ces patients et pourquoi?</a:t>
            </a:r>
          </a:p>
          <a:p>
            <a:pPr algn="ctr">
              <a:defRPr sz="2200" b="1">
                <a:solidFill>
                  <a:srgbClr val="2D2926"/>
                </a:solidFill>
              </a:defRPr>
            </a:pPr>
            <a:r>
              <a:t>se référer au Processus Clinique Interdisciplinaire</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 name="Espace réservé du numéro de diapositive 2"/>
          <p:cNvSpPr txBox="1">
            <a:spLocks noGrp="1"/>
          </p:cNvSpPr>
          <p:nvPr>
            <p:ph type="sldNum" sz="quarter" idx="4294967295"/>
          </p:nvPr>
        </p:nvSpPr>
        <p:spPr>
          <a:xfrm>
            <a:off x="11615935" y="5982305"/>
            <a:ext cx="232875"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a:defRPr sz="1000">
                <a:solidFill>
                  <a:srgbClr val="2D2926"/>
                </a:solidFill>
              </a:defRPr>
            </a:lvl1pPr>
          </a:lstStyle>
          <a:p>
            <a:fld id="{86CB4B4D-7CA3-9044-876B-883B54F8677D}" type="slidenum">
              <a:t>75</a:t>
            </a:fld>
            <a:endParaRPr/>
          </a:p>
        </p:txBody>
      </p:sp>
      <p:sp>
        <p:nvSpPr>
          <p:cNvPr id="838" name="Titre 1"/>
          <p:cNvSpPr txBox="1">
            <a:spLocks noGrp="1"/>
          </p:cNvSpPr>
          <p:nvPr>
            <p:ph type="title"/>
          </p:nvPr>
        </p:nvSpPr>
        <p:spPr>
          <a:xfrm>
            <a:off x="802480" y="274638"/>
            <a:ext cx="10670120" cy="706440"/>
          </a:xfrm>
          <a:prstGeom prst="rect">
            <a:avLst/>
          </a:prstGeom>
        </p:spPr>
        <p:txBody>
          <a:bodyPr/>
          <a:lstStyle/>
          <a:p>
            <a:r>
              <a:t> </a:t>
            </a:r>
          </a:p>
        </p:txBody>
      </p:sp>
      <p:sp>
        <p:nvSpPr>
          <p:cNvPr id="839" name="Espace réservé du contenu 2"/>
          <p:cNvSpPr txBox="1">
            <a:spLocks noGrp="1"/>
          </p:cNvSpPr>
          <p:nvPr>
            <p:ph type="body" idx="1"/>
          </p:nvPr>
        </p:nvSpPr>
        <p:spPr>
          <a:xfrm>
            <a:off x="802480" y="1106262"/>
            <a:ext cx="10670120" cy="4535714"/>
          </a:xfrm>
          <a:prstGeom prst="rect">
            <a:avLst/>
          </a:prstGeom>
        </p:spPr>
        <p:txBody>
          <a:bodyPr/>
          <a:lstStyle/>
          <a:p>
            <a:pPr marL="0" indent="114300" algn="ctr">
              <a:buSzTx/>
              <a:buNone/>
              <a:defRPr sz="2400" b="1"/>
            </a:pPr>
            <a:endParaRPr/>
          </a:p>
          <a:p>
            <a:pPr marL="0" indent="114300" algn="ctr">
              <a:buSzTx/>
              <a:buNone/>
              <a:defRPr sz="2400" b="1">
                <a:solidFill>
                  <a:srgbClr val="FF0000"/>
                </a:solidFill>
              </a:defRPr>
            </a:pPr>
            <a:r>
              <a:t>Mme A.</a:t>
            </a:r>
            <a:r>
              <a:rPr>
                <a:solidFill>
                  <a:srgbClr val="2D2926"/>
                </a:solidFill>
              </a:rPr>
              <a:t>, 75 ans, se plaint de troubles de mémoire à son médecin de famille à la fin de son rdv annuel. Elle oublie parfois d’acheter des aliments sur sa liste d’épicerie, elle a oublié de payer sa facture de carte de crédit le mois dernier et elle cherche souvent ses clés. Elle est inquiète d’avoir la maladie d’Alzheimer. Sa famille lui dit que c’est normal d’avoir des oublis en vieillissant. Le médecin vous la réfère pour évaluation cognitive.</a:t>
            </a:r>
          </a:p>
          <a:p>
            <a:pPr marL="0" indent="0">
              <a:buSzTx/>
              <a:buNone/>
              <a:defRPr sz="2400" b="1"/>
            </a:pPr>
            <a:endParaRPr>
              <a:solidFill>
                <a:srgbClr val="2D2926"/>
              </a:solidFill>
            </a:endParaRP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rgbClr val="F7FAFD"/>
            </a:gs>
            <a:gs pos="74000">
              <a:srgbClr val="B5D2EC"/>
            </a:gs>
            <a:gs pos="83000">
              <a:srgbClr val="B5D2EC"/>
            </a:gs>
            <a:gs pos="100000">
              <a:srgbClr val="CEE1F2"/>
            </a:gs>
          </a:gsLst>
          <a:lin ang="5400000" scaled="0"/>
        </a:gradFill>
        <a:effectLst/>
      </p:bgPr>
    </p:bg>
    <p:spTree>
      <p:nvGrpSpPr>
        <p:cNvPr id="1" name=""/>
        <p:cNvGrpSpPr/>
        <p:nvPr/>
      </p:nvGrpSpPr>
      <p:grpSpPr>
        <a:xfrm>
          <a:off x="0" y="0"/>
          <a:ext cx="0" cy="0"/>
          <a:chOff x="0" y="0"/>
          <a:chExt cx="0" cy="0"/>
        </a:xfrm>
      </p:grpSpPr>
      <p:sp>
        <p:nvSpPr>
          <p:cNvPr id="841" name="Titre 1"/>
          <p:cNvSpPr txBox="1">
            <a:spLocks noGrp="1"/>
          </p:cNvSpPr>
          <p:nvPr>
            <p:ph type="title"/>
          </p:nvPr>
        </p:nvSpPr>
        <p:spPr>
          <a:xfrm>
            <a:off x="831850" y="1709738"/>
            <a:ext cx="10515600" cy="2852738"/>
          </a:xfrm>
          <a:prstGeom prst="rect">
            <a:avLst/>
          </a:prstGeom>
        </p:spPr>
        <p:txBody>
          <a:bodyPr/>
          <a:lstStyle/>
          <a:p>
            <a:r>
              <a:t>Les tests cognitifs</a:t>
            </a:r>
          </a:p>
        </p:txBody>
      </p:sp>
      <p:sp>
        <p:nvSpPr>
          <p:cNvPr id="842" name="Espace réservé du texte 2"/>
          <p:cNvSpPr txBox="1">
            <a:spLocks noGrp="1"/>
          </p:cNvSpPr>
          <p:nvPr>
            <p:ph type="body" sz="quarter" idx="1"/>
          </p:nvPr>
        </p:nvSpPr>
        <p:spPr>
          <a:prstGeom prst="rect">
            <a:avLst/>
          </a:prstGeom>
        </p:spPr>
        <p:txBody>
          <a:bodyPr/>
          <a:lstStyle/>
          <a:p>
            <a:endParaRPr/>
          </a:p>
        </p:txBody>
      </p:sp>
      <p:sp>
        <p:nvSpPr>
          <p:cNvPr id="843"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76</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 name="Espace réservé du numéro de diapositive 2"/>
          <p:cNvSpPr txBox="1">
            <a:spLocks noGrp="1"/>
          </p:cNvSpPr>
          <p:nvPr>
            <p:ph type="sldNum" sz="quarter" idx="4294967295"/>
          </p:nvPr>
        </p:nvSpPr>
        <p:spPr>
          <a:xfrm>
            <a:off x="11615935" y="5982305"/>
            <a:ext cx="232875"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a:defRPr sz="1000">
                <a:solidFill>
                  <a:srgbClr val="2D2926"/>
                </a:solidFill>
              </a:defRPr>
            </a:lvl1pPr>
          </a:lstStyle>
          <a:p>
            <a:fld id="{86CB4B4D-7CA3-9044-876B-883B54F8677D}" type="slidenum">
              <a:t>77</a:t>
            </a:fld>
            <a:endParaRPr/>
          </a:p>
        </p:txBody>
      </p:sp>
      <p:sp>
        <p:nvSpPr>
          <p:cNvPr id="846" name="Titre 1"/>
          <p:cNvSpPr txBox="1">
            <a:spLocks noGrp="1"/>
          </p:cNvSpPr>
          <p:nvPr>
            <p:ph type="title"/>
          </p:nvPr>
        </p:nvSpPr>
        <p:spPr>
          <a:xfrm>
            <a:off x="1024762" y="115888"/>
            <a:ext cx="10142476" cy="530228"/>
          </a:xfrm>
          <a:prstGeom prst="rect">
            <a:avLst/>
          </a:prstGeom>
        </p:spPr>
        <p:txBody>
          <a:bodyPr/>
          <a:lstStyle>
            <a:lvl1pPr algn="ctr">
              <a:defRPr sz="2800"/>
            </a:lvl1pPr>
          </a:lstStyle>
          <a:p>
            <a:r>
              <a:t>Tests cognitifs</a:t>
            </a:r>
          </a:p>
        </p:txBody>
      </p:sp>
      <p:sp>
        <p:nvSpPr>
          <p:cNvPr id="847" name="Espace réservé du contenu 1"/>
          <p:cNvSpPr txBox="1">
            <a:spLocks noGrp="1"/>
          </p:cNvSpPr>
          <p:nvPr>
            <p:ph type="body" idx="1"/>
          </p:nvPr>
        </p:nvSpPr>
        <p:spPr>
          <a:xfrm>
            <a:off x="764450" y="976854"/>
            <a:ext cx="10331779" cy="4033271"/>
          </a:xfrm>
          <a:prstGeom prst="rect">
            <a:avLst/>
          </a:prstGeom>
        </p:spPr>
        <p:txBody>
          <a:bodyPr/>
          <a:lstStyle/>
          <a:p>
            <a:pPr marL="742950" lvl="1" indent="-285750">
              <a:lnSpc>
                <a:spcPct val="120000"/>
              </a:lnSpc>
              <a:defRPr sz="2000"/>
            </a:pPr>
            <a:r>
              <a:t>Administrer les tests cognitifs en respectant les consignes du guide d’administration</a:t>
            </a:r>
            <a:endParaRPr sz="2400"/>
          </a:p>
          <a:p>
            <a:pPr marL="742950" lvl="1" indent="-285750">
              <a:lnSpc>
                <a:spcPct val="120000"/>
              </a:lnSpc>
              <a:defRPr sz="2000"/>
            </a:pPr>
            <a:endParaRPr sz="2400"/>
          </a:p>
          <a:p>
            <a:pPr marL="742950" lvl="1" indent="-285750">
              <a:lnSpc>
                <a:spcPct val="120000"/>
              </a:lnSpc>
              <a:defRPr sz="2000"/>
            </a:pPr>
            <a:r>
              <a:t>Annoter +++ les tests dans la marge au besoin = lenteur, persévérance, anxiété, etc.</a:t>
            </a:r>
            <a:endParaRPr sz="2400"/>
          </a:p>
          <a:p>
            <a:pPr marL="0" lvl="1" indent="457200">
              <a:lnSpc>
                <a:spcPct val="120000"/>
              </a:lnSpc>
              <a:buSzTx/>
              <a:buNone/>
              <a:defRPr sz="2000"/>
            </a:pPr>
            <a:endParaRPr sz="2400"/>
          </a:p>
          <a:p>
            <a:pPr marL="742950" lvl="1" indent="-285750">
              <a:lnSpc>
                <a:spcPct val="120000"/>
              </a:lnSpc>
              <a:defRPr sz="2000"/>
            </a:pPr>
            <a:r>
              <a:t>Compenser les déficits visuels et auditifs (attention au bouchons de cerumen)</a:t>
            </a:r>
            <a:endParaRPr sz="2400"/>
          </a:p>
          <a:p>
            <a:pPr marL="742950" lvl="1" indent="-285750">
              <a:lnSpc>
                <a:spcPct val="120000"/>
              </a:lnSpc>
              <a:defRPr sz="2000"/>
            </a:pPr>
            <a:endParaRPr sz="2400"/>
          </a:p>
          <a:p>
            <a:pPr marL="742950" lvl="1" indent="-285750">
              <a:lnSpc>
                <a:spcPct val="120000"/>
              </a:lnSpc>
              <a:defRPr sz="2000"/>
            </a:pPr>
            <a:r>
              <a:t>Faire dans la langue maternelle si possible, sinon avec traducteur</a:t>
            </a:r>
            <a:endParaRPr sz="2400"/>
          </a:p>
          <a:p>
            <a:pPr marL="742950" lvl="1" indent="-285750">
              <a:lnSpc>
                <a:spcPct val="120000"/>
              </a:lnSpc>
              <a:defRPr sz="2000"/>
            </a:pPr>
            <a:endParaRPr sz="2400"/>
          </a:p>
          <a:p>
            <a:pPr marL="742950" lvl="1" indent="-285750">
              <a:lnSpc>
                <a:spcPct val="120000"/>
              </a:lnSpc>
              <a:defRPr sz="2000"/>
            </a:pPr>
            <a:r>
              <a:t>Tenter de diminuer l’anxiété du patient en encourageant +++</a:t>
            </a:r>
          </a:p>
        </p:txBody>
      </p:sp>
      <p:grpSp>
        <p:nvGrpSpPr>
          <p:cNvPr id="850" name="Rectangle 4"/>
          <p:cNvGrpSpPr/>
          <p:nvPr/>
        </p:nvGrpSpPr>
        <p:grpSpPr>
          <a:xfrm>
            <a:off x="2565018" y="6132528"/>
            <a:ext cx="6562726" cy="509398"/>
            <a:chOff x="0" y="-1"/>
            <a:chExt cx="6562725" cy="509397"/>
          </a:xfrm>
        </p:grpSpPr>
        <p:sp>
          <p:nvSpPr>
            <p:cNvPr id="848" name="Rectangle"/>
            <p:cNvSpPr/>
            <p:nvPr/>
          </p:nvSpPr>
          <p:spPr>
            <a:xfrm>
              <a:off x="0" y="14541"/>
              <a:ext cx="6562726" cy="480318"/>
            </a:xfrm>
            <a:prstGeom prst="rect">
              <a:avLst/>
            </a:prstGeom>
            <a:solidFill>
              <a:srgbClr val="FFFFFF"/>
            </a:solidFill>
            <a:ln w="25400" cap="flat">
              <a:solidFill>
                <a:srgbClr val="2D2926"/>
              </a:solidFill>
              <a:prstDash val="solid"/>
              <a:round/>
            </a:ln>
            <a:effectLst/>
          </p:spPr>
          <p:txBody>
            <a:bodyPr wrap="square" lIns="45718" tIns="45718" rIns="45718" bIns="45718" numCol="1" anchor="ctr">
              <a:noAutofit/>
            </a:bodyPr>
            <a:lstStyle/>
            <a:p>
              <a:pPr algn="ctr">
                <a:defRPr>
                  <a:solidFill>
                    <a:srgbClr val="2D2926"/>
                  </a:solidFill>
                </a:defRPr>
              </a:pPr>
              <a:endParaRPr/>
            </a:p>
          </p:txBody>
        </p:sp>
        <p:sp>
          <p:nvSpPr>
            <p:cNvPr id="849" name="Source: Plan Alzheimer Québec-Tronc commun de formation provinciale…"/>
            <p:cNvSpPr txBox="1"/>
            <p:nvPr/>
          </p:nvSpPr>
          <p:spPr>
            <a:xfrm>
              <a:off x="58419" y="-2"/>
              <a:ext cx="6445887" cy="5093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1400">
                  <a:solidFill>
                    <a:srgbClr val="2D2926"/>
                  </a:solidFill>
                </a:defRPr>
              </a:pPr>
              <a:r>
                <a:t>Source: Plan Alzheimer Québec-Tronc commun de formation provinciale</a:t>
              </a:r>
            </a:p>
            <a:p>
              <a:pPr algn="ctr">
                <a:defRPr sz="1400">
                  <a:solidFill>
                    <a:srgbClr val="2D2926"/>
                  </a:solidFill>
                </a:defRPr>
              </a:pPr>
              <a:r>
                <a:t>Projet d’implantation ciblée en 1</a:t>
              </a:r>
              <a:r>
                <a:rPr baseline="30000"/>
                <a:t>re</a:t>
              </a:r>
              <a:r>
                <a:t> ligne: Maladie Alzheimer et maladies apparentées</a:t>
              </a:r>
            </a:p>
          </p:txBody>
        </p:sp>
      </p:grpSp>
      <p:sp>
        <p:nvSpPr>
          <p:cNvPr id="851" name="ZoneTexte 2"/>
          <p:cNvSpPr txBox="1"/>
          <p:nvPr/>
        </p:nvSpPr>
        <p:spPr>
          <a:xfrm>
            <a:off x="2565017" y="4879199"/>
            <a:ext cx="6562727" cy="401993"/>
          </a:xfrm>
          <a:prstGeom prst="rect">
            <a:avLst/>
          </a:prstGeom>
          <a:gradFill>
            <a:gsLst>
              <a:gs pos="0">
                <a:srgbClr val="A0E9FF"/>
              </a:gs>
              <a:gs pos="35000">
                <a:srgbClr val="BCEFFF"/>
              </a:gs>
              <a:gs pos="100000">
                <a:srgbClr val="E5F9FF"/>
              </a:gs>
            </a:gsLst>
            <a:lin ang="16200000"/>
          </a:gradFill>
          <a:ln>
            <a:solidFill>
              <a:srgbClr val="00AAC2"/>
            </a:solidFill>
          </a:ln>
          <a:effectLst>
            <a:outerShdw blurRad="38100" dist="200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400" b="1">
                <a:solidFill>
                  <a:srgbClr val="2D2926"/>
                </a:solidFill>
              </a:defRPr>
            </a:lvl1pPr>
          </a:lstStyle>
          <a:p>
            <a:r>
              <a:t>Un chiffre en lui même ne veut rien dire</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3" name="Espace réservé du numéro de diapositive 2"/>
          <p:cNvSpPr txBox="1">
            <a:spLocks noGrp="1"/>
          </p:cNvSpPr>
          <p:nvPr>
            <p:ph type="sldNum" sz="quarter" idx="4294967295"/>
          </p:nvPr>
        </p:nvSpPr>
        <p:spPr>
          <a:xfrm>
            <a:off x="11615935" y="5982305"/>
            <a:ext cx="232875"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a:defRPr sz="1000">
                <a:solidFill>
                  <a:srgbClr val="2D2926"/>
                </a:solidFill>
              </a:defRPr>
            </a:lvl1pPr>
          </a:lstStyle>
          <a:p>
            <a:fld id="{86CB4B4D-7CA3-9044-876B-883B54F8677D}" type="slidenum">
              <a:t>78</a:t>
            </a:fld>
            <a:endParaRPr/>
          </a:p>
        </p:txBody>
      </p:sp>
      <p:pic>
        <p:nvPicPr>
          <p:cNvPr id="854" name="Image 1" descr="Image 1"/>
          <p:cNvPicPr>
            <a:picLocks noChangeAspect="1"/>
          </p:cNvPicPr>
          <p:nvPr/>
        </p:nvPicPr>
        <p:blipFill>
          <a:blip r:embed="rId3">
            <a:extLst/>
          </a:blip>
          <a:srcRect l="3297" t="10112" r="4265" b="4106"/>
          <a:stretch>
            <a:fillRect/>
          </a:stretch>
        </p:blipFill>
        <p:spPr>
          <a:xfrm>
            <a:off x="1161178" y="-83089"/>
            <a:ext cx="9579838" cy="579087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 name="Espace réservé du numéro de diapositive 2"/>
          <p:cNvSpPr txBox="1">
            <a:spLocks noGrp="1"/>
          </p:cNvSpPr>
          <p:nvPr>
            <p:ph type="sldNum" sz="quarter" idx="4294967295"/>
          </p:nvPr>
        </p:nvSpPr>
        <p:spPr>
          <a:xfrm>
            <a:off x="11615935" y="5982305"/>
            <a:ext cx="232875"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a:defRPr sz="1000">
                <a:solidFill>
                  <a:srgbClr val="2D2926"/>
                </a:solidFill>
              </a:defRPr>
            </a:lvl1pPr>
          </a:lstStyle>
          <a:p>
            <a:fld id="{86CB4B4D-7CA3-9044-876B-883B54F8677D}" type="slidenum">
              <a:t>79</a:t>
            </a:fld>
            <a:endParaRPr/>
          </a:p>
        </p:txBody>
      </p:sp>
      <p:sp>
        <p:nvSpPr>
          <p:cNvPr id="859" name="Titre 1"/>
          <p:cNvSpPr txBox="1">
            <a:spLocks noGrp="1"/>
          </p:cNvSpPr>
          <p:nvPr>
            <p:ph type="title"/>
          </p:nvPr>
        </p:nvSpPr>
        <p:spPr>
          <a:xfrm>
            <a:off x="815412" y="274638"/>
            <a:ext cx="11016888" cy="706440"/>
          </a:xfrm>
          <a:prstGeom prst="rect">
            <a:avLst/>
          </a:prstGeom>
        </p:spPr>
        <p:txBody>
          <a:bodyPr/>
          <a:lstStyle/>
          <a:p>
            <a:pPr algn="ctr" defTabSz="393191">
              <a:defRPr sz="1300"/>
            </a:pPr>
            <a:r>
              <a:t/>
            </a:r>
            <a:br/>
            <a:r>
              <a:t/>
            </a:r>
            <a:br/>
            <a:endParaRPr/>
          </a:p>
        </p:txBody>
      </p:sp>
      <p:sp>
        <p:nvSpPr>
          <p:cNvPr id="860" name="Espace réservé du contenu 2"/>
          <p:cNvSpPr txBox="1">
            <a:spLocks noGrp="1"/>
          </p:cNvSpPr>
          <p:nvPr>
            <p:ph type="body" sz="half" idx="1"/>
          </p:nvPr>
        </p:nvSpPr>
        <p:spPr>
          <a:xfrm>
            <a:off x="815412" y="1125538"/>
            <a:ext cx="5384803" cy="4535712"/>
          </a:xfrm>
          <a:prstGeom prst="rect">
            <a:avLst/>
          </a:prstGeom>
        </p:spPr>
        <p:txBody>
          <a:bodyPr/>
          <a:lstStyle/>
          <a:p>
            <a:endParaRPr/>
          </a:p>
        </p:txBody>
      </p:sp>
      <p:pic>
        <p:nvPicPr>
          <p:cNvPr id="861" name="Picture 3" descr="Picture 3"/>
          <p:cNvPicPr>
            <a:picLocks noChangeAspect="1"/>
          </p:cNvPicPr>
          <p:nvPr/>
        </p:nvPicPr>
        <p:blipFill>
          <a:blip r:embed="rId2">
            <a:extLst/>
          </a:blip>
          <a:stretch>
            <a:fillRect/>
          </a:stretch>
        </p:blipFill>
        <p:spPr>
          <a:xfrm>
            <a:off x="5924451" y="94004"/>
            <a:ext cx="5014167" cy="6354589"/>
          </a:xfrm>
          <a:prstGeom prst="rect">
            <a:avLst/>
          </a:prstGeom>
          <a:ln w="12700">
            <a:miter lim="400000"/>
          </a:ln>
        </p:spPr>
      </p:pic>
      <p:pic>
        <p:nvPicPr>
          <p:cNvPr id="862" name="Picture 4" descr="Picture 4"/>
          <p:cNvPicPr>
            <a:picLocks noChangeAspect="1"/>
          </p:cNvPicPr>
          <p:nvPr/>
        </p:nvPicPr>
        <p:blipFill>
          <a:blip r:embed="rId3">
            <a:extLst/>
          </a:blip>
          <a:stretch>
            <a:fillRect/>
          </a:stretch>
        </p:blipFill>
        <p:spPr>
          <a:xfrm>
            <a:off x="922945" y="93243"/>
            <a:ext cx="5001507" cy="635534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Espace réservé du numéro de diapositive 2"/>
          <p:cNvSpPr txBox="1">
            <a:spLocks noGrp="1"/>
          </p:cNvSpPr>
          <p:nvPr>
            <p:ph type="sldNum" sz="quarter" idx="2"/>
          </p:nvPr>
        </p:nvSpPr>
        <p:spPr>
          <a:xfrm>
            <a:off x="11615935" y="5982305"/>
            <a:ext cx="168510" cy="2285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377" name="Titre 1"/>
          <p:cNvSpPr txBox="1">
            <a:spLocks noGrp="1"/>
          </p:cNvSpPr>
          <p:nvPr>
            <p:ph type="title"/>
          </p:nvPr>
        </p:nvSpPr>
        <p:spPr>
          <a:xfrm>
            <a:off x="838200" y="-1"/>
            <a:ext cx="10515600" cy="769547"/>
          </a:xfrm>
          <a:prstGeom prst="rect">
            <a:avLst/>
          </a:prstGeom>
        </p:spPr>
        <p:txBody>
          <a:bodyPr/>
          <a:lstStyle>
            <a:lvl1pPr algn="ctr"/>
          </a:lstStyle>
          <a:p>
            <a:r>
              <a:t>VRAI ou FAUX</a:t>
            </a:r>
          </a:p>
        </p:txBody>
      </p:sp>
      <p:sp>
        <p:nvSpPr>
          <p:cNvPr id="378" name="Espace réservé du contenu 2"/>
          <p:cNvSpPr txBox="1">
            <a:spLocks noGrp="1"/>
          </p:cNvSpPr>
          <p:nvPr>
            <p:ph type="body" idx="1"/>
          </p:nvPr>
        </p:nvSpPr>
        <p:spPr>
          <a:xfrm>
            <a:off x="838200" y="1513029"/>
            <a:ext cx="10515600" cy="4469027"/>
          </a:xfrm>
          <a:prstGeom prst="rect">
            <a:avLst/>
          </a:prstGeom>
        </p:spPr>
        <p:txBody>
          <a:bodyPr/>
          <a:lstStyle/>
          <a:p>
            <a:r>
              <a:t>L’Alzheimer ne fait pas partie du processus normal de vieillissement du cerveau. </a:t>
            </a:r>
          </a:p>
          <a:p>
            <a:pPr>
              <a:defRPr b="1">
                <a:solidFill>
                  <a:srgbClr val="C00000"/>
                </a:solidFill>
              </a:defRPr>
            </a:pPr>
            <a:endParaRPr/>
          </a:p>
          <a:p>
            <a:pPr>
              <a:defRPr>
                <a:solidFill>
                  <a:srgbClr val="000000"/>
                </a:solidFill>
              </a:defRPr>
            </a:pPr>
            <a:r>
              <a:t>On ne peut rien faire pour prévenir les TNC majeurs.</a:t>
            </a:r>
          </a:p>
          <a:p>
            <a:pPr marL="0" indent="0">
              <a:buSzTx/>
              <a:buNone/>
              <a:defRPr b="1">
                <a:solidFill>
                  <a:srgbClr val="C00000"/>
                </a:solidFill>
              </a:defRPr>
            </a:pPr>
            <a:endParaRPr/>
          </a:p>
          <a:p>
            <a:pPr>
              <a:defRPr>
                <a:solidFill>
                  <a:srgbClr val="000000"/>
                </a:solidFill>
              </a:defRPr>
            </a:pPr>
            <a:r>
              <a:t>Les TNC majeurs n’interfèrent pas avec l’autonomie dans les AVQ/AVD.</a:t>
            </a:r>
          </a:p>
          <a:p>
            <a:pPr>
              <a:defRPr b="1">
                <a:solidFill>
                  <a:srgbClr val="C00000"/>
                </a:solidFill>
              </a:defRPr>
            </a:pPr>
            <a:endParaRPr/>
          </a:p>
          <a:p>
            <a:r>
              <a:t>Il existe des tests cliniques rapides qui évaluent les fonctions cognitives. </a:t>
            </a:r>
          </a:p>
        </p:txBody>
      </p:sp>
      <p:pic>
        <p:nvPicPr>
          <p:cNvPr id="379" name="Image 4" descr="Image 4"/>
          <p:cNvPicPr>
            <a:picLocks noChangeAspect="1"/>
          </p:cNvPicPr>
          <p:nvPr/>
        </p:nvPicPr>
        <p:blipFill>
          <a:blip r:embed="rId2">
            <a:extLst/>
          </a:blip>
          <a:stretch>
            <a:fillRect/>
          </a:stretch>
        </p:blipFill>
        <p:spPr>
          <a:xfrm>
            <a:off x="7665577" y="5293"/>
            <a:ext cx="2572100" cy="1528502"/>
          </a:xfrm>
          <a:prstGeom prst="rect">
            <a:avLst/>
          </a:prstGeom>
          <a:ln w="12700">
            <a:miter lim="400000"/>
          </a:ln>
        </p:spPr>
      </p:pic>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 name="Espace réservé du numéro de diapositive 2"/>
          <p:cNvSpPr txBox="1">
            <a:spLocks noGrp="1"/>
          </p:cNvSpPr>
          <p:nvPr>
            <p:ph type="sldNum" sz="quarter" idx="4294967295"/>
          </p:nvPr>
        </p:nvSpPr>
        <p:spPr>
          <a:xfrm>
            <a:off x="11615935" y="5982305"/>
            <a:ext cx="232875"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a:defRPr sz="1000">
                <a:solidFill>
                  <a:srgbClr val="2D2926"/>
                </a:solidFill>
              </a:defRPr>
            </a:lvl1pPr>
          </a:lstStyle>
          <a:p>
            <a:fld id="{86CB4B4D-7CA3-9044-876B-883B54F8677D}" type="slidenum">
              <a:t>80</a:t>
            </a:fld>
            <a:endParaRPr/>
          </a:p>
        </p:txBody>
      </p:sp>
      <p:sp>
        <p:nvSpPr>
          <p:cNvPr id="865" name="Titre 1"/>
          <p:cNvSpPr txBox="1">
            <a:spLocks noGrp="1"/>
          </p:cNvSpPr>
          <p:nvPr>
            <p:ph type="title"/>
          </p:nvPr>
        </p:nvSpPr>
        <p:spPr>
          <a:xfrm>
            <a:off x="2057674" y="374756"/>
            <a:ext cx="8002587" cy="385570"/>
          </a:xfrm>
          <a:prstGeom prst="rect">
            <a:avLst/>
          </a:prstGeom>
        </p:spPr>
        <p:txBody>
          <a:bodyPr>
            <a:normAutofit fontScale="90000"/>
          </a:bodyPr>
          <a:lstStyle>
            <a:lvl1pPr algn="ctr" defTabSz="850391">
              <a:defRPr sz="2300"/>
            </a:lvl1pPr>
          </a:lstStyle>
          <a:p>
            <a:r>
              <a:t>MMSE – MEEM- FOLSTEIN</a:t>
            </a:r>
          </a:p>
        </p:txBody>
      </p:sp>
      <p:sp>
        <p:nvSpPr>
          <p:cNvPr id="866" name="Espace réservé du contenu 2"/>
          <p:cNvSpPr txBox="1">
            <a:spLocks noGrp="1"/>
          </p:cNvSpPr>
          <p:nvPr>
            <p:ph type="body" idx="1"/>
          </p:nvPr>
        </p:nvSpPr>
        <p:spPr>
          <a:xfrm>
            <a:off x="239280" y="1034039"/>
            <a:ext cx="11639376" cy="4674552"/>
          </a:xfrm>
          <a:prstGeom prst="rect">
            <a:avLst/>
          </a:prstGeom>
        </p:spPr>
        <p:txBody>
          <a:bodyPr/>
          <a:lstStyle/>
          <a:p>
            <a:pPr>
              <a:defRPr sz="1800"/>
            </a:pPr>
            <a:endParaRPr/>
          </a:p>
          <a:p>
            <a:pPr marL="742950" lvl="1" indent="-285750">
              <a:buClr>
                <a:srgbClr val="FFBF3F"/>
              </a:buClr>
              <a:defRPr sz="1800"/>
            </a:pPr>
            <a:r>
              <a:t>résultats normaux dans la phase précoce et chez les patients avec un niveau de fonctionnement plus élevé</a:t>
            </a:r>
            <a:endParaRPr sz="2400"/>
          </a:p>
          <a:p>
            <a:pPr marL="742950" lvl="1" indent="-285750">
              <a:buClr>
                <a:srgbClr val="FFBF3F"/>
              </a:buClr>
              <a:defRPr sz="1800"/>
            </a:pPr>
            <a:endParaRPr sz="2400"/>
          </a:p>
          <a:p>
            <a:pPr marL="742950" lvl="1" indent="-285750">
              <a:buClr>
                <a:srgbClr val="FFBF3F"/>
              </a:buClr>
              <a:defRPr sz="1800"/>
            </a:pPr>
            <a:r>
              <a:t>résultats anormaux chez les patients sans TNC mais présentant un niveau de fonctionnement plus faible </a:t>
            </a:r>
          </a:p>
          <a:p>
            <a:pPr marL="0" lvl="2" indent="914400">
              <a:spcBef>
                <a:spcPts val="400"/>
              </a:spcBef>
              <a:buSzTx/>
              <a:buNone/>
              <a:defRPr sz="1800"/>
            </a:pPr>
            <a:endParaRPr/>
          </a:p>
          <a:p>
            <a:pPr marL="742950" lvl="1" indent="-285750">
              <a:spcBef>
                <a:spcPts val="400"/>
              </a:spcBef>
              <a:buClr>
                <a:srgbClr val="FFBF3F"/>
              </a:buClr>
              <a:defRPr sz="1800"/>
            </a:pPr>
            <a:r>
              <a:t>A une bonne valeur psychométrique pour la clientèle avec déficits cognitifs modérés</a:t>
            </a:r>
            <a:endParaRPr sz="2400"/>
          </a:p>
          <a:p>
            <a:pPr marL="742950" lvl="1" indent="-285750">
              <a:spcBef>
                <a:spcPts val="400"/>
              </a:spcBef>
              <a:buClr>
                <a:srgbClr val="FFBF3F"/>
              </a:buClr>
              <a:defRPr sz="1800"/>
            </a:pPr>
            <a:endParaRPr sz="2400"/>
          </a:p>
          <a:p>
            <a:pPr marL="742950" lvl="1" indent="-285750">
              <a:spcBef>
                <a:spcPts val="400"/>
              </a:spcBef>
              <a:buClr>
                <a:srgbClr val="FFBF3F"/>
              </a:buClr>
              <a:defRPr sz="1800"/>
            </a:pPr>
            <a:r>
              <a:t>Pour suivre l’évolution de la maladie et assurer le remboursement par la RAMQ</a:t>
            </a:r>
            <a:endParaRPr sz="2400"/>
          </a:p>
          <a:p>
            <a:pPr marL="742950" lvl="1" indent="-285750">
              <a:spcBef>
                <a:spcPts val="400"/>
              </a:spcBef>
              <a:buClr>
                <a:srgbClr val="FFBF3F"/>
              </a:buClr>
              <a:defRPr sz="1800"/>
            </a:pPr>
            <a:endParaRPr sz="2400"/>
          </a:p>
          <a:p>
            <a:pPr marL="742950" lvl="1" indent="-285750">
              <a:spcBef>
                <a:spcPts val="400"/>
              </a:spcBef>
              <a:buClr>
                <a:srgbClr val="FFBF3F"/>
              </a:buClr>
              <a:defRPr sz="1800">
                <a:latin typeface="Algerian"/>
                <a:ea typeface="Algerian"/>
                <a:cs typeface="Algerian"/>
                <a:sym typeface="Algerian"/>
              </a:defRPr>
            </a:pPr>
            <a:r>
              <a:t>&lt; </a:t>
            </a:r>
            <a:r>
              <a:rPr>
                <a:latin typeface="+mn-lt"/>
                <a:ea typeface="+mn-ea"/>
                <a:cs typeface="+mn-cs"/>
                <a:sym typeface="Calibri"/>
              </a:rPr>
              <a:t>24 TNC probable: Ne donne </a:t>
            </a:r>
            <a:r>
              <a:rPr b="1">
                <a:latin typeface="+mn-lt"/>
                <a:ea typeface="+mn-ea"/>
                <a:cs typeface="+mn-cs"/>
                <a:sym typeface="Calibri"/>
              </a:rPr>
              <a:t>pas de diagnostic </a:t>
            </a:r>
            <a:r>
              <a:rPr>
                <a:latin typeface="+mn-lt"/>
                <a:ea typeface="+mn-ea"/>
                <a:cs typeface="+mn-cs"/>
                <a:sym typeface="Calibri"/>
              </a:rPr>
              <a:t>: montre une atteinte à la cognition et non sa cause</a:t>
            </a:r>
          </a:p>
          <a:p>
            <a:pPr marL="742950" lvl="1" indent="-285750">
              <a:spcBef>
                <a:spcPts val="400"/>
              </a:spcBef>
              <a:buClr>
                <a:srgbClr val="FFBF3F"/>
              </a:buClr>
              <a:defRPr sz="1800"/>
            </a:pPr>
            <a:endParaRPr>
              <a:latin typeface="+mn-lt"/>
              <a:ea typeface="+mn-ea"/>
              <a:cs typeface="+mn-cs"/>
              <a:sym typeface="Calibri"/>
            </a:endParaRPr>
          </a:p>
          <a:p>
            <a:pPr marL="742950" lvl="1" indent="-285750">
              <a:spcBef>
                <a:spcPts val="400"/>
              </a:spcBef>
              <a:buClr>
                <a:srgbClr val="FFBF3F"/>
              </a:buClr>
              <a:defRPr sz="1800"/>
            </a:pPr>
            <a:r>
              <a:t>Entre 24-30 = faire un MoCa</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 name="Espace réservé du numéro de diapositive 2"/>
          <p:cNvSpPr txBox="1">
            <a:spLocks noGrp="1"/>
          </p:cNvSpPr>
          <p:nvPr>
            <p:ph type="sldNum" sz="quarter" idx="4294967295"/>
          </p:nvPr>
        </p:nvSpPr>
        <p:spPr>
          <a:xfrm>
            <a:off x="11615935" y="5982305"/>
            <a:ext cx="232875"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a:defRPr sz="1000">
                <a:solidFill>
                  <a:srgbClr val="2D2926"/>
                </a:solidFill>
              </a:defRPr>
            </a:lvl1pPr>
          </a:lstStyle>
          <a:p>
            <a:fld id="{86CB4B4D-7CA3-9044-876B-883B54F8677D}" type="slidenum">
              <a:t>81</a:t>
            </a:fld>
            <a:endParaRPr/>
          </a:p>
        </p:txBody>
      </p:sp>
      <p:pic>
        <p:nvPicPr>
          <p:cNvPr id="871" name="Picture 12" descr="Picture 12"/>
          <p:cNvPicPr>
            <a:picLocks noChangeAspect="1"/>
          </p:cNvPicPr>
          <p:nvPr/>
        </p:nvPicPr>
        <p:blipFill>
          <a:blip r:embed="rId2">
            <a:extLst/>
          </a:blip>
          <a:stretch>
            <a:fillRect/>
          </a:stretch>
        </p:blipFill>
        <p:spPr>
          <a:xfrm>
            <a:off x="3739446" y="0"/>
            <a:ext cx="4657460" cy="68160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 name="Espace réservé du numéro de diapositive 2"/>
          <p:cNvSpPr txBox="1">
            <a:spLocks noGrp="1"/>
          </p:cNvSpPr>
          <p:nvPr>
            <p:ph type="sldNum" sz="quarter" idx="4294967295"/>
          </p:nvPr>
        </p:nvSpPr>
        <p:spPr>
          <a:xfrm>
            <a:off x="11615935" y="5982305"/>
            <a:ext cx="232875"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a:defRPr sz="1000">
                <a:solidFill>
                  <a:srgbClr val="2D2926"/>
                </a:solidFill>
              </a:defRPr>
            </a:lvl1pPr>
          </a:lstStyle>
          <a:p>
            <a:fld id="{86CB4B4D-7CA3-9044-876B-883B54F8677D}" type="slidenum">
              <a:t>82</a:t>
            </a:fld>
            <a:endParaRPr/>
          </a:p>
        </p:txBody>
      </p:sp>
      <p:sp>
        <p:nvSpPr>
          <p:cNvPr id="874" name="Titre 1"/>
          <p:cNvSpPr txBox="1">
            <a:spLocks noGrp="1"/>
          </p:cNvSpPr>
          <p:nvPr>
            <p:ph type="title"/>
          </p:nvPr>
        </p:nvSpPr>
        <p:spPr>
          <a:xfrm>
            <a:off x="802480" y="274638"/>
            <a:ext cx="10670120" cy="706440"/>
          </a:xfrm>
          <a:prstGeom prst="rect">
            <a:avLst/>
          </a:prstGeom>
        </p:spPr>
        <p:txBody>
          <a:bodyPr/>
          <a:lstStyle/>
          <a:p>
            <a:pPr algn="ctr">
              <a:defRPr sz="2800"/>
            </a:pPr>
            <a:r>
              <a:t>Mo</a:t>
            </a:r>
            <a:r>
              <a:rPr b="0"/>
              <a:t>ntreal</a:t>
            </a:r>
            <a:r>
              <a:t> C</a:t>
            </a:r>
            <a:r>
              <a:rPr b="0"/>
              <a:t>ognitive</a:t>
            </a:r>
            <a:r>
              <a:t> A</a:t>
            </a:r>
            <a:r>
              <a:rPr b="0"/>
              <a:t>ssesment (</a:t>
            </a:r>
            <a:r>
              <a:t>MoCA</a:t>
            </a:r>
            <a:r>
              <a:rPr b="0"/>
              <a:t>)</a:t>
            </a:r>
          </a:p>
        </p:txBody>
      </p:sp>
      <p:sp>
        <p:nvSpPr>
          <p:cNvPr id="875" name="Espace réservé du contenu 2"/>
          <p:cNvSpPr txBox="1">
            <a:spLocks noGrp="1"/>
          </p:cNvSpPr>
          <p:nvPr>
            <p:ph type="body" idx="1"/>
          </p:nvPr>
        </p:nvSpPr>
        <p:spPr>
          <a:xfrm>
            <a:off x="444382" y="981076"/>
            <a:ext cx="11451364" cy="5026617"/>
          </a:xfrm>
          <a:prstGeom prst="rect">
            <a:avLst/>
          </a:prstGeom>
        </p:spPr>
        <p:txBody>
          <a:bodyPr/>
          <a:lstStyle/>
          <a:p>
            <a:pPr marL="742950" lvl="1" indent="-285750">
              <a:lnSpc>
                <a:spcPct val="150000"/>
              </a:lnSpc>
              <a:defRPr sz="2000"/>
            </a:pPr>
            <a:r>
              <a:t>Plus sensible aux troubles cognitifs légers</a:t>
            </a:r>
            <a:endParaRPr sz="2400"/>
          </a:p>
          <a:p>
            <a:pPr marL="742950" lvl="1" indent="-285750">
              <a:lnSpc>
                <a:spcPct val="150000"/>
              </a:lnSpc>
              <a:defRPr sz="2000"/>
            </a:pPr>
            <a:r>
              <a:t>Pour les patients ayant un niveau de fonctionnement antérieur plus élevé</a:t>
            </a:r>
            <a:endParaRPr sz="2400"/>
          </a:p>
          <a:p>
            <a:pPr marL="742950" lvl="1" indent="-285750">
              <a:lnSpc>
                <a:spcPct val="150000"/>
              </a:lnSpc>
              <a:defRPr sz="2000"/>
            </a:pPr>
            <a:r>
              <a:t>Les résultats peuvent être normaux dans les phases précoces et anormaux chez les patients avec un faible niveau de fonctionnement antérieur</a:t>
            </a:r>
          </a:p>
          <a:p>
            <a:pPr marL="742950" lvl="1" indent="-285750">
              <a:lnSpc>
                <a:spcPct val="150000"/>
              </a:lnSpc>
              <a:spcBef>
                <a:spcPts val="400"/>
              </a:spcBef>
              <a:buClr>
                <a:srgbClr val="FFBF3F"/>
              </a:buClr>
              <a:defRPr sz="2000">
                <a:latin typeface="Algerian"/>
                <a:ea typeface="Algerian"/>
                <a:cs typeface="Algerian"/>
                <a:sym typeface="Algerian"/>
              </a:defRPr>
            </a:pPr>
            <a:r>
              <a:t>&lt; </a:t>
            </a:r>
            <a:r>
              <a:rPr>
                <a:latin typeface="+mn-lt"/>
                <a:ea typeface="+mn-ea"/>
                <a:cs typeface="+mn-cs"/>
                <a:sym typeface="Calibri"/>
              </a:rPr>
              <a:t>26 TNC probable: Ne donne </a:t>
            </a:r>
            <a:r>
              <a:rPr b="1">
                <a:latin typeface="+mn-lt"/>
                <a:ea typeface="+mn-ea"/>
                <a:cs typeface="+mn-cs"/>
                <a:sym typeface="Calibri"/>
              </a:rPr>
              <a:t>pas de diagnostic </a:t>
            </a:r>
            <a:r>
              <a:rPr>
                <a:latin typeface="+mn-lt"/>
                <a:ea typeface="+mn-ea"/>
                <a:cs typeface="+mn-cs"/>
                <a:sym typeface="Calibri"/>
              </a:rPr>
              <a:t>: montre une atteinte à la cognition et non sa cause</a:t>
            </a:r>
            <a:endParaRPr sz="2400"/>
          </a:p>
          <a:p>
            <a:pPr marL="742950" lvl="1" indent="-285750">
              <a:lnSpc>
                <a:spcPct val="150000"/>
              </a:lnSpc>
              <a:buClr>
                <a:srgbClr val="FFBF3F"/>
              </a:buClr>
              <a:defRPr sz="2000"/>
            </a:pPr>
            <a:r>
              <a:t>Score influencé par la scolarité</a:t>
            </a:r>
            <a:endParaRPr sz="2400"/>
          </a:p>
          <a:p>
            <a:pPr marL="742950" lvl="1" indent="-285750">
              <a:lnSpc>
                <a:spcPct val="150000"/>
              </a:lnSpc>
              <a:buClr>
                <a:srgbClr val="FFBF3F"/>
              </a:buClr>
              <a:defRPr sz="2000"/>
            </a:pPr>
            <a:r>
              <a:t>Dimension culturelle à considérer  </a:t>
            </a:r>
            <a:endParaRPr sz="2400"/>
          </a:p>
          <a:p>
            <a:pPr marL="742950" lvl="1" indent="-285750">
              <a:lnSpc>
                <a:spcPct val="150000"/>
              </a:lnSpc>
              <a:buClr>
                <a:srgbClr val="FFBF3F"/>
              </a:buClr>
              <a:defRPr sz="2000" i="1" u="sng">
                <a:solidFill>
                  <a:srgbClr val="003399"/>
                </a:solidFill>
                <a:uFill>
                  <a:solidFill>
                    <a:srgbClr val="003399"/>
                  </a:solidFill>
                </a:uFill>
              </a:defRPr>
            </a:pPr>
            <a:r>
              <a:rPr>
                <a:solidFill>
                  <a:srgbClr val="0000FF"/>
                </a:solidFill>
                <a:uFill>
                  <a:solidFill>
                    <a:srgbClr val="0000FF"/>
                  </a:solidFill>
                </a:uFill>
                <a:hlinkClick r:id="rId3"/>
              </a:rPr>
              <a:t>www.mocatest.org</a:t>
            </a:r>
            <a:r>
              <a:rPr u="none">
                <a:solidFill>
                  <a:srgbClr val="2D2926"/>
                </a:solidFill>
                <a:uFillTx/>
              </a:rPr>
              <a:t> (versions alternatives anglaises et françaises - plusieurs langues)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 name="Espace réservé du numéro de diapositive 2"/>
          <p:cNvSpPr txBox="1">
            <a:spLocks noGrp="1"/>
          </p:cNvSpPr>
          <p:nvPr>
            <p:ph type="sldNum" sz="quarter" idx="4294967295"/>
          </p:nvPr>
        </p:nvSpPr>
        <p:spPr>
          <a:xfrm>
            <a:off x="11615935" y="5982305"/>
            <a:ext cx="232875"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a:defRPr sz="1000">
                <a:solidFill>
                  <a:srgbClr val="2D2926"/>
                </a:solidFill>
              </a:defRPr>
            </a:lvl1pPr>
          </a:lstStyle>
          <a:p>
            <a:fld id="{86CB4B4D-7CA3-9044-876B-883B54F8677D}" type="slidenum">
              <a:t>83</a:t>
            </a:fld>
            <a:endParaRPr/>
          </a:p>
        </p:txBody>
      </p:sp>
      <p:sp>
        <p:nvSpPr>
          <p:cNvPr id="880" name="Titre 1"/>
          <p:cNvSpPr txBox="1">
            <a:spLocks noGrp="1"/>
          </p:cNvSpPr>
          <p:nvPr>
            <p:ph type="title"/>
          </p:nvPr>
        </p:nvSpPr>
        <p:spPr>
          <a:xfrm>
            <a:off x="1734343" y="32553"/>
            <a:ext cx="8785226" cy="382911"/>
          </a:xfrm>
          <a:prstGeom prst="rect">
            <a:avLst/>
          </a:prstGeom>
        </p:spPr>
        <p:txBody>
          <a:bodyPr>
            <a:normAutofit fontScale="90000"/>
          </a:bodyPr>
          <a:lstStyle>
            <a:lvl1pPr algn="ctr" defTabSz="850391">
              <a:defRPr sz="2300"/>
            </a:lvl1pPr>
          </a:lstStyle>
          <a:p>
            <a:r>
              <a:t>Tests cognitifs</a:t>
            </a:r>
          </a:p>
        </p:txBody>
      </p:sp>
      <p:sp>
        <p:nvSpPr>
          <p:cNvPr id="881" name="Espace réservé du contenu 2"/>
          <p:cNvSpPr txBox="1">
            <a:spLocks noGrp="1"/>
          </p:cNvSpPr>
          <p:nvPr>
            <p:ph type="body" idx="1"/>
          </p:nvPr>
        </p:nvSpPr>
        <p:spPr>
          <a:xfrm>
            <a:off x="1626227" y="982980"/>
            <a:ext cx="8893342" cy="4868474"/>
          </a:xfrm>
          <a:prstGeom prst="rect">
            <a:avLst/>
          </a:prstGeom>
        </p:spPr>
        <p:txBody>
          <a:bodyPr/>
          <a:lstStyle/>
          <a:p>
            <a:pPr marL="332613" indent="-332613" defTabSz="886967">
              <a:lnSpc>
                <a:spcPct val="80000"/>
              </a:lnSpc>
              <a:spcBef>
                <a:spcPts val="500"/>
              </a:spcBef>
              <a:defRPr sz="2100" b="1"/>
            </a:pPr>
            <a:r>
              <a:rPr lang="fr-CA" dirty="0">
                <a:solidFill>
                  <a:srgbClr val="FF0000"/>
                </a:solidFill>
              </a:rPr>
              <a:t>L</a:t>
            </a:r>
            <a:r>
              <a:rPr dirty="0" err="1" smtClean="0">
                <a:solidFill>
                  <a:srgbClr val="FF0000"/>
                </a:solidFill>
              </a:rPr>
              <a:t>es</a:t>
            </a:r>
            <a:r>
              <a:rPr dirty="0" smtClean="0">
                <a:solidFill>
                  <a:srgbClr val="FF0000"/>
                </a:solidFill>
              </a:rPr>
              <a:t> </a:t>
            </a:r>
            <a:r>
              <a:rPr dirty="0">
                <a:solidFill>
                  <a:srgbClr val="FF0000"/>
                </a:solidFill>
              </a:rPr>
              <a:t>tests </a:t>
            </a:r>
            <a:r>
              <a:rPr dirty="0" err="1">
                <a:solidFill>
                  <a:srgbClr val="FF0000"/>
                </a:solidFill>
              </a:rPr>
              <a:t>psychométriques</a:t>
            </a:r>
            <a:r>
              <a:rPr dirty="0">
                <a:solidFill>
                  <a:srgbClr val="FF0000"/>
                </a:solidFill>
              </a:rPr>
              <a:t> ne </a:t>
            </a:r>
            <a:r>
              <a:rPr dirty="0" err="1">
                <a:solidFill>
                  <a:srgbClr val="FF0000"/>
                </a:solidFill>
              </a:rPr>
              <a:t>permettent</a:t>
            </a:r>
            <a:r>
              <a:rPr dirty="0">
                <a:solidFill>
                  <a:srgbClr val="FF0000"/>
                </a:solidFill>
              </a:rPr>
              <a:t> pas de poser un diagnostic de TNC</a:t>
            </a:r>
            <a:endParaRPr sz="2400" dirty="0">
              <a:solidFill>
                <a:srgbClr val="FF0000"/>
              </a:solidFill>
            </a:endParaRPr>
          </a:p>
          <a:p>
            <a:pPr marL="332613" indent="-332613" defTabSz="886967">
              <a:lnSpc>
                <a:spcPct val="80000"/>
              </a:lnSpc>
              <a:spcBef>
                <a:spcPts val="500"/>
              </a:spcBef>
              <a:defRPr sz="2300" b="1"/>
            </a:pPr>
            <a:endParaRPr sz="2400" dirty="0"/>
          </a:p>
          <a:p>
            <a:pPr marL="332613" indent="-332613" defTabSz="886967">
              <a:lnSpc>
                <a:spcPct val="80000"/>
              </a:lnSpc>
              <a:spcBef>
                <a:spcPts val="500"/>
              </a:spcBef>
              <a:defRPr sz="2100"/>
            </a:pPr>
            <a:r>
              <a:rPr dirty="0" err="1"/>
              <a:t>L'administration</a:t>
            </a:r>
            <a:r>
              <a:rPr dirty="0"/>
              <a:t> </a:t>
            </a:r>
            <a:r>
              <a:rPr dirty="0" err="1"/>
              <a:t>systématique</a:t>
            </a:r>
            <a:r>
              <a:rPr dirty="0"/>
              <a:t> et </a:t>
            </a:r>
            <a:r>
              <a:rPr dirty="0" err="1"/>
              <a:t>simultanée</a:t>
            </a:r>
            <a:r>
              <a:rPr dirty="0"/>
              <a:t> des </a:t>
            </a:r>
            <a:r>
              <a:rPr dirty="0" err="1"/>
              <a:t>échelles</a:t>
            </a:r>
            <a:r>
              <a:rPr dirty="0"/>
              <a:t> MMSE et </a:t>
            </a:r>
            <a:r>
              <a:rPr dirty="0" err="1"/>
              <a:t>MoCA</a:t>
            </a:r>
            <a:r>
              <a:rPr dirty="0"/>
              <a:t> </a:t>
            </a:r>
            <a:r>
              <a:rPr dirty="0" err="1"/>
              <a:t>n'apporte</a:t>
            </a:r>
            <a:r>
              <a:rPr dirty="0"/>
              <a:t> </a:t>
            </a:r>
            <a:r>
              <a:rPr dirty="0" err="1"/>
              <a:t>aucun</a:t>
            </a:r>
            <a:r>
              <a:rPr dirty="0"/>
              <a:t> gain </a:t>
            </a:r>
            <a:r>
              <a:rPr dirty="0" err="1"/>
              <a:t>en</a:t>
            </a:r>
            <a:r>
              <a:rPr dirty="0"/>
              <a:t> </a:t>
            </a:r>
            <a:r>
              <a:rPr dirty="0" err="1"/>
              <a:t>précision</a:t>
            </a:r>
            <a:r>
              <a:rPr dirty="0"/>
              <a:t> </a:t>
            </a:r>
            <a:r>
              <a:rPr dirty="0" err="1"/>
              <a:t>diagnostique</a:t>
            </a:r>
            <a:r>
              <a:rPr dirty="0"/>
              <a:t> et </a:t>
            </a:r>
            <a:r>
              <a:rPr dirty="0" err="1"/>
              <a:t>n'est</a:t>
            </a:r>
            <a:r>
              <a:rPr dirty="0"/>
              <a:t> pas </a:t>
            </a:r>
            <a:r>
              <a:rPr dirty="0" err="1"/>
              <a:t>conseillée</a:t>
            </a:r>
            <a:endParaRPr sz="2400" dirty="0"/>
          </a:p>
          <a:p>
            <a:pPr marL="332613" indent="-332613" defTabSz="886967">
              <a:lnSpc>
                <a:spcPct val="80000"/>
              </a:lnSpc>
              <a:spcBef>
                <a:spcPts val="500"/>
              </a:spcBef>
              <a:defRPr sz="2300"/>
            </a:pPr>
            <a:endParaRPr sz="2400" dirty="0"/>
          </a:p>
          <a:p>
            <a:pPr marL="332613" indent="-332613" defTabSz="886967">
              <a:lnSpc>
                <a:spcPct val="80000"/>
              </a:lnSpc>
              <a:spcBef>
                <a:spcPts val="500"/>
              </a:spcBef>
              <a:defRPr sz="2100"/>
            </a:pPr>
            <a:r>
              <a:rPr dirty="0"/>
              <a:t>Il </a:t>
            </a:r>
            <a:r>
              <a:rPr dirty="0" err="1"/>
              <a:t>n’est</a:t>
            </a:r>
            <a:r>
              <a:rPr dirty="0"/>
              <a:t> pas </a:t>
            </a:r>
            <a:r>
              <a:rPr dirty="0" err="1"/>
              <a:t>conseillé</a:t>
            </a:r>
            <a:r>
              <a:rPr dirty="0"/>
              <a:t> </a:t>
            </a:r>
            <a:r>
              <a:rPr dirty="0" err="1"/>
              <a:t>d’utiliser</a:t>
            </a:r>
            <a:r>
              <a:rPr dirty="0"/>
              <a:t> les tests </a:t>
            </a:r>
            <a:r>
              <a:rPr dirty="0" err="1"/>
              <a:t>psychométriques</a:t>
            </a:r>
            <a:r>
              <a:rPr dirty="0"/>
              <a:t> chez un </a:t>
            </a:r>
            <a:r>
              <a:rPr dirty="0" err="1"/>
              <a:t>même</a:t>
            </a:r>
            <a:r>
              <a:rPr dirty="0"/>
              <a:t> patient à </a:t>
            </a:r>
            <a:r>
              <a:rPr dirty="0" err="1"/>
              <a:t>l’intérieur</a:t>
            </a:r>
            <a:r>
              <a:rPr dirty="0"/>
              <a:t> d’un </a:t>
            </a:r>
            <a:r>
              <a:rPr dirty="0" err="1"/>
              <a:t>délai</a:t>
            </a:r>
            <a:r>
              <a:rPr dirty="0"/>
              <a:t> de </a:t>
            </a:r>
            <a:r>
              <a:rPr b="1" dirty="0"/>
              <a:t>6 </a:t>
            </a:r>
            <a:r>
              <a:rPr b="1" dirty="0" err="1"/>
              <a:t>mois</a:t>
            </a:r>
            <a:r>
              <a:rPr b="1" dirty="0"/>
              <a:t> </a:t>
            </a:r>
            <a:r>
              <a:rPr dirty="0" err="1"/>
              <a:t>sauf</a:t>
            </a:r>
            <a:r>
              <a:rPr dirty="0"/>
              <a:t> </a:t>
            </a:r>
            <a:r>
              <a:rPr dirty="0" err="1"/>
              <a:t>si</a:t>
            </a:r>
            <a:r>
              <a:rPr dirty="0"/>
              <a:t> </a:t>
            </a:r>
            <a:r>
              <a:rPr dirty="0" err="1"/>
              <a:t>changement</a:t>
            </a:r>
            <a:r>
              <a:rPr dirty="0"/>
              <a:t> </a:t>
            </a:r>
            <a:r>
              <a:rPr dirty="0" err="1"/>
              <a:t>dans</a:t>
            </a:r>
            <a:r>
              <a:rPr dirty="0"/>
              <a:t> </a:t>
            </a:r>
            <a:r>
              <a:rPr dirty="0" err="1"/>
              <a:t>l’état</a:t>
            </a:r>
            <a:r>
              <a:rPr dirty="0"/>
              <a:t> mental et </a:t>
            </a:r>
            <a:r>
              <a:rPr dirty="0" err="1"/>
              <a:t>selon</a:t>
            </a:r>
            <a:r>
              <a:rPr dirty="0"/>
              <a:t> le </a:t>
            </a:r>
            <a:r>
              <a:rPr dirty="0" err="1"/>
              <a:t>jugement</a:t>
            </a:r>
            <a:r>
              <a:rPr dirty="0"/>
              <a:t> </a:t>
            </a:r>
            <a:r>
              <a:rPr dirty="0" err="1"/>
              <a:t>clinique</a:t>
            </a:r>
            <a:r>
              <a:rPr dirty="0"/>
              <a:t>.</a:t>
            </a:r>
            <a:endParaRPr sz="2400" dirty="0"/>
          </a:p>
          <a:p>
            <a:pPr marL="332613" indent="-332613" defTabSz="886967">
              <a:lnSpc>
                <a:spcPct val="80000"/>
              </a:lnSpc>
              <a:spcBef>
                <a:spcPts val="500"/>
              </a:spcBef>
              <a:defRPr sz="2300"/>
            </a:pPr>
            <a:endParaRPr sz="2400" dirty="0"/>
          </a:p>
          <a:p>
            <a:pPr marL="332613" indent="-332613" defTabSz="886967">
              <a:lnSpc>
                <a:spcPct val="80000"/>
              </a:lnSpc>
              <a:spcBef>
                <a:spcPts val="500"/>
              </a:spcBef>
              <a:defRPr sz="2100"/>
            </a:pPr>
            <a:r>
              <a:rPr dirty="0"/>
              <a:t>Les troubles </a:t>
            </a:r>
            <a:r>
              <a:rPr dirty="0" err="1"/>
              <a:t>cognitifs</a:t>
            </a:r>
            <a:r>
              <a:rPr dirty="0"/>
              <a:t> </a:t>
            </a:r>
            <a:r>
              <a:rPr dirty="0" err="1"/>
              <a:t>légers</a:t>
            </a:r>
            <a:r>
              <a:rPr dirty="0"/>
              <a:t> </a:t>
            </a:r>
            <a:r>
              <a:rPr dirty="0" err="1"/>
              <a:t>peuvent</a:t>
            </a:r>
            <a:r>
              <a:rPr dirty="0"/>
              <a:t> </a:t>
            </a:r>
            <a:r>
              <a:rPr dirty="0" err="1"/>
              <a:t>précéder</a:t>
            </a:r>
            <a:r>
              <a:rPr dirty="0"/>
              <a:t> </a:t>
            </a:r>
            <a:r>
              <a:rPr dirty="0" err="1"/>
              <a:t>une</a:t>
            </a:r>
            <a:r>
              <a:rPr dirty="0"/>
              <a:t> </a:t>
            </a:r>
            <a:r>
              <a:rPr dirty="0" err="1"/>
              <a:t>démence</a:t>
            </a:r>
            <a:r>
              <a:rPr dirty="0"/>
              <a:t> et </a:t>
            </a:r>
            <a:r>
              <a:rPr b="1" dirty="0"/>
              <a:t>un </a:t>
            </a:r>
            <a:r>
              <a:rPr b="1" dirty="0" err="1"/>
              <a:t>suivi</a:t>
            </a:r>
            <a:r>
              <a:rPr b="1" dirty="0"/>
              <a:t> longitudinal </a:t>
            </a:r>
            <a:r>
              <a:rPr b="1" dirty="0" err="1"/>
              <a:t>est</a:t>
            </a:r>
            <a:r>
              <a:rPr b="1" dirty="0"/>
              <a:t> </a:t>
            </a:r>
            <a:r>
              <a:rPr b="1" dirty="0" err="1"/>
              <a:t>requis</a:t>
            </a:r>
            <a:endParaRPr sz="2400" b="1" dirty="0"/>
          </a:p>
          <a:p>
            <a:pPr marL="332613" indent="-332613" defTabSz="886967">
              <a:lnSpc>
                <a:spcPct val="80000"/>
              </a:lnSpc>
              <a:spcBef>
                <a:spcPts val="500"/>
              </a:spcBef>
              <a:defRPr sz="2300"/>
            </a:pPr>
            <a:endParaRPr sz="2400" dirty="0"/>
          </a:p>
          <a:p>
            <a:pPr marL="332613" indent="-332613" defTabSz="886967">
              <a:lnSpc>
                <a:spcPct val="80000"/>
              </a:lnSpc>
              <a:spcBef>
                <a:spcPts val="500"/>
              </a:spcBef>
              <a:defRPr sz="2100"/>
            </a:pPr>
            <a:r>
              <a:rPr dirty="0"/>
              <a:t>Les </a:t>
            </a:r>
            <a:r>
              <a:rPr b="1" dirty="0"/>
              <a:t>observations pendant </a:t>
            </a:r>
            <a:r>
              <a:rPr b="1" dirty="0" err="1"/>
              <a:t>l’entrevue</a:t>
            </a:r>
            <a:r>
              <a:rPr b="1" dirty="0"/>
              <a:t> </a:t>
            </a:r>
            <a:r>
              <a:rPr dirty="0"/>
              <a:t>(</a:t>
            </a:r>
            <a:r>
              <a:rPr dirty="0" err="1"/>
              <a:t>apparence</a:t>
            </a:r>
            <a:r>
              <a:rPr dirty="0"/>
              <a:t>, </a:t>
            </a:r>
            <a:r>
              <a:rPr dirty="0" err="1"/>
              <a:t>langage</a:t>
            </a:r>
            <a:r>
              <a:rPr dirty="0"/>
              <a:t> verbal et non verbal, collaboration, </a:t>
            </a:r>
            <a:r>
              <a:rPr dirty="0" err="1"/>
              <a:t>comportement</a:t>
            </a:r>
            <a:r>
              <a:rPr dirty="0"/>
              <a: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84</a:t>
            </a:fld>
            <a:endParaRPr/>
          </a:p>
        </p:txBody>
      </p:sp>
      <p:sp>
        <p:nvSpPr>
          <p:cNvPr id="884" name="Titre 1"/>
          <p:cNvSpPr txBox="1">
            <a:spLocks noGrp="1"/>
          </p:cNvSpPr>
          <p:nvPr>
            <p:ph type="title"/>
          </p:nvPr>
        </p:nvSpPr>
        <p:spPr>
          <a:xfrm>
            <a:off x="838200" y="-1"/>
            <a:ext cx="10515600" cy="769547"/>
          </a:xfrm>
          <a:prstGeom prst="rect">
            <a:avLst/>
          </a:prstGeom>
        </p:spPr>
        <p:txBody>
          <a:bodyPr/>
          <a:lstStyle>
            <a:lvl1pPr algn="ctr"/>
          </a:lstStyle>
          <a:p>
            <a:r>
              <a:t>VRAI ou FAUX</a:t>
            </a:r>
          </a:p>
        </p:txBody>
      </p:sp>
      <p:sp>
        <p:nvSpPr>
          <p:cNvPr id="885" name="Espace réservé du contenu 2"/>
          <p:cNvSpPr txBox="1">
            <a:spLocks noGrp="1"/>
          </p:cNvSpPr>
          <p:nvPr>
            <p:ph type="body" idx="1"/>
          </p:nvPr>
        </p:nvSpPr>
        <p:spPr>
          <a:xfrm>
            <a:off x="838200" y="1513029"/>
            <a:ext cx="10515600" cy="4469027"/>
          </a:xfrm>
          <a:prstGeom prst="rect">
            <a:avLst/>
          </a:prstGeom>
        </p:spPr>
        <p:txBody>
          <a:bodyPr/>
          <a:lstStyle/>
          <a:p>
            <a:r>
              <a:t>L’Alzheimer ne fait pas partie du processus normal de vieillissement du cerveau. </a:t>
            </a:r>
          </a:p>
          <a:p>
            <a:pPr>
              <a:defRPr b="1">
                <a:solidFill>
                  <a:srgbClr val="C00000"/>
                </a:solidFill>
              </a:defRPr>
            </a:pPr>
            <a:endParaRPr/>
          </a:p>
          <a:p>
            <a:pPr>
              <a:defRPr>
                <a:solidFill>
                  <a:srgbClr val="000000"/>
                </a:solidFill>
              </a:defRPr>
            </a:pPr>
            <a:r>
              <a:t>On ne peut rien faire pour prévenir les TNC majeurs.</a:t>
            </a:r>
          </a:p>
          <a:p>
            <a:pPr marL="0" indent="0">
              <a:buSzTx/>
              <a:buNone/>
              <a:defRPr b="1">
                <a:solidFill>
                  <a:srgbClr val="C00000"/>
                </a:solidFill>
              </a:defRPr>
            </a:pPr>
            <a:endParaRPr/>
          </a:p>
          <a:p>
            <a:pPr>
              <a:defRPr>
                <a:solidFill>
                  <a:srgbClr val="000000"/>
                </a:solidFill>
              </a:defRPr>
            </a:pPr>
            <a:r>
              <a:t>Les TNC majeurs n’interfèrent pas avec l’autonomie dans les AVQ/AVD.</a:t>
            </a:r>
          </a:p>
          <a:p>
            <a:pPr>
              <a:defRPr b="1">
                <a:solidFill>
                  <a:srgbClr val="C00000"/>
                </a:solidFill>
              </a:defRPr>
            </a:pPr>
            <a:endParaRPr/>
          </a:p>
          <a:p>
            <a:r>
              <a:t>Il existe des tests cliniques rapides qui évaluent les fonctions cognitives. </a:t>
            </a:r>
          </a:p>
        </p:txBody>
      </p:sp>
      <p:pic>
        <p:nvPicPr>
          <p:cNvPr id="886" name="Image 4" descr="Image 4"/>
          <p:cNvPicPr>
            <a:picLocks noChangeAspect="1"/>
          </p:cNvPicPr>
          <p:nvPr/>
        </p:nvPicPr>
        <p:blipFill>
          <a:blip r:embed="rId2">
            <a:extLst/>
          </a:blip>
          <a:stretch>
            <a:fillRect/>
          </a:stretch>
        </p:blipFill>
        <p:spPr>
          <a:xfrm>
            <a:off x="7665577" y="5293"/>
            <a:ext cx="2572100" cy="15285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Espace réservé du numéro de diapositive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85</a:t>
            </a:fld>
            <a:endParaRPr/>
          </a:p>
        </p:txBody>
      </p:sp>
      <p:sp>
        <p:nvSpPr>
          <p:cNvPr id="889" name="Titre 1"/>
          <p:cNvSpPr txBox="1">
            <a:spLocks noGrp="1"/>
          </p:cNvSpPr>
          <p:nvPr>
            <p:ph type="title"/>
          </p:nvPr>
        </p:nvSpPr>
        <p:spPr>
          <a:xfrm>
            <a:off x="838200" y="-1"/>
            <a:ext cx="10515600" cy="769547"/>
          </a:xfrm>
          <a:prstGeom prst="rect">
            <a:avLst/>
          </a:prstGeom>
        </p:spPr>
        <p:txBody>
          <a:bodyPr/>
          <a:lstStyle>
            <a:lvl1pPr algn="ctr"/>
          </a:lstStyle>
          <a:p>
            <a:r>
              <a:t>VRAI ou FAUX </a:t>
            </a:r>
          </a:p>
        </p:txBody>
      </p:sp>
      <p:sp>
        <p:nvSpPr>
          <p:cNvPr id="890" name="Espace réservé du contenu 2"/>
          <p:cNvSpPr txBox="1">
            <a:spLocks noGrp="1"/>
          </p:cNvSpPr>
          <p:nvPr>
            <p:ph type="body" idx="1"/>
          </p:nvPr>
        </p:nvSpPr>
        <p:spPr>
          <a:xfrm>
            <a:off x="556189" y="804151"/>
            <a:ext cx="10515601" cy="5882927"/>
          </a:xfrm>
          <a:prstGeom prst="rect">
            <a:avLst/>
          </a:prstGeom>
        </p:spPr>
        <p:txBody>
          <a:bodyPr/>
          <a:lstStyle/>
          <a:p>
            <a:pPr>
              <a:defRPr sz="2000"/>
            </a:pPr>
            <a:r>
              <a:t>L’Alzheimer ne fait pas partie du processus normal de vieillissement du cerveau. </a:t>
            </a:r>
            <a:r>
              <a:rPr b="1">
                <a:solidFill>
                  <a:srgbClr val="C00000"/>
                </a:solidFill>
              </a:rPr>
              <a:t>VRAI </a:t>
            </a:r>
          </a:p>
          <a:p>
            <a:pPr marL="0" indent="0">
              <a:buSzTx/>
              <a:buNone/>
              <a:defRPr sz="2000" b="1">
                <a:solidFill>
                  <a:srgbClr val="C00000"/>
                </a:solidFill>
              </a:defRPr>
            </a:pPr>
            <a:r>
              <a:t>L’Alzheimer est une maladie dégénérative du cerveau et du système nerveux et la cause la plus fréquente de TNC majeurs.</a:t>
            </a:r>
          </a:p>
          <a:p>
            <a:pPr marL="0" indent="0">
              <a:buSzTx/>
              <a:buNone/>
              <a:defRPr sz="2000" b="1">
                <a:solidFill>
                  <a:srgbClr val="C00000"/>
                </a:solidFill>
              </a:defRPr>
            </a:pPr>
            <a:endParaRPr/>
          </a:p>
          <a:p>
            <a:pPr>
              <a:defRPr sz="2000">
                <a:solidFill>
                  <a:srgbClr val="000000"/>
                </a:solidFill>
              </a:defRPr>
            </a:pPr>
            <a:r>
              <a:t>On ne peut rien faire pour prévenir les TNC majeurs. </a:t>
            </a:r>
            <a:r>
              <a:rPr b="1">
                <a:solidFill>
                  <a:srgbClr val="C00000"/>
                </a:solidFill>
              </a:rPr>
              <a:t>FAUX</a:t>
            </a:r>
          </a:p>
          <a:p>
            <a:pPr marL="0" indent="0">
              <a:buSzTx/>
              <a:buNone/>
              <a:defRPr sz="2000" b="1">
                <a:solidFill>
                  <a:srgbClr val="C00000"/>
                </a:solidFill>
              </a:defRPr>
            </a:pPr>
            <a:r>
              <a:t>En traitant tout au long de la vie les facteurs de risque cardiovasculaires, les déficits auditifs, la dépression et en restant actifs physiquement et socialement, on peut réduire le risque d’apparition de TNC majeurs de 35%.</a:t>
            </a:r>
          </a:p>
          <a:p>
            <a:pPr marL="0" indent="0">
              <a:buSzTx/>
              <a:buNone/>
              <a:defRPr sz="2000" b="1">
                <a:solidFill>
                  <a:srgbClr val="C00000"/>
                </a:solidFill>
              </a:defRPr>
            </a:pPr>
            <a:endParaRPr/>
          </a:p>
          <a:p>
            <a:pPr>
              <a:defRPr sz="2000">
                <a:solidFill>
                  <a:srgbClr val="000000"/>
                </a:solidFill>
              </a:defRPr>
            </a:pPr>
            <a:r>
              <a:t>Les TNC majeurs n’interfèrent pas avec l’autonomie dans les AVQ/AVD. </a:t>
            </a:r>
            <a:r>
              <a:rPr b="1">
                <a:solidFill>
                  <a:srgbClr val="C00000"/>
                </a:solidFill>
              </a:rPr>
              <a:t>FAUX </a:t>
            </a:r>
          </a:p>
          <a:p>
            <a:pPr marL="0" indent="0">
              <a:buSzTx/>
              <a:buNone/>
              <a:defRPr sz="2000" b="1">
                <a:solidFill>
                  <a:srgbClr val="C00000"/>
                </a:solidFill>
              </a:defRPr>
            </a:pPr>
            <a:r>
              <a:t>Les TNC majeurs interfèrent avec l’autonomie dans les AVQ/AVD contrairement aux TNC mineurs qui n’ont pas de conséquence sur l’autonomie de la personne.</a:t>
            </a:r>
          </a:p>
          <a:p>
            <a:pPr marL="0" indent="0">
              <a:buSzTx/>
              <a:buNone/>
              <a:defRPr sz="2000" b="1">
                <a:solidFill>
                  <a:srgbClr val="C00000"/>
                </a:solidFill>
              </a:defRPr>
            </a:pPr>
            <a:endParaRPr/>
          </a:p>
          <a:p>
            <a:pPr>
              <a:defRPr sz="2000"/>
            </a:pPr>
            <a:r>
              <a:t>Il existe des tests cliniques rapides qui évaluent les fonctions cognitives. </a:t>
            </a:r>
            <a:r>
              <a:rPr b="1">
                <a:solidFill>
                  <a:srgbClr val="C00000"/>
                </a:solidFill>
              </a:rPr>
              <a:t>VRAI</a:t>
            </a:r>
          </a:p>
          <a:p>
            <a:pPr marL="0" indent="0">
              <a:buSzTx/>
              <a:buNone/>
              <a:defRPr sz="2000" b="1">
                <a:solidFill>
                  <a:srgbClr val="C00000"/>
                </a:solidFill>
              </a:defRPr>
            </a:pPr>
            <a:r>
              <a:t>Le test de l’horloge combiné aux 5 mots de Dubois ou au MIS et le Mini-Cog fournissent une appréciation rapide des fonctions cognitives.</a:t>
            </a:r>
          </a:p>
        </p:txBody>
      </p:sp>
      <p:pic>
        <p:nvPicPr>
          <p:cNvPr id="891" name="Image 4" descr="Image 4"/>
          <p:cNvPicPr>
            <a:picLocks noChangeAspect="1"/>
          </p:cNvPicPr>
          <p:nvPr/>
        </p:nvPicPr>
        <p:blipFill>
          <a:blip r:embed="rId2">
            <a:extLst/>
          </a:blip>
          <a:stretch>
            <a:fillRect/>
          </a:stretch>
        </p:blipFill>
        <p:spPr>
          <a:xfrm>
            <a:off x="10186589" y="106771"/>
            <a:ext cx="1770401" cy="105208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 name="Titre 1"/>
          <p:cNvSpPr txBox="1">
            <a:spLocks noGrp="1"/>
          </p:cNvSpPr>
          <p:nvPr>
            <p:ph type="title"/>
          </p:nvPr>
        </p:nvSpPr>
        <p:spPr>
          <a:xfrm>
            <a:off x="939800" y="4978620"/>
            <a:ext cx="10515600" cy="1325564"/>
          </a:xfrm>
          <a:prstGeom prst="rect">
            <a:avLst/>
          </a:prstGeom>
        </p:spPr>
        <p:txBody>
          <a:bodyPr/>
          <a:lstStyle>
            <a:lvl1pPr algn="ctr">
              <a:spcBef>
                <a:spcPts val="1000"/>
              </a:spcBef>
              <a:defRPr sz="3100" b="1">
                <a:latin typeface="+mn-lt"/>
                <a:ea typeface="+mn-ea"/>
                <a:cs typeface="+mn-cs"/>
                <a:sym typeface="Calibri"/>
              </a:defRPr>
            </a:lvl1pPr>
          </a:lstStyle>
          <a:p>
            <a:r>
              <a:t>TNCM.ccsmtl@ssss.gouv.qc.ca</a:t>
            </a:r>
          </a:p>
        </p:txBody>
      </p:sp>
      <p:sp>
        <p:nvSpPr>
          <p:cNvPr id="894" name="Espace réservé du contenu 2"/>
          <p:cNvSpPr txBox="1">
            <a:spLocks noGrp="1"/>
          </p:cNvSpPr>
          <p:nvPr>
            <p:ph type="body" sz="quarter" idx="1"/>
          </p:nvPr>
        </p:nvSpPr>
        <p:spPr>
          <a:xfrm>
            <a:off x="1919535" y="1988840"/>
            <a:ext cx="7620001" cy="1656185"/>
          </a:xfrm>
          <a:prstGeom prst="rect">
            <a:avLst/>
          </a:prstGeom>
        </p:spPr>
        <p:txBody>
          <a:bodyPr/>
          <a:lstStyle>
            <a:lvl1pPr marL="0" indent="114300" algn="ctr">
              <a:buSzTx/>
              <a:buNone/>
              <a:defRPr sz="4000">
                <a:effectLst>
                  <a:outerShdw blurRad="38100" dist="38100" dir="2700000" rotWithShape="0">
                    <a:srgbClr val="000000">
                      <a:alpha val="43137"/>
                    </a:srgbClr>
                  </a:outerShdw>
                </a:effectLst>
                <a:latin typeface="Calibri Light"/>
                <a:ea typeface="Calibri Light"/>
                <a:cs typeface="Calibri Light"/>
                <a:sym typeface="Calibri Light"/>
              </a:defRPr>
            </a:lvl1pPr>
          </a:lstStyle>
          <a:p>
            <a:r>
              <a:t>QUESTIONS</a:t>
            </a:r>
          </a:p>
        </p:txBody>
      </p:sp>
      <p:pic>
        <p:nvPicPr>
          <p:cNvPr id="895" name="Picture 2" descr="Picture 2"/>
          <p:cNvPicPr>
            <a:picLocks noChangeAspect="1"/>
          </p:cNvPicPr>
          <p:nvPr/>
        </p:nvPicPr>
        <p:blipFill>
          <a:blip r:embed="rId2">
            <a:extLst/>
          </a:blip>
          <a:stretch>
            <a:fillRect/>
          </a:stretch>
        </p:blipFill>
        <p:spPr>
          <a:xfrm>
            <a:off x="4953000" y="2924943"/>
            <a:ext cx="2286000" cy="1943101"/>
          </a:xfrm>
          <a:prstGeom prst="rect">
            <a:avLst/>
          </a:prstGeom>
          <a:ln w="12700">
            <a:miter lim="400000"/>
          </a:ln>
        </p:spPr>
      </p:pic>
      <p:sp>
        <p:nvSpPr>
          <p:cNvPr id="896"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86</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Espace réservé du numéro de diapositive 2"/>
          <p:cNvSpPr txBox="1">
            <a:spLocks noGrp="1"/>
          </p:cNvSpPr>
          <p:nvPr>
            <p:ph type="sldNum" sz="quarter" idx="4294967295"/>
          </p:nvPr>
        </p:nvSpPr>
        <p:spPr>
          <a:xfrm>
            <a:off x="11615935" y="5982305"/>
            <a:ext cx="232875"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a:defRPr sz="1000">
                <a:solidFill>
                  <a:srgbClr val="2D2926"/>
                </a:solidFill>
              </a:defRPr>
            </a:lvl1pPr>
          </a:lstStyle>
          <a:p>
            <a:fld id="{86CB4B4D-7CA3-9044-876B-883B54F8677D}" type="slidenum">
              <a:t>87</a:t>
            </a:fld>
            <a:endParaRPr/>
          </a:p>
        </p:txBody>
      </p:sp>
      <p:sp>
        <p:nvSpPr>
          <p:cNvPr id="899" name="Rectangle 2"/>
          <p:cNvSpPr txBox="1">
            <a:spLocks noGrp="1"/>
          </p:cNvSpPr>
          <p:nvPr>
            <p:ph type="title"/>
          </p:nvPr>
        </p:nvSpPr>
        <p:spPr>
          <a:xfrm>
            <a:off x="1992313" y="115887"/>
            <a:ext cx="8229602" cy="360364"/>
          </a:xfrm>
          <a:prstGeom prst="rect">
            <a:avLst/>
          </a:prstGeom>
        </p:spPr>
        <p:txBody>
          <a:bodyPr>
            <a:normAutofit fontScale="90000"/>
          </a:bodyPr>
          <a:lstStyle>
            <a:lvl1pPr algn="ctr" defTabSz="832103">
              <a:defRPr sz="2100"/>
            </a:lvl1pPr>
          </a:lstStyle>
          <a:p>
            <a:r>
              <a:t>Références</a:t>
            </a:r>
          </a:p>
        </p:txBody>
      </p:sp>
      <p:sp>
        <p:nvSpPr>
          <p:cNvPr id="900" name="Rectangle 3"/>
          <p:cNvSpPr txBox="1">
            <a:spLocks noGrp="1"/>
          </p:cNvSpPr>
          <p:nvPr>
            <p:ph type="body" idx="1"/>
          </p:nvPr>
        </p:nvSpPr>
        <p:spPr>
          <a:xfrm>
            <a:off x="324739" y="730248"/>
            <a:ext cx="11442821" cy="5071114"/>
          </a:xfrm>
          <a:prstGeom prst="rect">
            <a:avLst/>
          </a:prstGeom>
        </p:spPr>
        <p:txBody>
          <a:bodyPr/>
          <a:lstStyle/>
          <a:p>
            <a:pPr>
              <a:lnSpc>
                <a:spcPct val="96000"/>
              </a:lnSpc>
              <a:spcBef>
                <a:spcPts val="600"/>
              </a:spcBef>
              <a:defRPr sz="1400"/>
            </a:pPr>
            <a:r>
              <a:t>American Geriatrics Society 2015 Updated Beers Criteria for Potentially Inappropriate Medication Use in Older Adults, </a:t>
            </a:r>
            <a:r>
              <a:rPr i="1"/>
              <a:t>Journal of the American Geriatrics Society</a:t>
            </a:r>
            <a:r>
              <a:t>, 63(11), nov. 2015, 2227-2246.</a:t>
            </a:r>
            <a:endParaRPr sz="2000"/>
          </a:p>
          <a:p>
            <a:pPr>
              <a:lnSpc>
                <a:spcPct val="96000"/>
              </a:lnSpc>
              <a:defRPr sz="1400"/>
            </a:pPr>
            <a:r>
              <a:t>American Psychiatric Association. (2013). </a:t>
            </a:r>
            <a:r>
              <a:rPr i="1"/>
              <a:t>Diagnostic and statistical manual of mental disorders: DSM-5</a:t>
            </a:r>
            <a:r>
              <a:t>. Washington, D.C: American Psychiatric Association Bruneau, Marie-Andrée (2017)</a:t>
            </a:r>
            <a:r>
              <a:rPr i="1"/>
              <a:t>. L’évaluation et la prise en charge des Symptômes Comportementaux et Psychologiques de la Démence</a:t>
            </a:r>
            <a:r>
              <a:t>, IUGM, 2017.</a:t>
            </a:r>
            <a:endParaRPr sz="1900"/>
          </a:p>
          <a:p>
            <a:pPr>
              <a:lnSpc>
                <a:spcPct val="96000"/>
              </a:lnSpc>
              <a:defRPr sz="1400" i="1"/>
            </a:pPr>
            <a:r>
              <a:t>Azuelos, Elisabeth , 2015. QUAND DOIT-ON ÉVALUER L’APTITUDE À CONDUIRE CHEZ LE PATIENT DÉMENT?, Tronc commun de formation provinciale, Projets d’implantation ciblés en 1ere ligne: Maladie d’Alzheimer et maladies apparentées.</a:t>
            </a:r>
            <a:endParaRPr sz="2000"/>
          </a:p>
          <a:p>
            <a:pPr>
              <a:lnSpc>
                <a:spcPct val="96000"/>
              </a:lnSpc>
              <a:spcBef>
                <a:spcPts val="600"/>
              </a:spcBef>
              <a:defRPr sz="1400"/>
            </a:pPr>
            <a:r>
              <a:t>Camicioli, R. (2006). Distinguer les différents types de démences. </a:t>
            </a:r>
            <a:r>
              <a:rPr i="1"/>
              <a:t>Revue canadienne de la maladie d'Alzheimer et autres démences</a:t>
            </a:r>
            <a:r>
              <a:t>, vol. 8 (4): 4-11.</a:t>
            </a:r>
            <a:endParaRPr sz="2000"/>
          </a:p>
          <a:p>
            <a:pPr>
              <a:lnSpc>
                <a:spcPct val="96000"/>
              </a:lnSpc>
              <a:spcBef>
                <a:spcPts val="600"/>
              </a:spcBef>
              <a:defRPr sz="1400"/>
            </a:pPr>
            <a:r>
              <a:t>Canadian Censensus Conference on the Diagnosis and Treatment of Dementia, 2012.</a:t>
            </a:r>
            <a:endParaRPr sz="1900"/>
          </a:p>
          <a:p>
            <a:pPr>
              <a:lnSpc>
                <a:spcPct val="96000"/>
              </a:lnSpc>
              <a:spcBef>
                <a:spcPts val="600"/>
              </a:spcBef>
              <a:defRPr sz="1400"/>
            </a:pPr>
            <a:r>
              <a:t>Careau, E., N., Houle, N., Dumont, S., Maziade, J., Paré, L., Desaulniers, M., Museux, A.-C. (2014). </a:t>
            </a:r>
            <a:r>
              <a:rPr i="1"/>
              <a:t>Continuum des pratiques de collaboration interprofessionnelle en santé et services sociaux- Guide explicatif</a:t>
            </a:r>
            <a:r>
              <a:t>. Réseau de collaboration sur les pratiques interprofessionnelles en santé et services sociaux (RCPI).</a:t>
            </a:r>
            <a:endParaRPr sz="1900"/>
          </a:p>
          <a:p>
            <a:pPr>
              <a:lnSpc>
                <a:spcPct val="96000"/>
              </a:lnSpc>
              <a:spcBef>
                <a:spcPts val="600"/>
              </a:spcBef>
              <a:defRPr sz="1400"/>
            </a:pPr>
            <a:r>
              <a:t>Centre hospitalier universitaire de Sherbrooke (CHUS).(2016). </a:t>
            </a:r>
            <a:r>
              <a:rPr i="1"/>
              <a:t>L’évaluation cognitive dans un contexte de repérage en première ligne. </a:t>
            </a:r>
            <a:r>
              <a:t>Formation en ligne.</a:t>
            </a:r>
            <a:endParaRPr sz="2000"/>
          </a:p>
          <a:p>
            <a:pPr>
              <a:lnSpc>
                <a:spcPct val="96000"/>
              </a:lnSpc>
              <a:spcBef>
                <a:spcPts val="600"/>
              </a:spcBef>
              <a:defRPr sz="1400"/>
            </a:pPr>
            <a:r>
              <a:t>Chertkow, H. (2006). Le traitement de l’atteinte cognitive légère. </a:t>
            </a:r>
            <a:r>
              <a:rPr i="1"/>
              <a:t>La Revue canadienne de la maladie d’Alzheimer et autre démence.</a:t>
            </a:r>
            <a:r>
              <a:t> </a:t>
            </a:r>
            <a:endParaRPr sz="2000"/>
          </a:p>
          <a:p>
            <a:pPr>
              <a:lnSpc>
                <a:spcPct val="96000"/>
              </a:lnSpc>
              <a:spcBef>
                <a:spcPts val="600"/>
              </a:spcBef>
              <a:defRPr sz="1400"/>
            </a:pPr>
            <a:r>
              <a:t>Clerc, Doris. (2017). </a:t>
            </a:r>
            <a:r>
              <a:rPr i="1"/>
              <a:t>L’évaluation de l’aptitude en gériatrie</a:t>
            </a:r>
            <a:endParaRPr sz="2000" i="1"/>
          </a:p>
          <a:p>
            <a:pPr>
              <a:lnSpc>
                <a:spcPct val="96000"/>
              </a:lnSpc>
              <a:spcBef>
                <a:spcPts val="600"/>
              </a:spcBef>
              <a:defRPr sz="1400"/>
            </a:pPr>
            <a:r>
              <a:t>Duchesneau A. A., et Dostie C., (2010). Règle d’or pour prescrire des médicaments aux aînés. </a:t>
            </a:r>
            <a:r>
              <a:rPr i="1"/>
              <a:t>Le Médecin du Québec</a:t>
            </a:r>
            <a:r>
              <a:t>. 45(</a:t>
            </a:r>
            <a:r>
              <a:rPr i="1"/>
              <a:t>12</a:t>
            </a:r>
            <a:r>
              <a:t>). p. 63-66.</a:t>
            </a:r>
            <a:endParaRPr sz="1900"/>
          </a:p>
          <a:p>
            <a:pPr>
              <a:lnSpc>
                <a:spcPct val="96000"/>
              </a:lnSpc>
              <a:spcBef>
                <a:spcPts val="600"/>
              </a:spcBef>
              <a:defRPr sz="1400"/>
            </a:pPr>
            <a:r>
              <a:t>E-CPS: Monagraphies de médicaments</a:t>
            </a:r>
            <a:endParaRPr sz="1900"/>
          </a:p>
          <a:p>
            <a:pPr>
              <a:lnSpc>
                <a:spcPct val="96000"/>
              </a:lnSpc>
              <a:spcBef>
                <a:spcPts val="600"/>
              </a:spcBef>
              <a:defRPr sz="1400"/>
            </a:pPr>
            <a:r>
              <a:t>Folstein, M. F., Folstein, S. E., &amp; McHugh, P. R. (1975). Mini-Mental State A Pratical method for Grading the Cognitive State of Patients for Clinician. Journal of psychiatric research, 12,189-198.</a:t>
            </a: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 name="Espace réservé du numéro de diapositive 2"/>
          <p:cNvSpPr txBox="1">
            <a:spLocks noGrp="1"/>
          </p:cNvSpPr>
          <p:nvPr>
            <p:ph type="sldNum" sz="quarter" idx="4294967295"/>
          </p:nvPr>
        </p:nvSpPr>
        <p:spPr>
          <a:xfrm>
            <a:off x="11615935" y="5982305"/>
            <a:ext cx="232875"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a:defRPr sz="1000">
                <a:solidFill>
                  <a:srgbClr val="2D2926"/>
                </a:solidFill>
              </a:defRPr>
            </a:lvl1pPr>
          </a:lstStyle>
          <a:p>
            <a:fld id="{86CB4B4D-7CA3-9044-876B-883B54F8677D}" type="slidenum">
              <a:t>88</a:t>
            </a:fld>
            <a:endParaRPr/>
          </a:p>
        </p:txBody>
      </p:sp>
      <p:sp>
        <p:nvSpPr>
          <p:cNvPr id="903" name="Rectangle 2"/>
          <p:cNvSpPr txBox="1">
            <a:spLocks noGrp="1"/>
          </p:cNvSpPr>
          <p:nvPr>
            <p:ph type="title"/>
          </p:nvPr>
        </p:nvSpPr>
        <p:spPr>
          <a:xfrm>
            <a:off x="1919288" y="-77964"/>
            <a:ext cx="8229602" cy="484364"/>
          </a:xfrm>
          <a:prstGeom prst="rect">
            <a:avLst/>
          </a:prstGeom>
        </p:spPr>
        <p:txBody>
          <a:bodyPr/>
          <a:lstStyle>
            <a:lvl1pPr algn="ctr">
              <a:defRPr sz="2400"/>
            </a:lvl1pPr>
          </a:lstStyle>
          <a:p>
            <a:r>
              <a:t>Références</a:t>
            </a:r>
          </a:p>
        </p:txBody>
      </p:sp>
      <p:sp>
        <p:nvSpPr>
          <p:cNvPr id="904" name="Rectangle 3"/>
          <p:cNvSpPr txBox="1">
            <a:spLocks noGrp="1"/>
          </p:cNvSpPr>
          <p:nvPr>
            <p:ph type="body" idx="1"/>
          </p:nvPr>
        </p:nvSpPr>
        <p:spPr>
          <a:xfrm>
            <a:off x="401654" y="406398"/>
            <a:ext cx="11425726" cy="5430382"/>
          </a:xfrm>
          <a:prstGeom prst="rect">
            <a:avLst/>
          </a:prstGeom>
        </p:spPr>
        <p:txBody>
          <a:bodyPr/>
          <a:lstStyle/>
          <a:p>
            <a:pPr>
              <a:lnSpc>
                <a:spcPct val="120000"/>
              </a:lnSpc>
              <a:spcBef>
                <a:spcPts val="600"/>
              </a:spcBef>
              <a:defRPr sz="1400"/>
            </a:pPr>
            <a:r>
              <a:t>Giroux, Dominique, (2015)</a:t>
            </a:r>
            <a:r>
              <a:rPr i="1"/>
              <a:t> . Aptitude à consentir à un soin, prendre soin de sa personne et gérer ses biens: Enjeux à considérer et évaluation clinique.</a:t>
            </a:r>
            <a:r>
              <a:t> Présentation.</a:t>
            </a:r>
          </a:p>
          <a:p>
            <a:pPr>
              <a:lnSpc>
                <a:spcPct val="120000"/>
              </a:lnSpc>
              <a:spcBef>
                <a:spcPts val="600"/>
              </a:spcBef>
              <a:defRPr sz="1400"/>
            </a:pPr>
            <a:r>
              <a:t>Hansen, R.A. &amp; al., (2008). Efficacy and safety of donepezil, galantamine and rivastigmine for treatment of Alzheimer’s disease: A systematic review and meta-analysis. </a:t>
            </a:r>
            <a:r>
              <a:rPr i="1"/>
              <a:t>Clinical Interventions in Aging</a:t>
            </a:r>
            <a:r>
              <a:t>, 3(2), 211-225.</a:t>
            </a:r>
          </a:p>
          <a:p>
            <a:pPr>
              <a:lnSpc>
                <a:spcPct val="120000"/>
              </a:lnSpc>
              <a:spcBef>
                <a:spcPts val="600"/>
              </a:spcBef>
              <a:defRPr sz="1400"/>
            </a:pPr>
            <a:r>
              <a:t>Institut national d’excellence en santé et en services sociaux (INESSS). </a:t>
            </a:r>
            <a:r>
              <a:rPr i="1"/>
              <a:t>Repérage et processus menant au diagnostic de la maladie d’Alzheimer et d’autres troubles neurocognitifs</a:t>
            </a:r>
            <a:r>
              <a:t>. Rapport rédigé par Caroline Colette et Geneviève Robitaille. Québec, Qc : INESSS; 101p. </a:t>
            </a:r>
          </a:p>
          <a:p>
            <a:pPr>
              <a:lnSpc>
                <a:spcPct val="120000"/>
              </a:lnSpc>
              <a:spcBef>
                <a:spcPts val="600"/>
              </a:spcBef>
              <a:defRPr sz="1400"/>
            </a:pPr>
            <a:r>
              <a:t>Jack CR, Knopman DS, Jagust WJ, et al. Update on hypothetical model of Alzheimer’s disease biomarkers. </a:t>
            </a:r>
            <a:r>
              <a:rPr i="1"/>
              <a:t>Lancet neurology</a:t>
            </a:r>
            <a:r>
              <a:t>. 2013;12(2):207-216. </a:t>
            </a:r>
          </a:p>
          <a:p>
            <a:pPr>
              <a:lnSpc>
                <a:spcPct val="120000"/>
              </a:lnSpc>
              <a:spcBef>
                <a:spcPts val="600"/>
              </a:spcBef>
              <a:defRPr sz="1400"/>
            </a:pPr>
            <a:r>
              <a:t>Klimova, B., Valis, M., &amp; Kuca, K. (2017). Cognitive decline in normal aging and its prevention: a review on non-pharmacological lifestyle strategies. </a:t>
            </a:r>
            <a:r>
              <a:rPr i="1"/>
              <a:t>Clinical interventions in aging</a:t>
            </a:r>
            <a:r>
              <a:t>, </a:t>
            </a:r>
            <a:r>
              <a:rPr i="1"/>
              <a:t>12</a:t>
            </a:r>
            <a:r>
              <a:t>, 903.</a:t>
            </a:r>
          </a:p>
          <a:p>
            <a:pPr>
              <a:lnSpc>
                <a:spcPct val="120000"/>
              </a:lnSpc>
              <a:spcBef>
                <a:spcPts val="600"/>
              </a:spcBef>
              <a:defRPr sz="1400"/>
            </a:pPr>
            <a:r>
              <a:t>Institut national d’excellence en santé et en services sociaux (INESSS).(2015) </a:t>
            </a:r>
            <a:r>
              <a:rPr i="1"/>
              <a:t>La maladie d’Alzheimer et les autres troubles neurocognitifs (TNC). Document synthèse: repérage, diagnostic, annonce et suivi</a:t>
            </a:r>
            <a:r>
              <a:t>. 22p.</a:t>
            </a:r>
          </a:p>
          <a:p>
            <a:pPr>
              <a:lnSpc>
                <a:spcPct val="120000"/>
              </a:lnSpc>
              <a:spcBef>
                <a:spcPts val="600"/>
              </a:spcBef>
              <a:defRPr sz="1400"/>
            </a:pPr>
            <a:r>
              <a:t>Lockhart, I.A., Mitchell, S.A. &amp; Kelly, S., (2009). Safety and tolerability of Donepezil, Rivastigmine and Galantamine for patients with Alzheimer’s disease: systematic review. </a:t>
            </a:r>
            <a:r>
              <a:rPr i="1"/>
              <a:t>Dementia and geriatric cognitive disorders</a:t>
            </a:r>
            <a:r>
              <a:t>. 28, 389-403.</a:t>
            </a:r>
          </a:p>
          <a:p>
            <a:pPr>
              <a:lnSpc>
                <a:spcPct val="120000"/>
              </a:lnSpc>
              <a:spcBef>
                <a:spcPts val="600"/>
              </a:spcBef>
              <a:defRPr sz="1400"/>
            </a:pPr>
            <a:r>
              <a:t>Ministère de la Santé et des Services sociaux (2014). </a:t>
            </a:r>
            <a:r>
              <a:rPr i="1"/>
              <a:t>Approche non pharmacologique visant le traitement des symptômes comportementaux et psychologiques de la démence</a:t>
            </a:r>
            <a:r>
              <a:t>, 31 p.</a:t>
            </a:r>
          </a:p>
          <a:p>
            <a:pPr>
              <a:lnSpc>
                <a:spcPct val="120000"/>
              </a:lnSpc>
              <a:spcBef>
                <a:spcPts val="600"/>
              </a:spcBef>
              <a:defRPr sz="1400"/>
            </a:pPr>
            <a:r>
              <a:t>Ministère de la Santé et des Services sociaux (2019). </a:t>
            </a:r>
            <a:r>
              <a:rPr i="1"/>
              <a:t>Outil de repérage des situations de maltraitance envers les personnes aînées</a:t>
            </a:r>
            <a:r>
              <a:t>, MSSS, 2019.</a:t>
            </a:r>
          </a:p>
          <a:p>
            <a:pPr>
              <a:lnSpc>
                <a:spcPct val="120000"/>
              </a:lnSpc>
              <a:spcBef>
                <a:spcPts val="600"/>
              </a:spcBef>
              <a:defRPr sz="1400"/>
            </a:pPr>
            <a:r>
              <a:t>Nadeau, Y. &amp; Verreault, S. (2010). La leucoaraïose: plus qu’une découverte fortuite. Le clinicien. Janvier/février.</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 name="Espace réservé du numéro de diapositive 2"/>
          <p:cNvSpPr txBox="1">
            <a:spLocks noGrp="1"/>
          </p:cNvSpPr>
          <p:nvPr>
            <p:ph type="sldNum" sz="quarter" idx="4294967295"/>
          </p:nvPr>
        </p:nvSpPr>
        <p:spPr>
          <a:xfrm>
            <a:off x="11615935" y="5982305"/>
            <a:ext cx="232875"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a:defRPr sz="1000">
                <a:solidFill>
                  <a:srgbClr val="2D2926"/>
                </a:solidFill>
              </a:defRPr>
            </a:lvl1pPr>
          </a:lstStyle>
          <a:p>
            <a:fld id="{86CB4B4D-7CA3-9044-876B-883B54F8677D}" type="slidenum">
              <a:t>89</a:t>
            </a:fld>
            <a:endParaRPr/>
          </a:p>
        </p:txBody>
      </p:sp>
      <p:sp>
        <p:nvSpPr>
          <p:cNvPr id="907" name="Rectangle 2"/>
          <p:cNvSpPr txBox="1">
            <a:spLocks noGrp="1"/>
          </p:cNvSpPr>
          <p:nvPr>
            <p:ph type="title"/>
          </p:nvPr>
        </p:nvSpPr>
        <p:spPr>
          <a:xfrm>
            <a:off x="1992313" y="20636"/>
            <a:ext cx="8229602" cy="455616"/>
          </a:xfrm>
          <a:prstGeom prst="rect">
            <a:avLst/>
          </a:prstGeom>
        </p:spPr>
        <p:txBody>
          <a:bodyPr>
            <a:normAutofit fontScale="90000"/>
          </a:bodyPr>
          <a:lstStyle>
            <a:lvl1pPr algn="ctr">
              <a:defRPr sz="2400"/>
            </a:lvl1pPr>
          </a:lstStyle>
          <a:p>
            <a:r>
              <a:t>Références</a:t>
            </a:r>
          </a:p>
        </p:txBody>
      </p:sp>
      <p:sp>
        <p:nvSpPr>
          <p:cNvPr id="908" name="Rectangle 3"/>
          <p:cNvSpPr txBox="1">
            <a:spLocks noGrp="1"/>
          </p:cNvSpPr>
          <p:nvPr>
            <p:ph type="body" idx="1"/>
          </p:nvPr>
        </p:nvSpPr>
        <p:spPr>
          <a:xfrm>
            <a:off x="555475" y="476250"/>
            <a:ext cx="11400092" cy="5400678"/>
          </a:xfrm>
          <a:prstGeom prst="rect">
            <a:avLst/>
          </a:prstGeom>
        </p:spPr>
        <p:txBody>
          <a:bodyPr/>
          <a:lstStyle/>
          <a:p>
            <a:pPr marL="339470" indent="-339470" defTabSz="905255">
              <a:lnSpc>
                <a:spcPct val="90000"/>
              </a:lnSpc>
              <a:spcBef>
                <a:spcPts val="500"/>
              </a:spcBef>
              <a:defRPr sz="1500"/>
            </a:pPr>
            <a:r>
              <a:t>Nygaard, H.B., (2013). Current and emerging therapies for Alzheimer’s disease. Clinical Therapeutics. Vol. 35(10), 1480-1488.</a:t>
            </a:r>
          </a:p>
          <a:p>
            <a:pPr marL="339470" indent="-339470" defTabSz="905255">
              <a:lnSpc>
                <a:spcPct val="90000"/>
              </a:lnSpc>
              <a:spcBef>
                <a:spcPts val="500"/>
              </a:spcBef>
              <a:defRPr sz="1500"/>
            </a:pPr>
            <a:r>
              <a:t>Nasreddine, Z. (2010). Instructions pour le MoCA. Consulté le 2013-07-22 de : </a:t>
            </a:r>
            <a:r>
              <a:rPr u="sng">
                <a:solidFill>
                  <a:srgbClr val="0000FF"/>
                </a:solidFill>
                <a:uFill>
                  <a:solidFill>
                    <a:srgbClr val="0000FF"/>
                  </a:solidFill>
                </a:uFill>
                <a:hlinkClick r:id="rId2"/>
              </a:rPr>
              <a:t>http://www.mocatest.org/pdf_files/instructions/MoCA-Instructions-French_version_7.2.pdf</a:t>
            </a:r>
            <a:r>
              <a:t>.</a:t>
            </a:r>
          </a:p>
          <a:p>
            <a:pPr marL="339470" indent="-339470" defTabSz="905255">
              <a:lnSpc>
                <a:spcPct val="90000"/>
              </a:lnSpc>
              <a:spcBef>
                <a:spcPts val="500"/>
              </a:spcBef>
              <a:defRPr sz="1500"/>
            </a:pPr>
            <a:r>
              <a:t>Philippe Voyer, Faculté des sciences infirmières, Université Laval. Document préparé par Guylaine Belzil et Nadia Duchaine, CSSS Alphonse‐Desjardins. </a:t>
            </a:r>
          </a:p>
          <a:p>
            <a:pPr marL="339470" indent="-339470" defTabSz="905255">
              <a:lnSpc>
                <a:spcPct val="90000"/>
              </a:lnSpc>
              <a:spcBef>
                <a:spcPts val="500"/>
              </a:spcBef>
              <a:defRPr sz="1500"/>
            </a:pPr>
            <a:r>
              <a:t>Protocole de soins Processus clinique interdisciplinaire en première ligne. Maladie Alzheimer et les maladies apparentées. Comité d’experts du MSSS, novembre 2014.</a:t>
            </a:r>
          </a:p>
          <a:p>
            <a:pPr marL="339470" indent="-339470" defTabSz="905255">
              <a:lnSpc>
                <a:spcPct val="90000"/>
              </a:lnSpc>
              <a:spcBef>
                <a:spcPts val="500"/>
              </a:spcBef>
              <a:defRPr sz="1500"/>
            </a:pPr>
            <a:r>
              <a:t>Rioux, S. (2002). Les inhibiteurs de l’acéthylcholinestérase. Le médecin du Québec. 37 (4) 89-94</a:t>
            </a:r>
          </a:p>
          <a:p>
            <a:pPr marL="339470" indent="-339470" defTabSz="905255">
              <a:lnSpc>
                <a:spcPct val="90000"/>
              </a:lnSpc>
              <a:spcBef>
                <a:spcPts val="500"/>
              </a:spcBef>
              <a:defRPr sz="1500"/>
            </a:pPr>
            <a:r>
              <a:t>Régie de l’assurance maladie du Québec, Liste des médicaments d’exception et des indications reconnues pour leur paiement, non daté, consultée le 2014/03/07 de : </a:t>
            </a:r>
            <a:r>
              <a:rPr u="sng">
                <a:solidFill>
                  <a:srgbClr val="0000FF"/>
                </a:solidFill>
                <a:uFill>
                  <a:solidFill>
                    <a:srgbClr val="0000FF"/>
                  </a:solidFill>
                </a:uFill>
                <a:hlinkClick r:id="rId3"/>
              </a:rPr>
              <a:t>http://www.ramq.gouv.qc.ca/SiteCollectionDocuments/professionnels/medicaments/Annexe-9.pdf</a:t>
            </a:r>
          </a:p>
          <a:p>
            <a:pPr marL="339470" indent="-339470" defTabSz="905255">
              <a:lnSpc>
                <a:spcPct val="90000"/>
              </a:lnSpc>
              <a:spcBef>
                <a:spcPts val="500"/>
              </a:spcBef>
              <a:defRPr sz="1500"/>
            </a:pPr>
            <a:r>
              <a:t>Repérage et processus menant au diagnostic de la maladie d’Alzheimer et d’autres troubles cognitifs. Rapport d’évaluation des technologies en santé. INESS, octobre 2015</a:t>
            </a:r>
          </a:p>
          <a:p>
            <a:pPr marL="339470" indent="-339470" defTabSz="905255">
              <a:lnSpc>
                <a:spcPct val="90000"/>
              </a:lnSpc>
              <a:spcBef>
                <a:spcPts val="500"/>
              </a:spcBef>
              <a:defRPr sz="1500"/>
            </a:pPr>
            <a:r>
              <a:t>Société Alzheimer Canada, À propos du cerveau, consultée le 2017/04/19 de : </a:t>
            </a:r>
            <a:r>
              <a:rPr u="sng">
                <a:solidFill>
                  <a:srgbClr val="0000FF"/>
                </a:solidFill>
                <a:uFill>
                  <a:solidFill>
                    <a:srgbClr val="0000FF"/>
                  </a:solidFill>
                </a:uFill>
                <a:hlinkClick r:id="rId4"/>
              </a:rPr>
              <a:t>http://www.alzheimer.ca/fr/About-dementia/Alzheimer-s-disease/About-the-brain</a:t>
            </a:r>
          </a:p>
          <a:p>
            <a:pPr marL="339470" indent="-339470" defTabSz="905255">
              <a:lnSpc>
                <a:spcPct val="90000"/>
              </a:lnSpc>
              <a:spcBef>
                <a:spcPts val="500"/>
              </a:spcBef>
              <a:defRPr sz="1500"/>
            </a:pPr>
            <a:r>
              <a:t>SAAQ (2019) </a:t>
            </a:r>
            <a:r>
              <a:rPr i="1"/>
              <a:t>Au volant de ma santé</a:t>
            </a:r>
            <a:r>
              <a:t>. 16p.</a:t>
            </a:r>
          </a:p>
          <a:p>
            <a:pPr marL="339470" indent="-339470" defTabSz="905255">
              <a:lnSpc>
                <a:spcPct val="90000"/>
              </a:lnSpc>
              <a:spcBef>
                <a:spcPts val="500"/>
              </a:spcBef>
              <a:defRPr sz="1500"/>
            </a:pPr>
            <a:r>
              <a:t>Thibodeau, M.-P. &amp; Massoud, F., (2010). Le point sur une décennie de pharmacothérapie. La Revue canadienne de la maladie d’Alzheimer et autre démence.</a:t>
            </a:r>
          </a:p>
          <a:p>
            <a:pPr marL="339470" indent="-339470" defTabSz="905255">
              <a:lnSpc>
                <a:spcPct val="90000"/>
              </a:lnSpc>
              <a:spcBef>
                <a:spcPts val="500"/>
              </a:spcBef>
              <a:defRPr sz="1500"/>
            </a:pPr>
            <a:r>
              <a:t>Villalpando Juan Manuel (2017) </a:t>
            </a:r>
            <a:r>
              <a:rPr i="1"/>
              <a:t>Repérage et prise en charge des troubles neurocognitifs et de la maladie d’alzheimer au cabinet, IUGM.</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Espace réservé du numéro de diapositive 2"/>
          <p:cNvSpPr txBox="1">
            <a:spLocks noGrp="1"/>
          </p:cNvSpPr>
          <p:nvPr>
            <p:ph type="sldNum" sz="quarter" idx="2"/>
          </p:nvPr>
        </p:nvSpPr>
        <p:spPr>
          <a:xfrm>
            <a:off x="11615935" y="5982305"/>
            <a:ext cx="168510" cy="2285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382" name="Espace réservé du contenu 2"/>
          <p:cNvSpPr txBox="1">
            <a:spLocks noGrp="1"/>
          </p:cNvSpPr>
          <p:nvPr>
            <p:ph type="body" idx="1"/>
          </p:nvPr>
        </p:nvSpPr>
        <p:spPr>
          <a:xfrm>
            <a:off x="1001796" y="1323883"/>
            <a:ext cx="10462892" cy="5095771"/>
          </a:xfrm>
          <a:prstGeom prst="rect">
            <a:avLst/>
          </a:prstGeom>
        </p:spPr>
        <p:txBody>
          <a:bodyPr numCol="2" spcCol="41026"/>
          <a:lstStyle/>
          <a:p>
            <a:pPr>
              <a:lnSpc>
                <a:spcPct val="120000"/>
              </a:lnSpc>
              <a:defRPr sz="2700"/>
            </a:pPr>
            <a:r>
              <a:t>Orientation</a:t>
            </a:r>
            <a:endParaRPr sz="3600"/>
          </a:p>
          <a:p>
            <a:pPr>
              <a:lnSpc>
                <a:spcPct val="120000"/>
              </a:lnSpc>
              <a:defRPr sz="2700"/>
            </a:pPr>
            <a:r>
              <a:t>Mémoire</a:t>
            </a:r>
            <a:endParaRPr sz="3600"/>
          </a:p>
          <a:p>
            <a:pPr>
              <a:lnSpc>
                <a:spcPct val="120000"/>
              </a:lnSpc>
              <a:defRPr sz="2700"/>
            </a:pPr>
            <a:r>
              <a:t>Attention</a:t>
            </a:r>
            <a:endParaRPr sz="2100"/>
          </a:p>
          <a:p>
            <a:pPr>
              <a:lnSpc>
                <a:spcPct val="120000"/>
              </a:lnSpc>
              <a:defRPr sz="2700"/>
            </a:pPr>
            <a:r>
              <a:t>Langage</a:t>
            </a:r>
            <a:endParaRPr sz="2100"/>
          </a:p>
          <a:p>
            <a:pPr>
              <a:lnSpc>
                <a:spcPct val="120000"/>
              </a:lnSpc>
              <a:defRPr sz="2700"/>
            </a:pPr>
            <a:r>
              <a:t>Fonctions exécutives</a:t>
            </a:r>
            <a:endParaRPr sz="2100"/>
          </a:p>
          <a:p>
            <a:pPr>
              <a:lnSpc>
                <a:spcPct val="120000"/>
              </a:lnSpc>
              <a:defRPr sz="2700"/>
            </a:pPr>
            <a:r>
              <a:t>Fonctions visuospatiales</a:t>
            </a:r>
            <a:endParaRPr sz="3600"/>
          </a:p>
          <a:p>
            <a:pPr>
              <a:lnSpc>
                <a:spcPct val="120000"/>
              </a:lnSpc>
              <a:defRPr sz="2700"/>
            </a:pPr>
            <a:r>
              <a:t>Gnosies </a:t>
            </a:r>
            <a:endParaRPr sz="3600"/>
          </a:p>
          <a:p>
            <a:pPr>
              <a:lnSpc>
                <a:spcPct val="120000"/>
              </a:lnSpc>
              <a:defRPr sz="2700"/>
            </a:pPr>
            <a:r>
              <a:t>Praxie</a:t>
            </a:r>
            <a:endParaRPr sz="2100"/>
          </a:p>
          <a:p>
            <a:pPr marL="0" indent="0">
              <a:lnSpc>
                <a:spcPct val="120000"/>
              </a:lnSpc>
              <a:buSzTx/>
              <a:buNone/>
              <a:defRPr sz="2600"/>
            </a:pPr>
            <a:endParaRPr sz="2100"/>
          </a:p>
          <a:p>
            <a:pPr marL="0" indent="0">
              <a:lnSpc>
                <a:spcPct val="120000"/>
              </a:lnSpc>
              <a:buSzTx/>
              <a:buNone/>
              <a:defRPr sz="2600"/>
            </a:pPr>
            <a:endParaRPr sz="2100"/>
          </a:p>
          <a:p>
            <a:pPr marL="0" indent="0">
              <a:lnSpc>
                <a:spcPct val="120000"/>
              </a:lnSpc>
              <a:buSzTx/>
              <a:buNone/>
              <a:defRPr sz="2600"/>
            </a:pPr>
            <a:r>
              <a:t>Permettent à la personne de:</a:t>
            </a:r>
            <a:endParaRPr sz="3400"/>
          </a:p>
          <a:p>
            <a:pPr>
              <a:lnSpc>
                <a:spcPct val="120000"/>
              </a:lnSpc>
              <a:defRPr sz="2600"/>
            </a:pPr>
            <a:r>
              <a:t>de communiquer,</a:t>
            </a:r>
            <a:endParaRPr sz="2100"/>
          </a:p>
          <a:p>
            <a:pPr>
              <a:lnSpc>
                <a:spcPct val="120000"/>
              </a:lnSpc>
              <a:defRPr sz="2600"/>
            </a:pPr>
            <a:r>
              <a:t> de s’orienter, </a:t>
            </a:r>
            <a:endParaRPr sz="3400"/>
          </a:p>
          <a:p>
            <a:pPr>
              <a:lnSpc>
                <a:spcPct val="120000"/>
              </a:lnSpc>
              <a:defRPr sz="2600"/>
            </a:pPr>
            <a:r>
              <a:t>de s’organiser, </a:t>
            </a:r>
            <a:endParaRPr sz="3400"/>
          </a:p>
          <a:p>
            <a:pPr>
              <a:lnSpc>
                <a:spcPct val="120000"/>
              </a:lnSpc>
              <a:defRPr sz="2600"/>
            </a:pPr>
            <a:r>
              <a:t>de se concentrer</a:t>
            </a:r>
            <a:endParaRPr sz="2100"/>
          </a:p>
          <a:p>
            <a:pPr>
              <a:lnSpc>
                <a:spcPct val="120000"/>
              </a:lnSpc>
              <a:defRPr sz="2600"/>
            </a:pPr>
            <a:r>
              <a:t>d’accumuler des connaissances</a:t>
            </a:r>
            <a:endParaRPr sz="2100"/>
          </a:p>
          <a:p>
            <a:pPr marL="0" indent="0">
              <a:lnSpc>
                <a:spcPct val="120000"/>
              </a:lnSpc>
              <a:buSzTx/>
              <a:buNone/>
              <a:defRPr sz="2100"/>
            </a:pPr>
            <a:endParaRPr sz="2100"/>
          </a:p>
          <a:p>
            <a:pPr algn="ctr">
              <a:lnSpc>
                <a:spcPct val="80000"/>
              </a:lnSpc>
              <a:buSzTx/>
              <a:buNone/>
              <a:defRPr sz="1000" i="1"/>
            </a:pPr>
            <a:r>
              <a:t>Source: Plan Alzheimer Québec-Tronc commun de formation provinciale</a:t>
            </a:r>
            <a:endParaRPr sz="1400">
              <a:latin typeface="Times New Roman"/>
              <a:ea typeface="Times New Roman"/>
              <a:cs typeface="Times New Roman"/>
              <a:sym typeface="Times New Roman"/>
            </a:endParaRPr>
          </a:p>
          <a:p>
            <a:pPr algn="ctr">
              <a:lnSpc>
                <a:spcPct val="80000"/>
              </a:lnSpc>
              <a:buSzTx/>
              <a:buNone/>
              <a:defRPr sz="1000" i="1"/>
            </a:pPr>
            <a:r>
              <a:t>Projets d’implantation ciblée en 1</a:t>
            </a:r>
            <a:r>
              <a:rPr baseline="30000"/>
              <a:t>Ière</a:t>
            </a:r>
            <a:r>
              <a:t> ligne: Maladie Alzheimer et maladies apparentées</a:t>
            </a:r>
          </a:p>
        </p:txBody>
      </p:sp>
      <p:sp>
        <p:nvSpPr>
          <p:cNvPr id="383" name="Rectangle 5"/>
          <p:cNvSpPr txBox="1"/>
          <p:nvPr/>
        </p:nvSpPr>
        <p:spPr>
          <a:xfrm>
            <a:off x="883919" y="5936191"/>
            <a:ext cx="9175110" cy="2483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200" i="1">
                <a:solidFill>
                  <a:srgbClr val="2D2926"/>
                </a:solidFill>
              </a:defRPr>
            </a:pPr>
            <a:r>
              <a:t>Image: </a:t>
            </a:r>
            <a:r>
              <a:rPr u="sng">
                <a:solidFill>
                  <a:srgbClr val="003399"/>
                </a:solidFill>
                <a:uFill>
                  <a:solidFill>
                    <a:srgbClr val="003399"/>
                  </a:solidFill>
                </a:uFill>
                <a:hlinkClick r:id="rId2"/>
              </a:rPr>
              <a:t>https://www.everydayhealth.com/longevity/mental-fitness/brain-exercises-for-memory.aspx</a:t>
            </a:r>
            <a:r>
              <a:t>, consulté 28mai2019</a:t>
            </a:r>
          </a:p>
        </p:txBody>
      </p:sp>
      <p:pic>
        <p:nvPicPr>
          <p:cNvPr id="384" name="Picture 2" descr="Picture 2"/>
          <p:cNvPicPr>
            <a:picLocks noChangeAspect="1"/>
          </p:cNvPicPr>
          <p:nvPr/>
        </p:nvPicPr>
        <p:blipFill>
          <a:blip r:embed="rId3">
            <a:extLst/>
          </a:blip>
          <a:stretch>
            <a:fillRect/>
          </a:stretch>
        </p:blipFill>
        <p:spPr>
          <a:xfrm>
            <a:off x="3039876" y="4256051"/>
            <a:ext cx="3585291" cy="1334742"/>
          </a:xfrm>
          <a:prstGeom prst="rect">
            <a:avLst/>
          </a:prstGeom>
          <a:ln w="12700">
            <a:miter lim="400000"/>
          </a:ln>
        </p:spPr>
      </p:pic>
      <p:grpSp>
        <p:nvGrpSpPr>
          <p:cNvPr id="387" name="Titre 1"/>
          <p:cNvGrpSpPr/>
          <p:nvPr/>
        </p:nvGrpSpPr>
        <p:grpSpPr>
          <a:xfrm>
            <a:off x="315572" y="368993"/>
            <a:ext cx="11560856" cy="581361"/>
            <a:chOff x="0" y="0"/>
            <a:chExt cx="11560854" cy="581359"/>
          </a:xfrm>
        </p:grpSpPr>
        <p:sp>
          <p:nvSpPr>
            <p:cNvPr id="385" name="Rectangle"/>
            <p:cNvSpPr/>
            <p:nvPr/>
          </p:nvSpPr>
          <p:spPr>
            <a:xfrm>
              <a:off x="0" y="0"/>
              <a:ext cx="11560855" cy="581360"/>
            </a:xfrm>
            <a:prstGeom prst="rect">
              <a:avLst/>
            </a:prstGeom>
            <a:gradFill flip="none" rotWithShape="1">
              <a:gsLst>
                <a:gs pos="0">
                  <a:srgbClr val="F7FAFD"/>
                </a:gs>
                <a:gs pos="74000">
                  <a:srgbClr val="B5D2EC"/>
                </a:gs>
                <a:gs pos="83000">
                  <a:srgbClr val="B5D2EC"/>
                </a:gs>
                <a:gs pos="100000">
                  <a:srgbClr val="CEE1F2"/>
                </a:gs>
              </a:gsLst>
              <a:lin ang="5400000" scaled="0"/>
            </a:gradFill>
            <a:ln w="12700" cap="flat">
              <a:noFill/>
              <a:miter lim="400000"/>
            </a:ln>
            <a:effectLst/>
          </p:spPr>
          <p:txBody>
            <a:bodyPr wrap="square" lIns="45719" tIns="45719" rIns="45719" bIns="45719" numCol="1" anchor="ctr">
              <a:noAutofit/>
            </a:bodyPr>
            <a:lstStyle/>
            <a:p>
              <a:pPr algn="ctr">
                <a:lnSpc>
                  <a:spcPct val="72000"/>
                </a:lnSpc>
                <a:defRPr sz="3600">
                  <a:latin typeface="Calibri Light"/>
                  <a:ea typeface="Calibri Light"/>
                  <a:cs typeface="Calibri Light"/>
                  <a:sym typeface="Calibri Light"/>
                </a:defRPr>
              </a:pPr>
              <a:endParaRPr/>
            </a:p>
          </p:txBody>
        </p:sp>
        <p:sp>
          <p:nvSpPr>
            <p:cNvPr id="386" name="Fonctions cognitives"/>
            <p:cNvSpPr txBox="1"/>
            <p:nvPr/>
          </p:nvSpPr>
          <p:spPr>
            <a:xfrm>
              <a:off x="47288" y="0"/>
              <a:ext cx="11466278" cy="5813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algn="ctr">
                <a:lnSpc>
                  <a:spcPct val="72000"/>
                </a:lnSpc>
                <a:defRPr sz="3900">
                  <a:latin typeface="Calibri Light"/>
                  <a:ea typeface="Calibri Light"/>
                  <a:cs typeface="Calibri Light"/>
                  <a:sym typeface="Calibri Light"/>
                </a:defRPr>
              </a:lvl1pPr>
            </a:lstStyle>
            <a:p>
              <a:r>
                <a:t>Fonctions cognitives</a:t>
              </a: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 name="Espace réservé du numéro de diapositive 2"/>
          <p:cNvSpPr txBox="1">
            <a:spLocks noGrp="1"/>
          </p:cNvSpPr>
          <p:nvPr>
            <p:ph type="sldNum" sz="quarter" idx="4294967295"/>
          </p:nvPr>
        </p:nvSpPr>
        <p:spPr>
          <a:xfrm>
            <a:off x="11615935" y="5982305"/>
            <a:ext cx="232875"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a:defRPr sz="1000">
                <a:solidFill>
                  <a:srgbClr val="2D2926"/>
                </a:solidFill>
              </a:defRPr>
            </a:lvl1pPr>
          </a:lstStyle>
          <a:p>
            <a:fld id="{86CB4B4D-7CA3-9044-876B-883B54F8677D}" type="slidenum">
              <a:t>90</a:t>
            </a:fld>
            <a:endParaRPr/>
          </a:p>
        </p:txBody>
      </p:sp>
      <p:sp>
        <p:nvSpPr>
          <p:cNvPr id="911" name="Titre 1"/>
          <p:cNvSpPr txBox="1">
            <a:spLocks noGrp="1"/>
          </p:cNvSpPr>
          <p:nvPr>
            <p:ph type="title"/>
          </p:nvPr>
        </p:nvSpPr>
        <p:spPr>
          <a:xfrm>
            <a:off x="802480" y="274638"/>
            <a:ext cx="10670120" cy="706440"/>
          </a:xfrm>
          <a:prstGeom prst="rect">
            <a:avLst/>
          </a:prstGeom>
        </p:spPr>
        <p:txBody>
          <a:bodyPr/>
          <a:lstStyle/>
          <a:p>
            <a:r>
              <a:t>Références</a:t>
            </a:r>
          </a:p>
        </p:txBody>
      </p:sp>
      <p:sp>
        <p:nvSpPr>
          <p:cNvPr id="912" name="Espace réservé du contenu 2"/>
          <p:cNvSpPr txBox="1">
            <a:spLocks noGrp="1"/>
          </p:cNvSpPr>
          <p:nvPr>
            <p:ph type="body" idx="1"/>
          </p:nvPr>
        </p:nvSpPr>
        <p:spPr>
          <a:xfrm>
            <a:off x="802480" y="1125537"/>
            <a:ext cx="10670120" cy="4964713"/>
          </a:xfrm>
          <a:prstGeom prst="rect">
            <a:avLst/>
          </a:prstGeom>
        </p:spPr>
        <p:txBody>
          <a:bodyPr/>
          <a:lstStyle/>
          <a:p>
            <a:pPr>
              <a:lnSpc>
                <a:spcPct val="80000"/>
              </a:lnSpc>
              <a:defRPr sz="1500" u="sng">
                <a:solidFill>
                  <a:srgbClr val="003399"/>
                </a:solidFill>
                <a:uFill>
                  <a:solidFill>
                    <a:srgbClr val="003399"/>
                  </a:solidFill>
                </a:uFill>
              </a:defRPr>
            </a:pPr>
            <a:r>
              <a:rPr>
                <a:solidFill>
                  <a:srgbClr val="0000FF"/>
                </a:solidFill>
                <a:uFill>
                  <a:solidFill>
                    <a:srgbClr val="0000FF"/>
                  </a:solidFill>
                </a:uFill>
                <a:hlinkClick r:id="rId2"/>
              </a:rPr>
              <a:t>https://www.brightfocus.org/alzheimers/infographic/brain-alzheimers-disease</a:t>
            </a:r>
            <a:endParaRPr sz="2900"/>
          </a:p>
          <a:p>
            <a:pPr>
              <a:lnSpc>
                <a:spcPct val="80000"/>
              </a:lnSpc>
              <a:defRPr sz="1500" u="sng">
                <a:solidFill>
                  <a:srgbClr val="003399"/>
                </a:solidFill>
                <a:uFill>
                  <a:solidFill>
                    <a:srgbClr val="003399"/>
                  </a:solidFill>
                </a:uFill>
              </a:defRPr>
            </a:pPr>
            <a:r>
              <a:rPr>
                <a:solidFill>
                  <a:srgbClr val="0000FF"/>
                </a:solidFill>
                <a:uFill>
                  <a:solidFill>
                    <a:srgbClr val="0000FF"/>
                  </a:solidFill>
                </a:uFill>
                <a:hlinkClick r:id="rId3"/>
              </a:rPr>
              <a:t>www.aidant.ca</a:t>
            </a:r>
            <a:endParaRPr sz="2900"/>
          </a:p>
          <a:p>
            <a:pPr marL="342900" lvl="1" indent="-342900">
              <a:lnSpc>
                <a:spcPct val="80000"/>
              </a:lnSpc>
              <a:defRPr sz="1500" u="sng">
                <a:solidFill>
                  <a:srgbClr val="003399"/>
                </a:solidFill>
                <a:uFill>
                  <a:solidFill>
                    <a:srgbClr val="003399"/>
                  </a:solidFill>
                </a:uFill>
              </a:defRPr>
            </a:pPr>
            <a:r>
              <a:rPr>
                <a:solidFill>
                  <a:srgbClr val="0000FF"/>
                </a:solidFill>
                <a:uFill>
                  <a:solidFill>
                    <a:srgbClr val="0000FF"/>
                  </a:solidFill>
                </a:uFill>
                <a:hlinkClick r:id="rId4"/>
              </a:rPr>
              <a:t>www.agiteam.org</a:t>
            </a:r>
            <a:endParaRPr sz="2900"/>
          </a:p>
          <a:p>
            <a:pPr>
              <a:lnSpc>
                <a:spcPct val="80000"/>
              </a:lnSpc>
              <a:defRPr sz="1500" u="sng">
                <a:solidFill>
                  <a:srgbClr val="003399"/>
                </a:solidFill>
                <a:uFill>
                  <a:solidFill>
                    <a:srgbClr val="003399"/>
                  </a:solidFill>
                </a:uFill>
              </a:defRPr>
            </a:pPr>
            <a:r>
              <a:rPr>
                <a:solidFill>
                  <a:srgbClr val="0000FF"/>
                </a:solidFill>
                <a:uFill>
                  <a:solidFill>
                    <a:srgbClr val="0000FF"/>
                  </a:solidFill>
                </a:uFill>
                <a:hlinkClick r:id="rId5"/>
              </a:rPr>
              <a:t>www.alzheimer.ca</a:t>
            </a:r>
            <a:endParaRPr sz="2900"/>
          </a:p>
          <a:p>
            <a:pPr marL="342900" lvl="1" indent="-342900">
              <a:lnSpc>
                <a:spcPct val="80000"/>
              </a:lnSpc>
              <a:defRPr sz="1500" u="sng">
                <a:solidFill>
                  <a:srgbClr val="003399"/>
                </a:solidFill>
              </a:defRPr>
            </a:pPr>
            <a:r>
              <a:t>www.baluchonalzheimer.com</a:t>
            </a:r>
            <a:endParaRPr sz="2900"/>
          </a:p>
          <a:p>
            <a:pPr>
              <a:lnSpc>
                <a:spcPct val="80000"/>
              </a:lnSpc>
              <a:defRPr sz="1500" u="sng">
                <a:solidFill>
                  <a:srgbClr val="003399"/>
                </a:solidFill>
                <a:uFill>
                  <a:solidFill>
                    <a:srgbClr val="003399"/>
                  </a:solidFill>
                </a:uFill>
              </a:defRPr>
            </a:pPr>
            <a:r>
              <a:rPr>
                <a:solidFill>
                  <a:srgbClr val="0000FF"/>
                </a:solidFill>
                <a:uFill>
                  <a:solidFill>
                    <a:srgbClr val="0000FF"/>
                  </a:solidFill>
                </a:uFill>
                <a:hlinkClick r:id="rId6"/>
              </a:rPr>
              <a:t>www.biblioaidants.ca</a:t>
            </a:r>
            <a:endParaRPr sz="2900"/>
          </a:p>
          <a:p>
            <a:pPr>
              <a:lnSpc>
                <a:spcPct val="80000"/>
              </a:lnSpc>
              <a:defRPr sz="1500" u="sng">
                <a:solidFill>
                  <a:srgbClr val="003399"/>
                </a:solidFill>
                <a:uFill>
                  <a:solidFill>
                    <a:srgbClr val="003399"/>
                  </a:solidFill>
                </a:uFill>
              </a:defRPr>
            </a:pPr>
            <a:r>
              <a:rPr>
                <a:solidFill>
                  <a:srgbClr val="0000FF"/>
                </a:solidFill>
                <a:uFill>
                  <a:solidFill>
                    <a:srgbClr val="0000FF"/>
                  </a:solidFill>
                </a:uFill>
                <a:hlinkClick r:id="rId7"/>
              </a:rPr>
              <a:t>www.curateur.gouv.qc.ca</a:t>
            </a:r>
            <a:endParaRPr sz="2900"/>
          </a:p>
          <a:p>
            <a:pPr>
              <a:lnSpc>
                <a:spcPct val="80000"/>
              </a:lnSpc>
              <a:defRPr sz="1500" u="sng">
                <a:solidFill>
                  <a:srgbClr val="003399"/>
                </a:solidFill>
                <a:uFill>
                  <a:solidFill>
                    <a:srgbClr val="003399"/>
                  </a:solidFill>
                </a:uFill>
              </a:defRPr>
            </a:pPr>
            <a:r>
              <a:rPr>
                <a:solidFill>
                  <a:srgbClr val="0000FF"/>
                </a:solidFill>
                <a:uFill>
                  <a:solidFill>
                    <a:srgbClr val="0000FF"/>
                  </a:solidFill>
                </a:uFill>
                <a:hlinkClick r:id="rId8"/>
              </a:rPr>
              <a:t>www.lappui.org</a:t>
            </a:r>
            <a:endParaRPr sz="2900"/>
          </a:p>
          <a:p>
            <a:pPr>
              <a:lnSpc>
                <a:spcPct val="80000"/>
              </a:lnSpc>
              <a:defRPr sz="1500" u="sng">
                <a:solidFill>
                  <a:srgbClr val="003399"/>
                </a:solidFill>
                <a:uFill>
                  <a:solidFill>
                    <a:srgbClr val="003399"/>
                  </a:solidFill>
                </a:uFill>
              </a:defRPr>
            </a:pPr>
            <a:r>
              <a:rPr>
                <a:solidFill>
                  <a:srgbClr val="0000FF"/>
                </a:solidFill>
                <a:uFill>
                  <a:solidFill>
                    <a:srgbClr val="0000FF"/>
                  </a:solidFill>
                </a:uFill>
                <a:hlinkClick r:id="rId9"/>
              </a:rPr>
              <a:t>www.lereseauaidant.ca</a:t>
            </a:r>
            <a:endParaRPr sz="2900"/>
          </a:p>
          <a:p>
            <a:pPr>
              <a:lnSpc>
                <a:spcPct val="80000"/>
              </a:lnSpc>
              <a:defRPr sz="1500" u="sng">
                <a:solidFill>
                  <a:srgbClr val="003399"/>
                </a:solidFill>
                <a:uFill>
                  <a:solidFill>
                    <a:srgbClr val="003399"/>
                  </a:solidFill>
                </a:uFill>
              </a:defRPr>
            </a:pPr>
            <a:r>
              <a:rPr>
                <a:solidFill>
                  <a:srgbClr val="0000FF"/>
                </a:solidFill>
                <a:uFill>
                  <a:solidFill>
                    <a:srgbClr val="0000FF"/>
                  </a:solidFill>
                </a:uFill>
                <a:hlinkClick r:id="rId10"/>
              </a:rPr>
              <a:t>www.ranq.qc.ca</a:t>
            </a:r>
            <a:endParaRPr sz="2900"/>
          </a:p>
          <a:p>
            <a:pPr>
              <a:lnSpc>
                <a:spcPct val="80000"/>
              </a:lnSpc>
              <a:defRPr sz="1500" u="sng">
                <a:solidFill>
                  <a:srgbClr val="003399"/>
                </a:solidFill>
                <a:uFill>
                  <a:solidFill>
                    <a:srgbClr val="003399"/>
                  </a:solidFill>
                </a:uFill>
              </a:defRPr>
            </a:pPr>
            <a:r>
              <a:rPr>
                <a:solidFill>
                  <a:srgbClr val="0000FF"/>
                </a:solidFill>
                <a:uFill>
                  <a:solidFill>
                    <a:srgbClr val="0000FF"/>
                  </a:solidFill>
                </a:uFill>
                <a:hlinkClick r:id="rId11"/>
              </a:rPr>
              <a:t>www.teepasnow.com</a:t>
            </a:r>
            <a:endParaRPr sz="2900"/>
          </a:p>
          <a:p>
            <a:pPr>
              <a:lnSpc>
                <a:spcPct val="80000"/>
              </a:lnSpc>
              <a:defRPr sz="1500" u="sng">
                <a:solidFill>
                  <a:srgbClr val="003399"/>
                </a:solidFill>
                <a:uFill>
                  <a:solidFill>
                    <a:srgbClr val="003399"/>
                  </a:solidFill>
                </a:uFill>
              </a:defRPr>
            </a:pPr>
            <a:r>
              <a:rPr>
                <a:solidFill>
                  <a:srgbClr val="0000FF"/>
                </a:solidFill>
                <a:uFill>
                  <a:solidFill>
                    <a:srgbClr val="0000FF"/>
                  </a:solidFill>
                </a:uFill>
                <a:hlinkClick r:id="rId12"/>
              </a:rPr>
              <a:t>http://www.alzheimer.ca/fr/About-dementia/What-is-dementia/Dementia-numbers</a:t>
            </a:r>
            <a:endParaRPr sz="2900"/>
          </a:p>
          <a:p>
            <a:pPr>
              <a:lnSpc>
                <a:spcPct val="80000"/>
              </a:lnSpc>
              <a:defRPr sz="1500" u="sng">
                <a:solidFill>
                  <a:srgbClr val="003399"/>
                </a:solidFill>
                <a:uFill>
                  <a:solidFill>
                    <a:srgbClr val="003399"/>
                  </a:solidFill>
                </a:uFill>
              </a:defRPr>
            </a:pPr>
            <a:r>
              <a:rPr>
                <a:solidFill>
                  <a:srgbClr val="0000FF"/>
                </a:solidFill>
                <a:uFill>
                  <a:solidFill>
                    <a:srgbClr val="0000FF"/>
                  </a:solidFill>
                </a:uFill>
                <a:hlinkClick r:id="rId13"/>
              </a:rPr>
              <a:t>http://alzheimer.tv/fr/2017/08/09/un-cas-de-demence-sur-trois-evitable/</a:t>
            </a:r>
            <a:endParaRPr sz="2900"/>
          </a:p>
          <a:p>
            <a:pPr>
              <a:lnSpc>
                <a:spcPct val="80000"/>
              </a:lnSpc>
              <a:defRPr sz="1500" u="sng">
                <a:solidFill>
                  <a:srgbClr val="003399"/>
                </a:solidFill>
                <a:uFill>
                  <a:solidFill>
                    <a:srgbClr val="003399"/>
                  </a:solidFill>
                </a:uFill>
              </a:defRPr>
            </a:pPr>
            <a:r>
              <a:rPr>
                <a:solidFill>
                  <a:srgbClr val="0000FF"/>
                </a:solidFill>
                <a:uFill>
                  <a:solidFill>
                    <a:srgbClr val="0000FF"/>
                  </a:solidFill>
                </a:uFill>
                <a:hlinkClick r:id="rId14"/>
              </a:rPr>
              <a:t>http://www.dementia.com/symptoms.html</a:t>
            </a:r>
            <a:r>
              <a:rPr u="none">
                <a:solidFill>
                  <a:srgbClr val="2D2926"/>
                </a:solidFill>
                <a:uFillTx/>
              </a:rPr>
              <a:t> </a:t>
            </a:r>
          </a:p>
          <a:p>
            <a:pPr>
              <a:lnSpc>
                <a:spcPct val="80000"/>
              </a:lnSpc>
              <a:defRPr sz="1500" u="sng">
                <a:solidFill>
                  <a:srgbClr val="003399"/>
                </a:solidFill>
                <a:uFill>
                  <a:solidFill>
                    <a:srgbClr val="003399"/>
                  </a:solidFill>
                </a:uFill>
              </a:defRPr>
            </a:pPr>
            <a:r>
              <a:rPr>
                <a:solidFill>
                  <a:srgbClr val="0000FF"/>
                </a:solidFill>
                <a:uFill>
                  <a:solidFill>
                    <a:srgbClr val="0000FF"/>
                  </a:solidFill>
                </a:uFill>
                <a:hlinkClick r:id="rId15"/>
              </a:rPr>
              <a:t>http://www.docteurclic.com/maladie/signes-de-la-maladie-d-alzheimer.aspx</a:t>
            </a:r>
            <a:endParaRPr sz="2900"/>
          </a:p>
          <a:p>
            <a:pPr marL="342900" lvl="1" indent="-342900">
              <a:lnSpc>
                <a:spcPct val="80000"/>
              </a:lnSpc>
              <a:defRPr sz="1500" i="1"/>
            </a:pPr>
            <a:r>
              <a:t>https://www.slideshare.net/marina761/dementia-from-prevention-to-cureMassoud, 2015: </a:t>
            </a:r>
            <a:r>
              <a:rPr i="0" u="sng">
                <a:solidFill>
                  <a:srgbClr val="0000FF"/>
                </a:solidFill>
                <a:uFill>
                  <a:solidFill>
                    <a:srgbClr val="0000FF"/>
                  </a:solidFill>
                </a:uFill>
                <a:hlinkClick r:id="rId16"/>
              </a:rPr>
              <a:t>http://www.csss-iugs.ca/c3s/data/files/Publications/9TraitementPharmacologique.pdf</a:t>
            </a:r>
            <a:endParaRPr sz="2900"/>
          </a:p>
          <a:p>
            <a:pPr marL="342900" lvl="1" indent="-342900">
              <a:lnSpc>
                <a:spcPct val="80000"/>
              </a:lnSpc>
              <a:defRPr sz="1500" i="1"/>
            </a:pPr>
            <a:r>
              <a:t>MSSS, 2014</a:t>
            </a:r>
            <a:r>
              <a:rPr i="0"/>
              <a:t>: http://publications.msss.gouv.qc.ca/msss/fichiers/2014/14-829-06W.pdf</a:t>
            </a:r>
            <a:endParaRPr sz="1300"/>
          </a:p>
          <a:p>
            <a:pPr marL="342900" lvl="1" indent="-342900">
              <a:lnSpc>
                <a:spcPct val="80000"/>
              </a:lnSpc>
              <a:defRPr sz="1500" u="sng">
                <a:solidFill>
                  <a:srgbClr val="003399"/>
                </a:solidFill>
                <a:uFill>
                  <a:solidFill>
                    <a:srgbClr val="003399"/>
                  </a:solidFill>
                </a:uFill>
              </a:defRPr>
            </a:pPr>
            <a:r>
              <a:rPr>
                <a:solidFill>
                  <a:srgbClr val="0000FF"/>
                </a:solidFill>
                <a:uFill>
                  <a:solidFill>
                    <a:srgbClr val="0000FF"/>
                  </a:solidFill>
                </a:uFill>
                <a:hlinkClick r:id="rId17"/>
              </a:rPr>
              <a:t>https://stanfordhealthcare.org/medical-conditions/brain-and-nerves/alzheimers-disease.html</a:t>
            </a:r>
            <a:endParaRPr sz="2900"/>
          </a:p>
          <a:p>
            <a:pPr marL="342900" lvl="1" indent="-342900">
              <a:lnSpc>
                <a:spcPct val="80000"/>
              </a:lnSpc>
              <a:defRPr sz="1500" u="sng">
                <a:solidFill>
                  <a:srgbClr val="003399"/>
                </a:solidFill>
                <a:uFill>
                  <a:solidFill>
                    <a:srgbClr val="003399"/>
                  </a:solidFill>
                </a:uFill>
              </a:defRPr>
            </a:pPr>
            <a:r>
              <a:rPr>
                <a:solidFill>
                  <a:srgbClr val="0000FF"/>
                </a:solidFill>
                <a:uFill>
                  <a:solidFill>
                    <a:srgbClr val="0000FF"/>
                  </a:solidFill>
                </a:uFill>
                <a:hlinkClick r:id="rId18"/>
              </a:rPr>
              <a:t>www.</a:t>
            </a:r>
            <a:r>
              <a:rPr>
                <a:uFillTx/>
              </a:rPr>
              <a:t> alzheimer.ca/fr/Home/About-dementia/Alzheimer-s-disease/10-warning-signs</a:t>
            </a:r>
            <a:r>
              <a:rPr u="none">
                <a:solidFill>
                  <a:srgbClr val="2D2926"/>
                </a:solidFill>
                <a:uFillTx/>
              </a:rPr>
              <a:t>,  Société Alzheimer du Canada. (2019). Dix signes précurseurs de la maladie d’Alzheimer.  </a:t>
            </a:r>
            <a:endParaRPr sz="2900"/>
          </a:p>
          <a:p>
            <a:pPr marL="342900" lvl="1" indent="-342900">
              <a:lnSpc>
                <a:spcPct val="80000"/>
              </a:lnSpc>
              <a:defRPr sz="1500"/>
            </a:pPr>
            <a:r>
              <a:t>Images: </a:t>
            </a:r>
            <a:r>
              <a:rPr i="1"/>
              <a:t>Clipart</a:t>
            </a:r>
            <a:endParaRPr sz="1300"/>
          </a:p>
          <a:p>
            <a:pPr>
              <a:lnSpc>
                <a:spcPct val="80000"/>
              </a:lnSpc>
              <a:defRPr sz="1500" u="sng">
                <a:solidFill>
                  <a:srgbClr val="003399"/>
                </a:solidFill>
                <a:uFill>
                  <a:solidFill>
                    <a:srgbClr val="003399"/>
                  </a:solidFill>
                </a:uFill>
              </a:defRPr>
            </a:pPr>
            <a:r>
              <a:rPr>
                <a:solidFill>
                  <a:srgbClr val="0000FF"/>
                </a:solidFill>
                <a:uFill>
                  <a:solidFill>
                    <a:srgbClr val="0000FF"/>
                  </a:solidFill>
                </a:uFill>
                <a:hlinkClick r:id="rId19"/>
              </a:rPr>
              <a:t>http://www.msss.gouv.qc.ca/professionnels/maladies-chroniques/alzheimer-et-autres-troubles-neurocognitifs-majeurs/</a:t>
            </a:r>
            <a:endParaRPr sz="2900"/>
          </a:p>
          <a:p>
            <a:pPr>
              <a:lnSpc>
                <a:spcPct val="80000"/>
              </a:lnSpc>
              <a:defRPr sz="1500"/>
            </a:pPr>
            <a:r>
              <a:t>http://centreavantage.ca/ressources/scpd/http://www.iugm.qc.ca/prof/outils.html</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91</a:t>
            </a:fld>
            <a:endParaRPr/>
          </a:p>
        </p:txBody>
      </p:sp>
    </p:spTree>
  </p:cSld>
  <p:clrMapOvr>
    <a:masterClrMapping/>
  </p:clrMapOvr>
  <p:transition spd="med"/>
</p:sld>
</file>

<file path=ppt/theme/theme1.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4773</Words>
  <Application>Microsoft Office PowerPoint</Application>
  <PresentationFormat>Grand écran</PresentationFormat>
  <Paragraphs>927</Paragraphs>
  <Slides>91</Slides>
  <Notes>13</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91</vt:i4>
      </vt:variant>
    </vt:vector>
  </HeadingPairs>
  <TitlesOfParts>
    <vt:vector size="103" baseType="lpstr">
      <vt:lpstr>Algerian</vt:lpstr>
      <vt:lpstr>Arial</vt:lpstr>
      <vt:lpstr>Calibri</vt:lpstr>
      <vt:lpstr>Calibri Light</vt:lpstr>
      <vt:lpstr>Carlito</vt:lpstr>
      <vt:lpstr>Helvetica</vt:lpstr>
      <vt:lpstr>Symbol</vt:lpstr>
      <vt:lpstr>Times New Roman</vt:lpstr>
      <vt:lpstr>Tw Cen MT</vt:lpstr>
      <vt:lpstr>Tw Cen MT Condensed</vt:lpstr>
      <vt:lpstr>Wingdings 3</vt:lpstr>
      <vt:lpstr>Thème Office</vt:lpstr>
      <vt:lpstr>Initiative ministérielle sur la maladie d’Alzheimer et autres troubles neurocognitifs (TNC)   Repérage, évaluation et prise en charge en 1ère ligne  Formation s’adressant AUX INFIRMIÈRES ET AUTRES PROFESSIONNELS EN GMF</vt:lpstr>
      <vt:lpstr>Je n’ai aucun de conflit d’intérêts</vt:lpstr>
      <vt:lpstr>Bloc 1: Plan de formation</vt:lpstr>
      <vt:lpstr>Présentation PowerPoint</vt:lpstr>
      <vt:lpstr>Présentation PowerPoint</vt:lpstr>
      <vt:lpstr>Présentation PowerPoint</vt:lpstr>
      <vt:lpstr>Présentation PowerPoint</vt:lpstr>
      <vt:lpstr>VRAI ou FAUX</vt:lpstr>
      <vt:lpstr>Présentation PowerPoint</vt:lpstr>
      <vt:lpstr> Effets normaux du vieillissement  </vt:lpstr>
      <vt:lpstr> Effets normaux du vieillissement  </vt:lpstr>
      <vt:lpstr> </vt:lpstr>
      <vt:lpstr>Les TNC: types et progression</vt:lpstr>
      <vt:lpstr>Vocabulaire</vt:lpstr>
      <vt:lpstr>De plus en plus de cas de TNCM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Quand la maladie d’Alzheimer progresse   </vt:lpstr>
      <vt:lpstr>REPÉRAGE DES Troubles neurocognitifs EN GMF</vt:lpstr>
      <vt:lpstr>Présentation PowerPoint</vt:lpstr>
      <vt:lpstr>Présentation PowerPoint</vt:lpstr>
      <vt:lpstr>REPÉRAGE DES Troubles neurocognitifs EN GMF</vt:lpstr>
      <vt:lpstr>Présentation PowerPoint</vt:lpstr>
      <vt:lpstr>Présentation PowerPoint</vt:lpstr>
      <vt:lpstr>Présentation PowerPoint</vt:lpstr>
      <vt:lpstr>Présentation PowerPoint</vt:lpstr>
      <vt:lpstr>Présentation PowerPoint</vt:lpstr>
      <vt:lpstr>2 questions lors d’un signalement</vt:lpstr>
      <vt:lpstr>Tests rapides de repérage des TNC</vt:lpstr>
      <vt:lpstr>Outils de repérage psychométriques rapides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 voir la passation du test Dubois et l’horloge </vt:lpstr>
      <vt:lpstr>Pratique en équipe de 2-3</vt:lpstr>
      <vt:lpstr>Après les tests de repérage</vt:lpstr>
      <vt:lpstr>Présentation PowerPoint</vt:lpstr>
      <vt:lpstr>Présentation PowerPoint</vt:lpstr>
      <vt:lpstr>    10 signes précurseurs de la maladie d'Alzheimer </vt:lpstr>
      <vt:lpstr>Présentation PowerPoint</vt:lpstr>
      <vt:lpstr>Présentation PowerPoint</vt:lpstr>
      <vt:lpstr>Appréciation des risques imminents à domicile</vt:lpstr>
      <vt:lpstr>Soutien au proche aidant </vt:lpstr>
      <vt:lpstr>Présentation PowerPoint</vt:lpstr>
      <vt:lpstr>Présentation PowerPoint</vt:lpstr>
      <vt:lpstr>Delirium</vt:lpstr>
      <vt:lpstr>Délirium</vt:lpstr>
      <vt:lpstr>Délirium</vt:lpstr>
      <vt:lpstr>Présentation PowerPoint</vt:lpstr>
      <vt:lpstr>Dépression</vt:lpstr>
      <vt:lpstr>Présentation PowerPoint</vt:lpstr>
      <vt:lpstr>Présentation PowerPoint</vt:lpstr>
      <vt:lpstr>Présentation PowerPoint</vt:lpstr>
      <vt:lpstr>QSP-9</vt:lpstr>
      <vt:lpstr>Pharmacovigilance</vt:lpstr>
      <vt:lpstr>Pharmacovigilance</vt:lpstr>
      <vt:lpstr>Exercices</vt:lpstr>
      <vt:lpstr>Présentation PowerPoint</vt:lpstr>
      <vt:lpstr> </vt:lpstr>
      <vt:lpstr>Les tests cognitifs</vt:lpstr>
      <vt:lpstr>Tests cognitifs</vt:lpstr>
      <vt:lpstr>Présentation PowerPoint</vt:lpstr>
      <vt:lpstr>  </vt:lpstr>
      <vt:lpstr>MMSE – MEEM- FOLSTEIN</vt:lpstr>
      <vt:lpstr>Présentation PowerPoint</vt:lpstr>
      <vt:lpstr>Montreal Cognitive Assesment (MoCA)</vt:lpstr>
      <vt:lpstr>Tests cognitifs</vt:lpstr>
      <vt:lpstr>VRAI ou FAUX</vt:lpstr>
      <vt:lpstr>VRAI ou FAUX </vt:lpstr>
      <vt:lpstr>TNCM.ccsmtl@ssss.gouv.qc.ca</vt:lpstr>
      <vt:lpstr>Références</vt:lpstr>
      <vt:lpstr>Références</vt:lpstr>
      <vt:lpstr>Références</vt:lpstr>
      <vt:lpstr>Références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Initiative ministérielle sur la maladie d’Alzheimer et autres troubles neurocognitifs (TNC)   Repérage, évaluation et prise en charge en 1ère ligne  Formation s’adressant AUX INFIRMIÈRES ET AUTRES PROFESSIONNELS EN GMF</dc:title>
  <cp:lastModifiedBy>Julie Sigouin (CCSMTL DSP)</cp:lastModifiedBy>
  <cp:revision>9</cp:revision>
  <cp:lastPrinted>2022-05-02T20:03:23Z</cp:lastPrinted>
  <dcterms:modified xsi:type="dcterms:W3CDTF">2022-05-02T20:22:16Z</dcterms:modified>
</cp:coreProperties>
</file>