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3" r:id="rId6"/>
    <p:sldId id="293" r:id="rId7"/>
    <p:sldId id="299" r:id="rId8"/>
    <p:sldId id="258" r:id="rId9"/>
    <p:sldId id="292" r:id="rId10"/>
    <p:sldId id="268" r:id="rId11"/>
    <p:sldId id="288" r:id="rId12"/>
    <p:sldId id="294" r:id="rId13"/>
    <p:sldId id="302" r:id="rId14"/>
    <p:sldId id="303" r:id="rId15"/>
    <p:sldId id="304" r:id="rId16"/>
    <p:sldId id="265" r:id="rId17"/>
    <p:sldId id="274" r:id="rId18"/>
    <p:sldId id="307" r:id="rId19"/>
    <p:sldId id="308" r:id="rId20"/>
    <p:sldId id="310" r:id="rId21"/>
    <p:sldId id="309" r:id="rId22"/>
    <p:sldId id="262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8">
          <p15:clr>
            <a:srgbClr val="A4A3A4"/>
          </p15:clr>
        </p15:guide>
        <p15:guide id="2" pos="54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FFFFFF"/>
    <a:srgbClr val="FF705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195" dt="2021-02-23T20:42:17.111"/>
    <p1510:client id="{0F2EF21B-905C-4A61-A39E-EE27000088C8}" v="160" dt="2021-05-04T14:42:15.996"/>
    <p1510:client id="{24CEE547-B3D8-4CC6-95B6-EE71A53C6A52}" v="1406" dt="2021-02-19T20:53:27.290"/>
    <p1510:client id="{25BBB09F-A065-0000-A1C7-F6724F2FB3AF}" v="523" dt="2021-03-03T19:55:11.209"/>
    <p1510:client id="{5A1FAE9F-40A8-0000-7BBD-37F4DAC1A51F}" v="257" dt="2021-02-23T17:23:28.026"/>
    <p1510:client id="{5E501D2B-D321-E702-29E1-73EC77A22838}" v="65" dt="2021-02-23T21:15:57.283"/>
    <p1510:client id="{735ED8E3-9F94-8CBF-3CCA-F8D56C0A77BC}" v="556" dt="2021-05-05T22:28:43.781"/>
    <p1510:client id="{7B0AAAD5-025B-4939-BFF3-18E1B66D3AD7}" v="580" dt="2021-03-04T20:49:31.330"/>
    <p1510:client id="{7DA3F431-198D-41F5-97DF-C0C7B8D6FD69}" v="140" dt="2021-02-18T15:07:26.766"/>
    <p1510:client id="{AEDAAC9F-60B1-0000-7BBD-37C2858203CF}" v="1" dt="2021-02-19T18:57:41.028"/>
    <p1510:client id="{D2AEC49F-E04E-0000-BFBF-8EBB1FB9246E}" v="47" dt="2021-05-04T19:18:53.496"/>
    <p1510:client id="{D3FB5245-951C-7426-CC7E-39634CE649F9}" v="1060" dt="2021-02-23T21:39:27.636"/>
    <p1510:client id="{D44B69CF-805A-4A22-8C8B-EEBF29EC6E1E}" v="24" dt="2022-10-06T14:47:24.170"/>
    <p1510:client id="{E70182D2-BFF7-4F2E-932E-DA878CB0FCF9}" v="35" dt="2022-09-09T19:39:25.211"/>
    <p1510:client id="{F9603454-17E5-423A-B1E7-1FB1035A20AD}" v="3" dt="2021-02-24T13:11:08.2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244" y="24"/>
      </p:cViewPr>
      <p:guideLst>
        <p:guide orient="horz" pos="3748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79345-A523-4468-A3A0-25EA434C7028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A1F182CB-D5C4-4CF1-A43F-1CFC096C02FA}">
      <dgm:prSet/>
      <dgm:spPr/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Accès facilité pour des usagers présentant une condition clinique de nature subaiguë ou </a:t>
          </a:r>
          <a:r>
            <a:rPr lang="fr-CA" dirty="0" err="1">
              <a:solidFill>
                <a:schemeClr val="tx1"/>
              </a:solidFill>
            </a:rPr>
            <a:t>semi-urgente</a:t>
          </a:r>
          <a:endParaRPr lang="fr-CA" dirty="0">
            <a:solidFill>
              <a:schemeClr val="tx1"/>
            </a:solidFill>
          </a:endParaRPr>
        </a:p>
      </dgm:t>
    </dgm:pt>
    <dgm:pt modelId="{F36BC7D5-5793-41BD-8229-A1EDFFAF8BF8}" type="parTrans" cxnId="{AC558170-CCD0-4AAC-9A51-AA2A73A87558}">
      <dgm:prSet/>
      <dgm:spPr/>
      <dgm:t>
        <a:bodyPr/>
        <a:lstStyle/>
        <a:p>
          <a:endParaRPr lang="fr-FR"/>
        </a:p>
      </dgm:t>
    </dgm:pt>
    <dgm:pt modelId="{11B698F9-CEC6-4175-B284-9588DF71D40D}" type="sibTrans" cxnId="{AC558170-CCD0-4AAC-9A51-AA2A73A87558}">
      <dgm:prSet/>
      <dgm:spPr/>
      <dgm:t>
        <a:bodyPr/>
        <a:lstStyle/>
        <a:p>
          <a:endParaRPr lang="fr-FR"/>
        </a:p>
      </dgm:t>
    </dgm:pt>
    <dgm:pt modelId="{6FF3AEDB-1F92-458C-A43B-5E0C080DA4FE}">
      <dgm:prSet/>
      <dgm:spPr/>
      <dgm:t>
        <a:bodyPr/>
        <a:lstStyle/>
        <a:p>
          <a:pPr rtl="0"/>
          <a:r>
            <a:rPr lang="fr-CA" dirty="0"/>
            <a:t>aux plateaux d’investigation</a:t>
          </a:r>
        </a:p>
      </dgm:t>
    </dgm:pt>
    <dgm:pt modelId="{A96FE992-5E98-41C0-86D8-7D30C426D516}" type="parTrans" cxnId="{9AF86D02-B914-41A7-9166-406C1D767B13}">
      <dgm:prSet/>
      <dgm:spPr/>
      <dgm:t>
        <a:bodyPr/>
        <a:lstStyle/>
        <a:p>
          <a:endParaRPr lang="fr-FR"/>
        </a:p>
      </dgm:t>
    </dgm:pt>
    <dgm:pt modelId="{9C18485E-DDED-466D-9F66-CC5D14D4382F}" type="sibTrans" cxnId="{9AF86D02-B914-41A7-9166-406C1D767B13}">
      <dgm:prSet/>
      <dgm:spPr/>
      <dgm:t>
        <a:bodyPr/>
        <a:lstStyle/>
        <a:p>
          <a:endParaRPr lang="fr-FR"/>
        </a:p>
      </dgm:t>
    </dgm:pt>
    <dgm:pt modelId="{AEF532A1-575F-45D7-A39E-2391A77C60A7}">
      <dgm:prSet/>
      <dgm:spPr/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Mesure de désengorgement des urgences</a:t>
          </a:r>
        </a:p>
      </dgm:t>
    </dgm:pt>
    <dgm:pt modelId="{548D83CA-CD7F-4809-A332-E2955C3470A8}" type="parTrans" cxnId="{621B6293-594F-4BC5-9131-83BE86ABE487}">
      <dgm:prSet/>
      <dgm:spPr/>
      <dgm:t>
        <a:bodyPr/>
        <a:lstStyle/>
        <a:p>
          <a:endParaRPr lang="fr-FR"/>
        </a:p>
      </dgm:t>
    </dgm:pt>
    <dgm:pt modelId="{ABB416E9-21BB-43B1-A074-AEC629F90507}" type="sibTrans" cxnId="{621B6293-594F-4BC5-9131-83BE86ABE487}">
      <dgm:prSet/>
      <dgm:spPr/>
      <dgm:t>
        <a:bodyPr/>
        <a:lstStyle/>
        <a:p>
          <a:endParaRPr lang="fr-FR"/>
        </a:p>
      </dgm:t>
    </dgm:pt>
    <dgm:pt modelId="{CF82B0F1-6EA0-49BB-84FA-2DC4746988B3}">
      <dgm:prSet/>
      <dgm:spPr/>
      <dgm:t>
        <a:bodyPr/>
        <a:lstStyle/>
        <a:p>
          <a:pPr rtl="0"/>
          <a:r>
            <a:rPr lang="fr-CA" dirty="0"/>
            <a:t>Et utilisation plus efficiente des ressources médicales de l'urgence</a:t>
          </a:r>
        </a:p>
      </dgm:t>
    </dgm:pt>
    <dgm:pt modelId="{222DC904-356A-4E8A-A793-AD4EDB9932A2}" type="parTrans" cxnId="{656BAC0D-4BCE-40A8-8DFA-CE8962CB710E}">
      <dgm:prSet/>
      <dgm:spPr/>
      <dgm:t>
        <a:bodyPr/>
        <a:lstStyle/>
        <a:p>
          <a:endParaRPr lang="fr-FR"/>
        </a:p>
      </dgm:t>
    </dgm:pt>
    <dgm:pt modelId="{405EE558-46FB-4043-BF21-0AEB8576F19F}" type="sibTrans" cxnId="{656BAC0D-4BCE-40A8-8DFA-CE8962CB710E}">
      <dgm:prSet/>
      <dgm:spPr/>
      <dgm:t>
        <a:bodyPr/>
        <a:lstStyle/>
        <a:p>
          <a:endParaRPr lang="fr-FR"/>
        </a:p>
      </dgm:t>
    </dgm:pt>
    <dgm:pt modelId="{9C26F464-4F01-4A50-B00C-98F05A302254}">
      <dgm:prSet/>
      <dgm:spPr/>
      <dgm:t>
        <a:bodyPr/>
        <a:lstStyle/>
        <a:p>
          <a:pPr rtl="0"/>
          <a:r>
            <a:rPr lang="fr-CA" dirty="0"/>
            <a:t>Par la réduction du service de relance </a:t>
          </a:r>
        </a:p>
      </dgm:t>
    </dgm:pt>
    <dgm:pt modelId="{45D092C8-F7A9-42CB-AA93-79786AB30E0E}" type="parTrans" cxnId="{04075D5D-14C9-4313-8298-9A108E2113DC}">
      <dgm:prSet/>
      <dgm:spPr/>
      <dgm:t>
        <a:bodyPr/>
        <a:lstStyle/>
        <a:p>
          <a:endParaRPr lang="fr-FR"/>
        </a:p>
      </dgm:t>
    </dgm:pt>
    <dgm:pt modelId="{22775A2B-9FEB-4741-AF75-037296A12C65}" type="sibTrans" cxnId="{04075D5D-14C9-4313-8298-9A108E2113DC}">
      <dgm:prSet/>
      <dgm:spPr/>
      <dgm:t>
        <a:bodyPr/>
        <a:lstStyle/>
        <a:p>
          <a:endParaRPr lang="fr-FR"/>
        </a:p>
      </dgm:t>
    </dgm:pt>
    <dgm:pt modelId="{3DF56BB3-92BC-4E30-9CE5-2F398382F942}">
      <dgm:prSet/>
      <dgm:spPr/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Meilleure qualité et continuité des soins</a:t>
          </a:r>
        </a:p>
      </dgm:t>
    </dgm:pt>
    <dgm:pt modelId="{269D52C3-8CFE-4C0C-9A28-39CA8F8239C2}" type="parTrans" cxnId="{596A1C6B-AFFB-4F0D-84FC-2C4E13D3C9E3}">
      <dgm:prSet/>
      <dgm:spPr/>
      <dgm:t>
        <a:bodyPr/>
        <a:lstStyle/>
        <a:p>
          <a:endParaRPr lang="fr-FR"/>
        </a:p>
      </dgm:t>
    </dgm:pt>
    <dgm:pt modelId="{DE52A79A-96C7-4343-A45F-5899B4F81AB6}" type="sibTrans" cxnId="{596A1C6B-AFFB-4F0D-84FC-2C4E13D3C9E3}">
      <dgm:prSet/>
      <dgm:spPr/>
      <dgm:t>
        <a:bodyPr/>
        <a:lstStyle/>
        <a:p>
          <a:endParaRPr lang="fr-FR"/>
        </a:p>
      </dgm:t>
    </dgm:pt>
    <dgm:pt modelId="{C9052517-27FD-4B79-A95C-6FCFEA4213EE}">
      <dgm:prSet/>
      <dgm:spPr/>
      <dgm:t>
        <a:bodyPr/>
        <a:lstStyle/>
        <a:p>
          <a:pPr rtl="0"/>
          <a:r>
            <a:rPr lang="fr-CA" dirty="0"/>
            <a:t>Par la standardisation des protocoles</a:t>
          </a:r>
        </a:p>
      </dgm:t>
    </dgm:pt>
    <dgm:pt modelId="{C8A29BFE-7CA0-4A5F-80BE-5D3BCD8F751A}" type="parTrans" cxnId="{7721AC45-FA4D-47CC-A7A4-4F2A820F3A7C}">
      <dgm:prSet/>
      <dgm:spPr/>
      <dgm:t>
        <a:bodyPr/>
        <a:lstStyle/>
        <a:p>
          <a:endParaRPr lang="fr-FR"/>
        </a:p>
      </dgm:t>
    </dgm:pt>
    <dgm:pt modelId="{FDFA1ECD-DFD1-4A50-AB98-367886314D79}" type="sibTrans" cxnId="{7721AC45-FA4D-47CC-A7A4-4F2A820F3A7C}">
      <dgm:prSet/>
      <dgm:spPr/>
      <dgm:t>
        <a:bodyPr/>
        <a:lstStyle/>
        <a:p>
          <a:endParaRPr lang="fr-FR"/>
        </a:p>
      </dgm:t>
    </dgm:pt>
    <dgm:pt modelId="{4E6A88B0-0934-40A9-9288-89A943DDB650}">
      <dgm:prSet/>
      <dgm:spPr/>
      <dgm:t>
        <a:bodyPr/>
        <a:lstStyle/>
        <a:p>
          <a:pPr algn="l" rtl="0"/>
          <a:r>
            <a:rPr lang="fr-CA" dirty="0">
              <a:solidFill>
                <a:schemeClr val="tx1"/>
              </a:solidFill>
            </a:rPr>
            <a:t>Prise en charge et suivi par les médecins référents améliorés</a:t>
          </a:r>
        </a:p>
      </dgm:t>
    </dgm:pt>
    <dgm:pt modelId="{CC2985EB-67DF-4D23-98B3-149577EBD481}" type="parTrans" cxnId="{BD4066CD-1645-40C1-9CB7-F04A72FFF4FF}">
      <dgm:prSet/>
      <dgm:spPr/>
      <dgm:t>
        <a:bodyPr/>
        <a:lstStyle/>
        <a:p>
          <a:endParaRPr lang="fr-FR"/>
        </a:p>
      </dgm:t>
    </dgm:pt>
    <dgm:pt modelId="{139A16C3-E5A8-4890-8D52-08E52EBD4CD3}" type="sibTrans" cxnId="{BD4066CD-1645-40C1-9CB7-F04A72FFF4FF}">
      <dgm:prSet/>
      <dgm:spPr/>
      <dgm:t>
        <a:bodyPr/>
        <a:lstStyle/>
        <a:p>
          <a:endParaRPr lang="fr-FR"/>
        </a:p>
      </dgm:t>
    </dgm:pt>
    <dgm:pt modelId="{75C83A5A-FD64-4572-B803-295F84000D91}">
      <dgm:prSet/>
      <dgm:spPr/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Prise en charge par les médecins spécialistes plus efficace</a:t>
          </a:r>
        </a:p>
      </dgm:t>
    </dgm:pt>
    <dgm:pt modelId="{453F7679-FC11-4CDA-AB92-616CF5BC1CBB}" type="parTrans" cxnId="{7171C508-E44D-4BBA-B3A4-DC91A1D25FE1}">
      <dgm:prSet/>
      <dgm:spPr/>
      <dgm:t>
        <a:bodyPr/>
        <a:lstStyle/>
        <a:p>
          <a:endParaRPr lang="fr-FR"/>
        </a:p>
      </dgm:t>
    </dgm:pt>
    <dgm:pt modelId="{F13EC90C-DD41-4389-8D75-C9564BAF7616}" type="sibTrans" cxnId="{7171C508-E44D-4BBA-B3A4-DC91A1D25FE1}">
      <dgm:prSet/>
      <dgm:spPr/>
      <dgm:t>
        <a:bodyPr/>
        <a:lstStyle/>
        <a:p>
          <a:endParaRPr lang="fr-FR"/>
        </a:p>
      </dgm:t>
    </dgm:pt>
    <dgm:pt modelId="{36E3A9E8-24C2-4FFC-A5DC-5E058ECDAFBF}">
      <dgm:prSet/>
      <dgm:spPr/>
      <dgm:t>
        <a:bodyPr/>
        <a:lstStyle/>
        <a:p>
          <a:pPr rtl="0"/>
          <a:r>
            <a:rPr lang="fr-CA" dirty="0"/>
            <a:t>puisque les examens sont réalisés avant la consultation</a:t>
          </a:r>
        </a:p>
      </dgm:t>
    </dgm:pt>
    <dgm:pt modelId="{CF36CED8-EB47-461B-85EF-FCA0A545CB9A}" type="parTrans" cxnId="{ACA1D1CB-9731-40F7-A2A7-8073604513BB}">
      <dgm:prSet/>
      <dgm:spPr/>
      <dgm:t>
        <a:bodyPr/>
        <a:lstStyle/>
        <a:p>
          <a:endParaRPr lang="fr-FR"/>
        </a:p>
      </dgm:t>
    </dgm:pt>
    <dgm:pt modelId="{2D595144-9519-4AA8-91A2-4FE87857E2B1}" type="sibTrans" cxnId="{ACA1D1CB-9731-40F7-A2A7-8073604513BB}">
      <dgm:prSet/>
      <dgm:spPr/>
      <dgm:t>
        <a:bodyPr/>
        <a:lstStyle/>
        <a:p>
          <a:endParaRPr lang="fr-FR"/>
        </a:p>
      </dgm:t>
    </dgm:pt>
    <dgm:pt modelId="{453ED7B0-FF03-4421-A751-FC54FC7E9AD7}">
      <dgm:prSet/>
      <dgm:spPr/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Meilleur soutien à l’usager/famille durant l’épisode de soins</a:t>
          </a:r>
        </a:p>
      </dgm:t>
    </dgm:pt>
    <dgm:pt modelId="{C72736E5-7FFB-4043-980D-CADF6A6C675D}" type="parTrans" cxnId="{3A58AA00-F1EA-4E75-A5B1-27FF97C702D6}">
      <dgm:prSet/>
      <dgm:spPr/>
      <dgm:t>
        <a:bodyPr/>
        <a:lstStyle/>
        <a:p>
          <a:endParaRPr lang="fr-FR"/>
        </a:p>
      </dgm:t>
    </dgm:pt>
    <dgm:pt modelId="{9EFEC9BA-F706-401C-AEBE-722DA4890460}" type="sibTrans" cxnId="{3A58AA00-F1EA-4E75-A5B1-27FF97C702D6}">
      <dgm:prSet/>
      <dgm:spPr/>
      <dgm:t>
        <a:bodyPr/>
        <a:lstStyle/>
        <a:p>
          <a:endParaRPr lang="fr-FR"/>
        </a:p>
      </dgm:t>
    </dgm:pt>
    <dgm:pt modelId="{A640A77A-39C1-4A14-BE6C-BE9BF07A097A}">
      <dgm:prSet/>
      <dgm:spPr/>
      <dgm:t>
        <a:bodyPr/>
        <a:lstStyle/>
        <a:p>
          <a:pPr rtl="0"/>
          <a:r>
            <a:rPr lang="fr-CA" dirty="0"/>
            <a:t>grâce à la contribution du personnel infirmier</a:t>
          </a:r>
        </a:p>
      </dgm:t>
    </dgm:pt>
    <dgm:pt modelId="{56C54175-D10C-4B5A-8EF3-2104BAF136F7}" type="parTrans" cxnId="{5124A68B-0CA0-4ADB-A8DE-AD92CC6D77F3}">
      <dgm:prSet/>
      <dgm:spPr/>
      <dgm:t>
        <a:bodyPr/>
        <a:lstStyle/>
        <a:p>
          <a:endParaRPr lang="fr-FR"/>
        </a:p>
      </dgm:t>
    </dgm:pt>
    <dgm:pt modelId="{3F3CDFE8-6E55-4921-93CB-5D4ACF3821A7}" type="sibTrans" cxnId="{5124A68B-0CA0-4ADB-A8DE-AD92CC6D77F3}">
      <dgm:prSet/>
      <dgm:spPr/>
      <dgm:t>
        <a:bodyPr/>
        <a:lstStyle/>
        <a:p>
          <a:endParaRPr lang="fr-FR"/>
        </a:p>
      </dgm:t>
    </dgm:pt>
    <dgm:pt modelId="{46A2A1C1-635E-4D7E-9F07-BEAE9F1B4C32}">
      <dgm:prSet/>
      <dgm:spPr/>
      <dgm:t>
        <a:bodyPr/>
        <a:lstStyle/>
        <a:p>
          <a:pPr rtl="0"/>
          <a:r>
            <a:rPr lang="fr-CA" dirty="0"/>
            <a:t>aux médecins spécialistes</a:t>
          </a:r>
        </a:p>
      </dgm:t>
    </dgm:pt>
    <dgm:pt modelId="{6777CBA6-0648-4E11-9EDC-B3340275AEE9}" type="parTrans" cxnId="{D317A0E4-C725-484A-B8BA-91B1992A4FEB}">
      <dgm:prSet/>
      <dgm:spPr/>
      <dgm:t>
        <a:bodyPr/>
        <a:lstStyle/>
        <a:p>
          <a:endParaRPr lang="fr-FR"/>
        </a:p>
      </dgm:t>
    </dgm:pt>
    <dgm:pt modelId="{178B1E9C-5683-47ED-AAF8-2A7AD2802748}" type="sibTrans" cxnId="{D317A0E4-C725-484A-B8BA-91B1992A4FEB}">
      <dgm:prSet/>
      <dgm:spPr/>
      <dgm:t>
        <a:bodyPr/>
        <a:lstStyle/>
        <a:p>
          <a:endParaRPr lang="fr-FR"/>
        </a:p>
      </dgm:t>
    </dgm:pt>
    <dgm:pt modelId="{0E5F662E-A4C5-4598-9B2F-34462FA15579}" type="pres">
      <dgm:prSet presAssocID="{D4379345-A523-4468-A3A0-25EA434C702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ECB6A31-415B-45DA-AC6F-5BFA66E54383}" type="pres">
      <dgm:prSet presAssocID="{A1F182CB-D5C4-4CF1-A43F-1CFC096C02FA}" presName="node" presStyleLbl="node1" presStyleIdx="0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F6980BA5-05CB-4136-9517-C8A92FE66318}" type="pres">
      <dgm:prSet presAssocID="{11B698F9-CEC6-4175-B284-9588DF71D40D}" presName="sibTrans" presStyleCnt="0"/>
      <dgm:spPr/>
    </dgm:pt>
    <dgm:pt modelId="{42B8C287-A432-413C-8629-46095EB7CA00}" type="pres">
      <dgm:prSet presAssocID="{AEF532A1-575F-45D7-A39E-2391A77C60A7}" presName="node" presStyleLbl="node1" presStyleIdx="1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CE07D450-31C3-4FEF-9345-2E9666073487}" type="pres">
      <dgm:prSet presAssocID="{ABB416E9-21BB-43B1-A074-AEC629F90507}" presName="sibTrans" presStyleCnt="0"/>
      <dgm:spPr/>
    </dgm:pt>
    <dgm:pt modelId="{E2F90E7D-2230-4386-B46C-481698FBB0AC}" type="pres">
      <dgm:prSet presAssocID="{3DF56BB3-92BC-4E30-9CE5-2F398382F942}" presName="node" presStyleLbl="node1" presStyleIdx="2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F07963A9-EA97-4D95-8E83-18422F4A94BE}" type="pres">
      <dgm:prSet presAssocID="{DE52A79A-96C7-4343-A45F-5899B4F81AB6}" presName="sibTrans" presStyleCnt="0"/>
      <dgm:spPr/>
    </dgm:pt>
    <dgm:pt modelId="{D41A1E35-3A31-4434-BF4E-D97297E778C2}" type="pres">
      <dgm:prSet presAssocID="{4E6A88B0-0934-40A9-9288-89A943DDB650}" presName="node" presStyleLbl="node1" presStyleIdx="3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1372BF4C-4B29-4936-BF28-328AC0523FCF}" type="pres">
      <dgm:prSet presAssocID="{139A16C3-E5A8-4890-8D52-08E52EBD4CD3}" presName="sibTrans" presStyleCnt="0"/>
      <dgm:spPr/>
    </dgm:pt>
    <dgm:pt modelId="{7A97F7D9-B2B6-4C51-99DC-E43F1246FB8F}" type="pres">
      <dgm:prSet presAssocID="{75C83A5A-FD64-4572-B803-295F84000D91}" presName="node" presStyleLbl="node1" presStyleIdx="4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3E392C9D-8F0F-4028-B18C-8EAE1D135FC3}" type="pres">
      <dgm:prSet presAssocID="{F13EC90C-DD41-4389-8D75-C9564BAF7616}" presName="sibTrans" presStyleCnt="0"/>
      <dgm:spPr/>
    </dgm:pt>
    <dgm:pt modelId="{A3284169-9787-4ED3-93F2-8EF9F2E14039}" type="pres">
      <dgm:prSet presAssocID="{453ED7B0-FF03-4421-A751-FC54FC7E9AD7}" presName="node" presStyleLbl="node1" presStyleIdx="5" presStyleCnt="6">
        <dgm:presLayoutVars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</dgm:ptLst>
  <dgm:cxnLst>
    <dgm:cxn modelId="{119D63B3-14DE-4C23-856C-1CB673E192A5}" type="presOf" srcId="{9C26F464-4F01-4A50-B00C-98F05A302254}" destId="{42B8C287-A432-413C-8629-46095EB7CA00}" srcOrd="0" destOrd="2" presId="urn:microsoft.com/office/officeart/2005/8/layout/default"/>
    <dgm:cxn modelId="{F94E3976-DD77-4487-9C36-F44B6DC20F05}" type="presOf" srcId="{75C83A5A-FD64-4572-B803-295F84000D91}" destId="{7A97F7D9-B2B6-4C51-99DC-E43F1246FB8F}" srcOrd="0" destOrd="0" presId="urn:microsoft.com/office/officeart/2005/8/layout/default"/>
    <dgm:cxn modelId="{98508401-D37E-4938-8C92-D9F80A2E986B}" type="presOf" srcId="{3DF56BB3-92BC-4E30-9CE5-2F398382F942}" destId="{E2F90E7D-2230-4386-B46C-481698FBB0AC}" srcOrd="0" destOrd="0" presId="urn:microsoft.com/office/officeart/2005/8/layout/default"/>
    <dgm:cxn modelId="{621B6293-594F-4BC5-9131-83BE86ABE487}" srcId="{D4379345-A523-4468-A3A0-25EA434C7028}" destId="{AEF532A1-575F-45D7-A39E-2391A77C60A7}" srcOrd="1" destOrd="0" parTransId="{548D83CA-CD7F-4809-A332-E2955C3470A8}" sibTransId="{ABB416E9-21BB-43B1-A074-AEC629F90507}"/>
    <dgm:cxn modelId="{B90F7C2A-A1D1-4AB3-8DBE-EA9279C763AB}" type="presOf" srcId="{D4379345-A523-4468-A3A0-25EA434C7028}" destId="{0E5F662E-A4C5-4598-9B2F-34462FA15579}" srcOrd="0" destOrd="0" presId="urn:microsoft.com/office/officeart/2005/8/layout/default"/>
    <dgm:cxn modelId="{AB31BA85-4418-40ED-979A-B491C27CA320}" type="presOf" srcId="{6FF3AEDB-1F92-458C-A43B-5E0C080DA4FE}" destId="{AECB6A31-415B-45DA-AC6F-5BFA66E54383}" srcOrd="0" destOrd="1" presId="urn:microsoft.com/office/officeart/2005/8/layout/default"/>
    <dgm:cxn modelId="{E248ECEE-F955-4E03-9D67-4B9557E0238D}" type="presOf" srcId="{453ED7B0-FF03-4421-A751-FC54FC7E9AD7}" destId="{A3284169-9787-4ED3-93F2-8EF9F2E14039}" srcOrd="0" destOrd="0" presId="urn:microsoft.com/office/officeart/2005/8/layout/default"/>
    <dgm:cxn modelId="{0DA00AE1-29B6-41D1-B88D-960046CC889F}" type="presOf" srcId="{A640A77A-39C1-4A14-BE6C-BE9BF07A097A}" destId="{A3284169-9787-4ED3-93F2-8EF9F2E14039}" srcOrd="0" destOrd="1" presId="urn:microsoft.com/office/officeart/2005/8/layout/default"/>
    <dgm:cxn modelId="{A5846919-92FF-495F-9901-8D5DF0675CEF}" type="presOf" srcId="{4E6A88B0-0934-40A9-9288-89A943DDB650}" destId="{D41A1E35-3A31-4434-BF4E-D97297E778C2}" srcOrd="0" destOrd="0" presId="urn:microsoft.com/office/officeart/2005/8/layout/default"/>
    <dgm:cxn modelId="{A1A2453E-FC0F-4DD6-9960-E91A4A592946}" type="presOf" srcId="{46A2A1C1-635E-4D7E-9F07-BEAE9F1B4C32}" destId="{AECB6A31-415B-45DA-AC6F-5BFA66E54383}" srcOrd="0" destOrd="2" presId="urn:microsoft.com/office/officeart/2005/8/layout/default"/>
    <dgm:cxn modelId="{BCBCFA15-0F1E-4BED-85A8-8CD132BBA759}" type="presOf" srcId="{36E3A9E8-24C2-4FFC-A5DC-5E058ECDAFBF}" destId="{7A97F7D9-B2B6-4C51-99DC-E43F1246FB8F}" srcOrd="0" destOrd="1" presId="urn:microsoft.com/office/officeart/2005/8/layout/default"/>
    <dgm:cxn modelId="{9AF86D02-B914-41A7-9166-406C1D767B13}" srcId="{A1F182CB-D5C4-4CF1-A43F-1CFC096C02FA}" destId="{6FF3AEDB-1F92-458C-A43B-5E0C080DA4FE}" srcOrd="0" destOrd="0" parTransId="{A96FE992-5E98-41C0-86D8-7D30C426D516}" sibTransId="{9C18485E-DDED-466D-9F66-CC5D14D4382F}"/>
    <dgm:cxn modelId="{656BAC0D-4BCE-40A8-8DFA-CE8962CB710E}" srcId="{AEF532A1-575F-45D7-A39E-2391A77C60A7}" destId="{CF82B0F1-6EA0-49BB-84FA-2DC4746988B3}" srcOrd="0" destOrd="0" parTransId="{222DC904-356A-4E8A-A793-AD4EDB9932A2}" sibTransId="{405EE558-46FB-4043-BF21-0AEB8576F19F}"/>
    <dgm:cxn modelId="{3A58AA00-F1EA-4E75-A5B1-27FF97C702D6}" srcId="{D4379345-A523-4468-A3A0-25EA434C7028}" destId="{453ED7B0-FF03-4421-A751-FC54FC7E9AD7}" srcOrd="5" destOrd="0" parTransId="{C72736E5-7FFB-4043-980D-CADF6A6C675D}" sibTransId="{9EFEC9BA-F706-401C-AEBE-722DA4890460}"/>
    <dgm:cxn modelId="{596A1C6B-AFFB-4F0D-84FC-2C4E13D3C9E3}" srcId="{D4379345-A523-4468-A3A0-25EA434C7028}" destId="{3DF56BB3-92BC-4E30-9CE5-2F398382F942}" srcOrd="2" destOrd="0" parTransId="{269D52C3-8CFE-4C0C-9A28-39CA8F8239C2}" sibTransId="{DE52A79A-96C7-4343-A45F-5899B4F81AB6}"/>
    <dgm:cxn modelId="{AC558170-CCD0-4AAC-9A51-AA2A73A87558}" srcId="{D4379345-A523-4468-A3A0-25EA434C7028}" destId="{A1F182CB-D5C4-4CF1-A43F-1CFC096C02FA}" srcOrd="0" destOrd="0" parTransId="{F36BC7D5-5793-41BD-8229-A1EDFFAF8BF8}" sibTransId="{11B698F9-CEC6-4175-B284-9588DF71D40D}"/>
    <dgm:cxn modelId="{7171C508-E44D-4BBA-B3A4-DC91A1D25FE1}" srcId="{D4379345-A523-4468-A3A0-25EA434C7028}" destId="{75C83A5A-FD64-4572-B803-295F84000D91}" srcOrd="4" destOrd="0" parTransId="{453F7679-FC11-4CDA-AB92-616CF5BC1CBB}" sibTransId="{F13EC90C-DD41-4389-8D75-C9564BAF7616}"/>
    <dgm:cxn modelId="{7721AC45-FA4D-47CC-A7A4-4F2A820F3A7C}" srcId="{3DF56BB3-92BC-4E30-9CE5-2F398382F942}" destId="{C9052517-27FD-4B79-A95C-6FCFEA4213EE}" srcOrd="0" destOrd="0" parTransId="{C8A29BFE-7CA0-4A5F-80BE-5D3BCD8F751A}" sibTransId="{FDFA1ECD-DFD1-4A50-AB98-367886314D79}"/>
    <dgm:cxn modelId="{B67A9FC3-E1DF-4936-AC2F-38C0935206BE}" type="presOf" srcId="{AEF532A1-575F-45D7-A39E-2391A77C60A7}" destId="{42B8C287-A432-413C-8629-46095EB7CA00}" srcOrd="0" destOrd="0" presId="urn:microsoft.com/office/officeart/2005/8/layout/default"/>
    <dgm:cxn modelId="{7B577CE1-A6AE-4A32-9F2F-13DBFBB4EFA4}" type="presOf" srcId="{A1F182CB-D5C4-4CF1-A43F-1CFC096C02FA}" destId="{AECB6A31-415B-45DA-AC6F-5BFA66E54383}" srcOrd="0" destOrd="0" presId="urn:microsoft.com/office/officeart/2005/8/layout/default"/>
    <dgm:cxn modelId="{91A514B8-B10D-49C7-AB2D-BD74CAC72859}" type="presOf" srcId="{C9052517-27FD-4B79-A95C-6FCFEA4213EE}" destId="{E2F90E7D-2230-4386-B46C-481698FBB0AC}" srcOrd="0" destOrd="1" presId="urn:microsoft.com/office/officeart/2005/8/layout/default"/>
    <dgm:cxn modelId="{04075D5D-14C9-4313-8298-9A108E2113DC}" srcId="{AEF532A1-575F-45D7-A39E-2391A77C60A7}" destId="{9C26F464-4F01-4A50-B00C-98F05A302254}" srcOrd="1" destOrd="0" parTransId="{45D092C8-F7A9-42CB-AA93-79786AB30E0E}" sibTransId="{22775A2B-9FEB-4741-AF75-037296A12C65}"/>
    <dgm:cxn modelId="{D317A0E4-C725-484A-B8BA-91B1992A4FEB}" srcId="{A1F182CB-D5C4-4CF1-A43F-1CFC096C02FA}" destId="{46A2A1C1-635E-4D7E-9F07-BEAE9F1B4C32}" srcOrd="1" destOrd="0" parTransId="{6777CBA6-0648-4E11-9EDC-B3340275AEE9}" sibTransId="{178B1E9C-5683-47ED-AAF8-2A7AD2802748}"/>
    <dgm:cxn modelId="{5124A68B-0CA0-4ADB-A8DE-AD92CC6D77F3}" srcId="{453ED7B0-FF03-4421-A751-FC54FC7E9AD7}" destId="{A640A77A-39C1-4A14-BE6C-BE9BF07A097A}" srcOrd="0" destOrd="0" parTransId="{56C54175-D10C-4B5A-8EF3-2104BAF136F7}" sibTransId="{3F3CDFE8-6E55-4921-93CB-5D4ACF3821A7}"/>
    <dgm:cxn modelId="{BD4066CD-1645-40C1-9CB7-F04A72FFF4FF}" srcId="{D4379345-A523-4468-A3A0-25EA434C7028}" destId="{4E6A88B0-0934-40A9-9288-89A943DDB650}" srcOrd="3" destOrd="0" parTransId="{CC2985EB-67DF-4D23-98B3-149577EBD481}" sibTransId="{139A16C3-E5A8-4890-8D52-08E52EBD4CD3}"/>
    <dgm:cxn modelId="{E584B419-0367-4116-9C45-BEEF16FB0BC6}" type="presOf" srcId="{CF82B0F1-6EA0-49BB-84FA-2DC4746988B3}" destId="{42B8C287-A432-413C-8629-46095EB7CA00}" srcOrd="0" destOrd="1" presId="urn:microsoft.com/office/officeart/2005/8/layout/default"/>
    <dgm:cxn modelId="{ACA1D1CB-9731-40F7-A2A7-8073604513BB}" srcId="{75C83A5A-FD64-4572-B803-295F84000D91}" destId="{36E3A9E8-24C2-4FFC-A5DC-5E058ECDAFBF}" srcOrd="0" destOrd="0" parTransId="{CF36CED8-EB47-461B-85EF-FCA0A545CB9A}" sibTransId="{2D595144-9519-4AA8-91A2-4FE87857E2B1}"/>
    <dgm:cxn modelId="{5F4C6700-7A6E-45AD-B7AC-50A38A5118A0}" type="presParOf" srcId="{0E5F662E-A4C5-4598-9B2F-34462FA15579}" destId="{AECB6A31-415B-45DA-AC6F-5BFA66E54383}" srcOrd="0" destOrd="0" presId="urn:microsoft.com/office/officeart/2005/8/layout/default"/>
    <dgm:cxn modelId="{389E031F-5E8B-4710-AEAB-EA0E0D9C78D0}" type="presParOf" srcId="{0E5F662E-A4C5-4598-9B2F-34462FA15579}" destId="{F6980BA5-05CB-4136-9517-C8A92FE66318}" srcOrd="1" destOrd="0" presId="urn:microsoft.com/office/officeart/2005/8/layout/default"/>
    <dgm:cxn modelId="{4B11232B-8AF3-4086-9EFC-00887D1CA0EF}" type="presParOf" srcId="{0E5F662E-A4C5-4598-9B2F-34462FA15579}" destId="{42B8C287-A432-413C-8629-46095EB7CA00}" srcOrd="2" destOrd="0" presId="urn:microsoft.com/office/officeart/2005/8/layout/default"/>
    <dgm:cxn modelId="{E42D7899-19D6-497D-B4DA-804445148609}" type="presParOf" srcId="{0E5F662E-A4C5-4598-9B2F-34462FA15579}" destId="{CE07D450-31C3-4FEF-9345-2E9666073487}" srcOrd="3" destOrd="0" presId="urn:microsoft.com/office/officeart/2005/8/layout/default"/>
    <dgm:cxn modelId="{177F70BB-4B98-48DC-81B6-4900939028B4}" type="presParOf" srcId="{0E5F662E-A4C5-4598-9B2F-34462FA15579}" destId="{E2F90E7D-2230-4386-B46C-481698FBB0AC}" srcOrd="4" destOrd="0" presId="urn:microsoft.com/office/officeart/2005/8/layout/default"/>
    <dgm:cxn modelId="{A06A0C44-7717-4504-AD82-BEC9E8C6BD44}" type="presParOf" srcId="{0E5F662E-A4C5-4598-9B2F-34462FA15579}" destId="{F07963A9-EA97-4D95-8E83-18422F4A94BE}" srcOrd="5" destOrd="0" presId="urn:microsoft.com/office/officeart/2005/8/layout/default"/>
    <dgm:cxn modelId="{9C72F1BF-E4D3-46F5-8228-0657F62AACAD}" type="presParOf" srcId="{0E5F662E-A4C5-4598-9B2F-34462FA15579}" destId="{D41A1E35-3A31-4434-BF4E-D97297E778C2}" srcOrd="6" destOrd="0" presId="urn:microsoft.com/office/officeart/2005/8/layout/default"/>
    <dgm:cxn modelId="{FD8C2CD4-44B7-4533-9EB3-1C453B32DF09}" type="presParOf" srcId="{0E5F662E-A4C5-4598-9B2F-34462FA15579}" destId="{1372BF4C-4B29-4936-BF28-328AC0523FCF}" srcOrd="7" destOrd="0" presId="urn:microsoft.com/office/officeart/2005/8/layout/default"/>
    <dgm:cxn modelId="{5206E65E-D28E-4069-B68A-7C1F9685FF95}" type="presParOf" srcId="{0E5F662E-A4C5-4598-9B2F-34462FA15579}" destId="{7A97F7D9-B2B6-4C51-99DC-E43F1246FB8F}" srcOrd="8" destOrd="0" presId="urn:microsoft.com/office/officeart/2005/8/layout/default"/>
    <dgm:cxn modelId="{17833B29-6464-4B51-A723-DD24B67DE0F1}" type="presParOf" srcId="{0E5F662E-A4C5-4598-9B2F-34462FA15579}" destId="{3E392C9D-8F0F-4028-B18C-8EAE1D135FC3}" srcOrd="9" destOrd="0" presId="urn:microsoft.com/office/officeart/2005/8/layout/default"/>
    <dgm:cxn modelId="{DD028C2E-97E2-48DE-96FA-F84B79E1EBCF}" type="presParOf" srcId="{0E5F662E-A4C5-4598-9B2F-34462FA15579}" destId="{A3284169-9787-4ED3-93F2-8EF9F2E14039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5F7222-B073-45F9-86B3-ED853104DED0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DA6036D0-532D-49A3-A270-6157612560F1}">
      <dgm:prSet/>
      <dgm:spPr/>
      <dgm:t>
        <a:bodyPr/>
        <a:lstStyle/>
        <a:p>
          <a:pPr rtl="0"/>
          <a:r>
            <a:rPr lang="fr-CA" dirty="0"/>
            <a:t>Présenter une des conditions cliniques visées, de nature </a:t>
          </a:r>
          <a:r>
            <a:rPr lang="fr-CA" b="1" dirty="0" err="1">
              <a:solidFill>
                <a:schemeClr val="tx1"/>
              </a:solidFill>
            </a:rPr>
            <a:t>semi-urgente</a:t>
          </a:r>
          <a:r>
            <a:rPr lang="fr-CA" b="1" dirty="0">
              <a:solidFill>
                <a:schemeClr val="tx1"/>
              </a:solidFill>
            </a:rPr>
            <a:t> ou subaiguë</a:t>
          </a:r>
          <a:r>
            <a:rPr lang="fr-CA" dirty="0">
              <a:solidFill>
                <a:schemeClr val="tx1"/>
              </a:solidFill>
            </a:rPr>
            <a:t> </a:t>
          </a:r>
          <a:r>
            <a:rPr lang="fr-CA" dirty="0"/>
            <a:t>et nécessitant une prise en charge</a:t>
          </a:r>
          <a:r>
            <a:rPr lang="fr-CA" dirty="0">
              <a:latin typeface="Calibri"/>
            </a:rPr>
            <a:t> </a:t>
          </a:r>
          <a:r>
            <a:rPr lang="fr-CA" dirty="0"/>
            <a:t> de </a:t>
          </a:r>
          <a:r>
            <a:rPr lang="fr-CA" b="1" dirty="0">
              <a:solidFill>
                <a:schemeClr val="tx1"/>
              </a:solidFill>
            </a:rPr>
            <a:t>24 à 72 heures</a:t>
          </a:r>
          <a:r>
            <a:rPr lang="fr-CA" dirty="0"/>
            <a:t>;</a:t>
          </a:r>
        </a:p>
      </dgm:t>
    </dgm:pt>
    <dgm:pt modelId="{356A7752-89E5-477C-8073-560F95925360}" type="parTrans" cxnId="{F3EA47A9-4831-4DDE-BCB9-4EA9CFBF24A2}">
      <dgm:prSet/>
      <dgm:spPr/>
      <dgm:t>
        <a:bodyPr/>
        <a:lstStyle/>
        <a:p>
          <a:endParaRPr lang="fr-FR"/>
        </a:p>
      </dgm:t>
    </dgm:pt>
    <dgm:pt modelId="{A9DF5832-C349-45A5-B45B-A1CC4E5F7589}" type="sibTrans" cxnId="{F3EA47A9-4831-4DDE-BCB9-4EA9CFBF24A2}">
      <dgm:prSet/>
      <dgm:spPr/>
      <dgm:t>
        <a:bodyPr/>
        <a:lstStyle/>
        <a:p>
          <a:endParaRPr lang="fr-FR"/>
        </a:p>
      </dgm:t>
    </dgm:pt>
    <dgm:pt modelId="{CFD90CC9-1B89-445A-9D0E-4BEB534A5EC6}">
      <dgm:prSet/>
      <dgm:spPr/>
      <dgm:t>
        <a:bodyPr/>
        <a:lstStyle/>
        <a:p>
          <a:pPr rtl="0"/>
          <a:r>
            <a:rPr lang="fr-CA" dirty="0"/>
            <a:t>Être âgé de </a:t>
          </a:r>
          <a:r>
            <a:rPr lang="fr-CA" b="1" dirty="0">
              <a:solidFill>
                <a:schemeClr val="tx1"/>
              </a:solidFill>
            </a:rPr>
            <a:t>16 ans et plus </a:t>
          </a:r>
          <a:r>
            <a:rPr lang="fr-CA" dirty="0"/>
            <a:t>(spécifique à HV et HND);</a:t>
          </a:r>
        </a:p>
      </dgm:t>
    </dgm:pt>
    <dgm:pt modelId="{661482EA-5C15-4191-8055-A2F25ECA7871}" type="parTrans" cxnId="{6BD9D551-D949-4F4F-9C1D-AB8115D65CEC}">
      <dgm:prSet/>
      <dgm:spPr/>
      <dgm:t>
        <a:bodyPr/>
        <a:lstStyle/>
        <a:p>
          <a:endParaRPr lang="fr-FR"/>
        </a:p>
      </dgm:t>
    </dgm:pt>
    <dgm:pt modelId="{CDCC3646-8409-4789-96F4-A781565920BD}" type="sibTrans" cxnId="{6BD9D551-D949-4F4F-9C1D-AB8115D65CEC}">
      <dgm:prSet/>
      <dgm:spPr/>
      <dgm:t>
        <a:bodyPr/>
        <a:lstStyle/>
        <a:p>
          <a:endParaRPr lang="fr-FR"/>
        </a:p>
      </dgm:t>
    </dgm:pt>
    <dgm:pt modelId="{9146386A-30E6-4A47-9A26-090CA282735B}">
      <dgm:prSet/>
      <dgm:spPr/>
      <dgm:t>
        <a:bodyPr/>
        <a:lstStyle/>
        <a:p>
          <a:pPr rtl="0"/>
          <a:r>
            <a:rPr lang="fr-CA" dirty="0"/>
            <a:t>Clientèle </a:t>
          </a:r>
          <a:r>
            <a:rPr lang="fr-CA" b="1" dirty="0">
              <a:solidFill>
                <a:schemeClr val="tx1"/>
              </a:solidFill>
            </a:rPr>
            <a:t>ambulatoire</a:t>
          </a:r>
          <a:r>
            <a:rPr lang="fr-CA" dirty="0"/>
            <a:t>, ou accompagnée d’une personne qui soit disponible tout au long de la visite;</a:t>
          </a:r>
        </a:p>
      </dgm:t>
    </dgm:pt>
    <dgm:pt modelId="{3CF50D2F-F9C6-48AF-9F51-F64481002ED7}" type="parTrans" cxnId="{ED4DDB6A-988B-4E2D-8F81-7793BEF1CF61}">
      <dgm:prSet/>
      <dgm:spPr/>
      <dgm:t>
        <a:bodyPr/>
        <a:lstStyle/>
        <a:p>
          <a:endParaRPr lang="fr-FR"/>
        </a:p>
      </dgm:t>
    </dgm:pt>
    <dgm:pt modelId="{4286468F-9856-4E18-8CFC-D8444B87572F}" type="sibTrans" cxnId="{ED4DDB6A-988B-4E2D-8F81-7793BEF1CF61}">
      <dgm:prSet/>
      <dgm:spPr/>
      <dgm:t>
        <a:bodyPr/>
        <a:lstStyle/>
        <a:p>
          <a:endParaRPr lang="fr-FR"/>
        </a:p>
      </dgm:t>
    </dgm:pt>
    <dgm:pt modelId="{8FBC0F55-E1C7-4C7C-AAE5-C237EC9EB7CB}">
      <dgm:prSet/>
      <dgm:spPr/>
      <dgm:t>
        <a:bodyPr/>
        <a:lstStyle/>
        <a:p>
          <a:pPr rtl="0"/>
          <a:r>
            <a:rPr lang="fr-CA" dirty="0"/>
            <a:t>L’état de santé physique et mental de l’usager doit être </a:t>
          </a:r>
          <a:r>
            <a:rPr lang="fr-CA" b="1" dirty="0">
              <a:solidFill>
                <a:schemeClr val="tx1"/>
              </a:solidFill>
            </a:rPr>
            <a:t>stable</a:t>
          </a:r>
          <a:r>
            <a:rPr lang="fr-CA" dirty="0"/>
            <a:t>;</a:t>
          </a:r>
        </a:p>
      </dgm:t>
    </dgm:pt>
    <dgm:pt modelId="{28D36FCA-44B3-4FEE-A777-0D35B28F05EA}" type="parTrans" cxnId="{F7EFE0C4-5E01-41FD-9288-75BABB73355C}">
      <dgm:prSet/>
      <dgm:spPr/>
      <dgm:t>
        <a:bodyPr/>
        <a:lstStyle/>
        <a:p>
          <a:endParaRPr lang="fr-FR"/>
        </a:p>
      </dgm:t>
    </dgm:pt>
    <dgm:pt modelId="{A2A32C26-E0CD-472C-ACDA-070D088CB987}" type="sibTrans" cxnId="{F7EFE0C4-5E01-41FD-9288-75BABB73355C}">
      <dgm:prSet/>
      <dgm:spPr/>
      <dgm:t>
        <a:bodyPr/>
        <a:lstStyle/>
        <a:p>
          <a:endParaRPr lang="fr-FR"/>
        </a:p>
      </dgm:t>
    </dgm:pt>
    <dgm:pt modelId="{29EF87B9-9037-4B0A-A02F-889D65A3BD5C}">
      <dgm:prSet/>
      <dgm:spPr/>
      <dgm:t>
        <a:bodyPr/>
        <a:lstStyle/>
        <a:p>
          <a:pPr rtl="0"/>
          <a:r>
            <a:rPr lang="fr-CA" dirty="0"/>
            <a:t>L’usager doit également répondre aux </a:t>
          </a:r>
          <a:r>
            <a:rPr lang="fr-CA" b="1" dirty="0">
              <a:solidFill>
                <a:schemeClr val="tx1"/>
              </a:solidFill>
            </a:rPr>
            <a:t>critères spécifiques d’inclusion et d’exclusion</a:t>
          </a:r>
          <a:r>
            <a:rPr lang="fr-CA" dirty="0">
              <a:solidFill>
                <a:schemeClr val="tx1"/>
              </a:solidFill>
            </a:rPr>
            <a:t> </a:t>
          </a:r>
          <a:r>
            <a:rPr lang="fr-CA" dirty="0"/>
            <a:t>propres à chacune des conditions cliniques de chaque établissement (attention: différences entre HV et HND);</a:t>
          </a:r>
        </a:p>
      </dgm:t>
    </dgm:pt>
    <dgm:pt modelId="{6D51F939-5830-4106-9EB7-E8E09414B8FE}" type="parTrans" cxnId="{9EC4483C-F2E3-4415-9986-169DC4AFF9FC}">
      <dgm:prSet/>
      <dgm:spPr/>
      <dgm:t>
        <a:bodyPr/>
        <a:lstStyle/>
        <a:p>
          <a:endParaRPr lang="fr-FR"/>
        </a:p>
      </dgm:t>
    </dgm:pt>
    <dgm:pt modelId="{760BAF86-9334-4E2F-B4CA-DC6E785B0540}" type="sibTrans" cxnId="{9EC4483C-F2E3-4415-9986-169DC4AFF9FC}">
      <dgm:prSet/>
      <dgm:spPr/>
      <dgm:t>
        <a:bodyPr/>
        <a:lstStyle/>
        <a:p>
          <a:endParaRPr lang="fr-FR"/>
        </a:p>
      </dgm:t>
    </dgm:pt>
    <dgm:pt modelId="{20BD0F81-9709-4A46-B9C8-A1E741AF11C7}">
      <dgm:prSet/>
      <dgm:spPr/>
      <dgm:t>
        <a:bodyPr/>
        <a:lstStyle/>
        <a:p>
          <a:pPr rtl="0"/>
          <a:r>
            <a:rPr lang="fr-CA" dirty="0"/>
            <a:t>Le md/</a:t>
          </a:r>
          <a:r>
            <a:rPr lang="fr-CA" dirty="0">
              <a:latin typeface="Calibri"/>
            </a:rPr>
            <a:t>IPS</a:t>
          </a:r>
          <a:r>
            <a:rPr lang="fr-CA" dirty="0"/>
            <a:t> référent(e) doit </a:t>
          </a:r>
          <a:r>
            <a:rPr lang="fr-CA" b="1" dirty="0">
              <a:solidFill>
                <a:schemeClr val="tx1"/>
              </a:solidFill>
            </a:rPr>
            <a:t>dûment remplir </a:t>
          </a:r>
          <a:r>
            <a:rPr lang="fr-CA" dirty="0"/>
            <a:t>la demande et </a:t>
          </a:r>
          <a:r>
            <a:rPr lang="fr-CA" b="1" dirty="0">
              <a:solidFill>
                <a:schemeClr val="tx1"/>
              </a:solidFill>
            </a:rPr>
            <a:t>assurer le suivi </a:t>
          </a:r>
          <a:r>
            <a:rPr lang="fr-CA" dirty="0"/>
            <a:t>du client tout le long de l’épisode de soins.</a:t>
          </a:r>
        </a:p>
      </dgm:t>
    </dgm:pt>
    <dgm:pt modelId="{48F14A5E-4B30-4064-8EFE-4605223E260D}" type="parTrans" cxnId="{C7FBB812-3E66-45C2-8CDD-ADD1B8DAA73C}">
      <dgm:prSet/>
      <dgm:spPr/>
      <dgm:t>
        <a:bodyPr/>
        <a:lstStyle/>
        <a:p>
          <a:endParaRPr lang="fr-FR"/>
        </a:p>
      </dgm:t>
    </dgm:pt>
    <dgm:pt modelId="{277FC7D7-3C37-4A20-A4EB-007BFE852C77}" type="sibTrans" cxnId="{C7FBB812-3E66-45C2-8CDD-ADD1B8DAA73C}">
      <dgm:prSet/>
      <dgm:spPr/>
      <dgm:t>
        <a:bodyPr/>
        <a:lstStyle/>
        <a:p>
          <a:endParaRPr lang="fr-FR"/>
        </a:p>
      </dgm:t>
    </dgm:pt>
    <dgm:pt modelId="{5FCEA50C-55C1-4BF5-B2B3-9C2E54054284}">
      <dgm:prSet/>
      <dgm:spPr/>
      <dgm:t>
        <a:bodyPr/>
        <a:lstStyle/>
        <a:p>
          <a:pPr rtl="0"/>
          <a:r>
            <a:rPr lang="fr-CA" dirty="0"/>
            <a:t>L’usager doit être facilement </a:t>
          </a:r>
          <a:r>
            <a:rPr lang="fr-CA" dirty="0">
              <a:solidFill>
                <a:schemeClr val="tx1"/>
              </a:solidFill>
            </a:rPr>
            <a:t>joignable</a:t>
          </a:r>
          <a:r>
            <a:rPr lang="fr-CA" dirty="0"/>
            <a:t> par téléphone</a:t>
          </a:r>
        </a:p>
      </dgm:t>
    </dgm:pt>
    <dgm:pt modelId="{717F3980-D4AD-4369-A6F4-93A2C0BAF746}" type="parTrans" cxnId="{068922C8-B6FD-4FD9-9E58-AFFBA7178A44}">
      <dgm:prSet/>
      <dgm:spPr/>
      <dgm:t>
        <a:bodyPr/>
        <a:lstStyle/>
        <a:p>
          <a:endParaRPr lang="fr-FR"/>
        </a:p>
      </dgm:t>
    </dgm:pt>
    <dgm:pt modelId="{D70F9ABF-959B-482B-B94C-EB80C65F7E3B}" type="sibTrans" cxnId="{068922C8-B6FD-4FD9-9E58-AFFBA7178A44}">
      <dgm:prSet/>
      <dgm:spPr/>
      <dgm:t>
        <a:bodyPr/>
        <a:lstStyle/>
        <a:p>
          <a:endParaRPr lang="fr-FR"/>
        </a:p>
      </dgm:t>
    </dgm:pt>
    <dgm:pt modelId="{2A321746-8094-40F9-AC85-3A0167612A89}">
      <dgm:prSet/>
      <dgm:spPr/>
      <dgm:t>
        <a:bodyPr/>
        <a:lstStyle/>
        <a:p>
          <a:pPr rtl="0"/>
          <a:r>
            <a:rPr lang="fr-CA" dirty="0"/>
            <a:t>Le </a:t>
          </a:r>
          <a:r>
            <a:rPr lang="fr-CA" dirty="0">
              <a:latin typeface="Calibri"/>
            </a:rPr>
            <a:t>md</a:t>
          </a:r>
          <a:r>
            <a:rPr lang="fr-CA" dirty="0"/>
            <a:t>/IPS référent ou un collègue doit être </a:t>
          </a:r>
          <a:r>
            <a:rPr lang="fr-CA" dirty="0">
              <a:solidFill>
                <a:schemeClr val="tx1"/>
              </a:solidFill>
            </a:rPr>
            <a:t>disponible</a:t>
          </a:r>
          <a:r>
            <a:rPr lang="fr-CA" dirty="0"/>
            <a:t> tout au long de l’épisode de soins afin d’assurer le suivi de l’usager (doit être joignable directement)</a:t>
          </a:r>
        </a:p>
      </dgm:t>
    </dgm:pt>
    <dgm:pt modelId="{1007AB4A-A6B5-4ED3-B4BB-9F8D7893BE09}" type="parTrans" cxnId="{BCD528A5-616F-44EE-8242-66E632925CC8}">
      <dgm:prSet/>
      <dgm:spPr/>
      <dgm:t>
        <a:bodyPr/>
        <a:lstStyle/>
        <a:p>
          <a:endParaRPr lang="fr-FR"/>
        </a:p>
      </dgm:t>
    </dgm:pt>
    <dgm:pt modelId="{01431B23-97C7-4F49-B1E0-DC1A26213F21}" type="sibTrans" cxnId="{BCD528A5-616F-44EE-8242-66E632925CC8}">
      <dgm:prSet/>
      <dgm:spPr/>
      <dgm:t>
        <a:bodyPr/>
        <a:lstStyle/>
        <a:p>
          <a:endParaRPr lang="fr-FR"/>
        </a:p>
      </dgm:t>
    </dgm:pt>
    <dgm:pt modelId="{131C7349-D7B1-4D48-B0FB-7423DA6921D6}" type="pres">
      <dgm:prSet presAssocID="{0D5F7222-B073-45F9-86B3-ED853104DE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E4F1930-7C98-4192-915C-CDA263EF373C}" type="pres">
      <dgm:prSet presAssocID="{DA6036D0-532D-49A3-A270-6157612560F1}" presName="parentText" presStyleLbl="node1" presStyleIdx="0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6E7D40B4-BAB6-4D1F-9BE0-06F9906D8986}" type="pres">
      <dgm:prSet presAssocID="{A9DF5832-C349-45A5-B45B-A1CC4E5F7589}" presName="spacer" presStyleCnt="0"/>
      <dgm:spPr/>
    </dgm:pt>
    <dgm:pt modelId="{2D0C2A12-E881-44FB-AD9E-99510D6FCD32}" type="pres">
      <dgm:prSet presAssocID="{CFD90CC9-1B89-445A-9D0E-4BEB534A5EC6}" presName="parentText" presStyleLbl="node1" presStyleIdx="1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4AD554F7-E96E-464B-819A-91F9399C4E9E}" type="pres">
      <dgm:prSet presAssocID="{CDCC3646-8409-4789-96F4-A781565920BD}" presName="spacer" presStyleCnt="0"/>
      <dgm:spPr/>
    </dgm:pt>
    <dgm:pt modelId="{C560AF94-BC76-434F-A9B8-9FEF12D4F80A}" type="pres">
      <dgm:prSet presAssocID="{9146386A-30E6-4A47-9A26-090CA282735B}" presName="parentText" presStyleLbl="node1" presStyleIdx="2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6BEAD872-D959-40F6-AE1B-FA19EBD82E0F}" type="pres">
      <dgm:prSet presAssocID="{4286468F-9856-4E18-8CFC-D8444B87572F}" presName="spacer" presStyleCnt="0"/>
      <dgm:spPr/>
    </dgm:pt>
    <dgm:pt modelId="{60400FA5-6EA9-4619-9658-5661826C8E3A}" type="pres">
      <dgm:prSet presAssocID="{8FBC0F55-E1C7-4C7C-AAE5-C237EC9EB7CB}" presName="parentText" presStyleLbl="node1" presStyleIdx="3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45EE38C3-7C80-4091-8A30-44A213614D25}" type="pres">
      <dgm:prSet presAssocID="{A2A32C26-E0CD-472C-ACDA-070D088CB987}" presName="spacer" presStyleCnt="0"/>
      <dgm:spPr/>
    </dgm:pt>
    <dgm:pt modelId="{5F121006-B8A1-4705-A0E5-773CA751D0DE}" type="pres">
      <dgm:prSet presAssocID="{29EF87B9-9037-4B0A-A02F-889D65A3BD5C}" presName="parentText" presStyleLbl="node1" presStyleIdx="4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3BE4352E-33EF-468B-B3F4-1AF814F95C69}" type="pres">
      <dgm:prSet presAssocID="{760BAF86-9334-4E2F-B4CA-DC6E785B0540}" presName="spacer" presStyleCnt="0"/>
      <dgm:spPr/>
    </dgm:pt>
    <dgm:pt modelId="{2E9C14DE-CB69-4DA6-BF23-1820070FAD1D}" type="pres">
      <dgm:prSet presAssocID="{20BD0F81-9709-4A46-B9C8-A1E741AF11C7}" presName="parentText" presStyleLbl="node1" presStyleIdx="5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33EB186E-C167-4523-A367-1120B81BEA0C}" type="pres">
      <dgm:prSet presAssocID="{277FC7D7-3C37-4A20-A4EB-007BFE852C77}" presName="spacer" presStyleCnt="0"/>
      <dgm:spPr/>
    </dgm:pt>
    <dgm:pt modelId="{18D0A97D-1914-4C9D-AC83-56202F68A051}" type="pres">
      <dgm:prSet presAssocID="{5FCEA50C-55C1-4BF5-B2B3-9C2E54054284}" presName="parentText" presStyleLbl="node1" presStyleIdx="6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  <dgm:pt modelId="{9EC22FAE-0A65-4A62-A460-DF2B6CCDA320}" type="pres">
      <dgm:prSet presAssocID="{D70F9ABF-959B-482B-B94C-EB80C65F7E3B}" presName="spacer" presStyleCnt="0"/>
      <dgm:spPr/>
    </dgm:pt>
    <dgm:pt modelId="{F1DC52C5-3EF5-4F37-85A2-70FF568300CF}" type="pres">
      <dgm:prSet presAssocID="{2A321746-8094-40F9-AC85-3A0167612A89}" presName="parentText" presStyleLbl="node1" presStyleIdx="7" presStyleCnt="8">
        <dgm:presLayoutVars>
          <dgm:chMax val="0"/>
          <dgm:bulletEnabled val="1"/>
        </dgm:presLayoutVars>
      </dgm:prSet>
      <dgm:spPr>
        <a:solidFill>
          <a:schemeClr val="accent5"/>
        </a:solidFill>
      </dgm:spPr>
      <dgm:t>
        <a:bodyPr/>
        <a:lstStyle/>
        <a:p>
          <a:endParaRPr lang="fr-FR"/>
        </a:p>
      </dgm:t>
    </dgm:pt>
  </dgm:ptLst>
  <dgm:cxnLst>
    <dgm:cxn modelId="{A05052B2-1ACD-490C-96DF-87CA10AA23D4}" type="presOf" srcId="{CFD90CC9-1B89-445A-9D0E-4BEB534A5EC6}" destId="{2D0C2A12-E881-44FB-AD9E-99510D6FCD32}" srcOrd="0" destOrd="0" presId="urn:microsoft.com/office/officeart/2005/8/layout/vList2"/>
    <dgm:cxn modelId="{2570E634-D9A7-4E82-A425-DCCB9C63D118}" type="presOf" srcId="{2A321746-8094-40F9-AC85-3A0167612A89}" destId="{F1DC52C5-3EF5-4F37-85A2-70FF568300CF}" srcOrd="0" destOrd="0" presId="urn:microsoft.com/office/officeart/2005/8/layout/vList2"/>
    <dgm:cxn modelId="{D3DD0179-1B3D-4940-8F13-9865837702B7}" type="presOf" srcId="{9146386A-30E6-4A47-9A26-090CA282735B}" destId="{C560AF94-BC76-434F-A9B8-9FEF12D4F80A}" srcOrd="0" destOrd="0" presId="urn:microsoft.com/office/officeart/2005/8/layout/vList2"/>
    <dgm:cxn modelId="{C7FBB812-3E66-45C2-8CDD-ADD1B8DAA73C}" srcId="{0D5F7222-B073-45F9-86B3-ED853104DED0}" destId="{20BD0F81-9709-4A46-B9C8-A1E741AF11C7}" srcOrd="5" destOrd="0" parTransId="{48F14A5E-4B30-4064-8EFE-4605223E260D}" sibTransId="{277FC7D7-3C37-4A20-A4EB-007BFE852C77}"/>
    <dgm:cxn modelId="{F3EA47A9-4831-4DDE-BCB9-4EA9CFBF24A2}" srcId="{0D5F7222-B073-45F9-86B3-ED853104DED0}" destId="{DA6036D0-532D-49A3-A270-6157612560F1}" srcOrd="0" destOrd="0" parTransId="{356A7752-89E5-477C-8073-560F95925360}" sibTransId="{A9DF5832-C349-45A5-B45B-A1CC4E5F7589}"/>
    <dgm:cxn modelId="{679637AB-5E0F-4837-8A5B-74FD8E1761C8}" type="presOf" srcId="{DA6036D0-532D-49A3-A270-6157612560F1}" destId="{3E4F1930-7C98-4192-915C-CDA263EF373C}" srcOrd="0" destOrd="0" presId="urn:microsoft.com/office/officeart/2005/8/layout/vList2"/>
    <dgm:cxn modelId="{D7A066DB-0D5E-4899-A798-A05730A91A8D}" type="presOf" srcId="{5FCEA50C-55C1-4BF5-B2B3-9C2E54054284}" destId="{18D0A97D-1914-4C9D-AC83-56202F68A051}" srcOrd="0" destOrd="0" presId="urn:microsoft.com/office/officeart/2005/8/layout/vList2"/>
    <dgm:cxn modelId="{3B1A0557-4638-4A62-8DAE-C6547512126D}" type="presOf" srcId="{29EF87B9-9037-4B0A-A02F-889D65A3BD5C}" destId="{5F121006-B8A1-4705-A0E5-773CA751D0DE}" srcOrd="0" destOrd="0" presId="urn:microsoft.com/office/officeart/2005/8/layout/vList2"/>
    <dgm:cxn modelId="{6BD9D551-D949-4F4F-9C1D-AB8115D65CEC}" srcId="{0D5F7222-B073-45F9-86B3-ED853104DED0}" destId="{CFD90CC9-1B89-445A-9D0E-4BEB534A5EC6}" srcOrd="1" destOrd="0" parTransId="{661482EA-5C15-4191-8055-A2F25ECA7871}" sibTransId="{CDCC3646-8409-4789-96F4-A781565920BD}"/>
    <dgm:cxn modelId="{ED4DDB6A-988B-4E2D-8F81-7793BEF1CF61}" srcId="{0D5F7222-B073-45F9-86B3-ED853104DED0}" destId="{9146386A-30E6-4A47-9A26-090CA282735B}" srcOrd="2" destOrd="0" parTransId="{3CF50D2F-F9C6-48AF-9F51-F64481002ED7}" sibTransId="{4286468F-9856-4E18-8CFC-D8444B87572F}"/>
    <dgm:cxn modelId="{F7EFE0C4-5E01-41FD-9288-75BABB73355C}" srcId="{0D5F7222-B073-45F9-86B3-ED853104DED0}" destId="{8FBC0F55-E1C7-4C7C-AAE5-C237EC9EB7CB}" srcOrd="3" destOrd="0" parTransId="{28D36FCA-44B3-4FEE-A777-0D35B28F05EA}" sibTransId="{A2A32C26-E0CD-472C-ACDA-070D088CB987}"/>
    <dgm:cxn modelId="{EF21DBDE-D8C3-48FD-AF55-0B925862D79B}" type="presOf" srcId="{0D5F7222-B073-45F9-86B3-ED853104DED0}" destId="{131C7349-D7B1-4D48-B0FB-7423DA6921D6}" srcOrd="0" destOrd="0" presId="urn:microsoft.com/office/officeart/2005/8/layout/vList2"/>
    <dgm:cxn modelId="{35F6B52A-F11A-4886-8718-FAEE4ECA4676}" type="presOf" srcId="{20BD0F81-9709-4A46-B9C8-A1E741AF11C7}" destId="{2E9C14DE-CB69-4DA6-BF23-1820070FAD1D}" srcOrd="0" destOrd="0" presId="urn:microsoft.com/office/officeart/2005/8/layout/vList2"/>
    <dgm:cxn modelId="{068922C8-B6FD-4FD9-9E58-AFFBA7178A44}" srcId="{0D5F7222-B073-45F9-86B3-ED853104DED0}" destId="{5FCEA50C-55C1-4BF5-B2B3-9C2E54054284}" srcOrd="6" destOrd="0" parTransId="{717F3980-D4AD-4369-A6F4-93A2C0BAF746}" sibTransId="{D70F9ABF-959B-482B-B94C-EB80C65F7E3B}"/>
    <dgm:cxn modelId="{8B678F73-21BE-42C6-8188-6B8F349CD4A0}" type="presOf" srcId="{8FBC0F55-E1C7-4C7C-AAE5-C237EC9EB7CB}" destId="{60400FA5-6EA9-4619-9658-5661826C8E3A}" srcOrd="0" destOrd="0" presId="urn:microsoft.com/office/officeart/2005/8/layout/vList2"/>
    <dgm:cxn modelId="{BCD528A5-616F-44EE-8242-66E632925CC8}" srcId="{0D5F7222-B073-45F9-86B3-ED853104DED0}" destId="{2A321746-8094-40F9-AC85-3A0167612A89}" srcOrd="7" destOrd="0" parTransId="{1007AB4A-A6B5-4ED3-B4BB-9F8D7893BE09}" sibTransId="{01431B23-97C7-4F49-B1E0-DC1A26213F21}"/>
    <dgm:cxn modelId="{9EC4483C-F2E3-4415-9986-169DC4AFF9FC}" srcId="{0D5F7222-B073-45F9-86B3-ED853104DED0}" destId="{29EF87B9-9037-4B0A-A02F-889D65A3BD5C}" srcOrd="4" destOrd="0" parTransId="{6D51F939-5830-4106-9EB7-E8E09414B8FE}" sibTransId="{760BAF86-9334-4E2F-B4CA-DC6E785B0540}"/>
    <dgm:cxn modelId="{40E6708D-5966-4896-A0A5-42DB3F80B3CB}" type="presParOf" srcId="{131C7349-D7B1-4D48-B0FB-7423DA6921D6}" destId="{3E4F1930-7C98-4192-915C-CDA263EF373C}" srcOrd="0" destOrd="0" presId="urn:microsoft.com/office/officeart/2005/8/layout/vList2"/>
    <dgm:cxn modelId="{05E9CF8D-39E4-4710-95F5-717E970B8D0F}" type="presParOf" srcId="{131C7349-D7B1-4D48-B0FB-7423DA6921D6}" destId="{6E7D40B4-BAB6-4D1F-9BE0-06F9906D8986}" srcOrd="1" destOrd="0" presId="urn:microsoft.com/office/officeart/2005/8/layout/vList2"/>
    <dgm:cxn modelId="{23DC39F0-BEB5-4293-9999-51F80FECFC62}" type="presParOf" srcId="{131C7349-D7B1-4D48-B0FB-7423DA6921D6}" destId="{2D0C2A12-E881-44FB-AD9E-99510D6FCD32}" srcOrd="2" destOrd="0" presId="urn:microsoft.com/office/officeart/2005/8/layout/vList2"/>
    <dgm:cxn modelId="{7C259630-C1F8-4321-932B-224AAAEC6DBE}" type="presParOf" srcId="{131C7349-D7B1-4D48-B0FB-7423DA6921D6}" destId="{4AD554F7-E96E-464B-819A-91F9399C4E9E}" srcOrd="3" destOrd="0" presId="urn:microsoft.com/office/officeart/2005/8/layout/vList2"/>
    <dgm:cxn modelId="{8DE85D70-CC77-47FA-BCA0-B2C909FCA3D7}" type="presParOf" srcId="{131C7349-D7B1-4D48-B0FB-7423DA6921D6}" destId="{C560AF94-BC76-434F-A9B8-9FEF12D4F80A}" srcOrd="4" destOrd="0" presId="urn:microsoft.com/office/officeart/2005/8/layout/vList2"/>
    <dgm:cxn modelId="{6110AF7F-25BB-42FA-B3F4-1473582387E7}" type="presParOf" srcId="{131C7349-D7B1-4D48-B0FB-7423DA6921D6}" destId="{6BEAD872-D959-40F6-AE1B-FA19EBD82E0F}" srcOrd="5" destOrd="0" presId="urn:microsoft.com/office/officeart/2005/8/layout/vList2"/>
    <dgm:cxn modelId="{8783C568-4A51-47C3-BD01-B1C6C31980D3}" type="presParOf" srcId="{131C7349-D7B1-4D48-B0FB-7423DA6921D6}" destId="{60400FA5-6EA9-4619-9658-5661826C8E3A}" srcOrd="6" destOrd="0" presId="urn:microsoft.com/office/officeart/2005/8/layout/vList2"/>
    <dgm:cxn modelId="{6AE14C06-0B24-4E99-A562-F2F82DF20DB4}" type="presParOf" srcId="{131C7349-D7B1-4D48-B0FB-7423DA6921D6}" destId="{45EE38C3-7C80-4091-8A30-44A213614D25}" srcOrd="7" destOrd="0" presId="urn:microsoft.com/office/officeart/2005/8/layout/vList2"/>
    <dgm:cxn modelId="{65C781B7-A243-44C3-A862-E866D561087B}" type="presParOf" srcId="{131C7349-D7B1-4D48-B0FB-7423DA6921D6}" destId="{5F121006-B8A1-4705-A0E5-773CA751D0DE}" srcOrd="8" destOrd="0" presId="urn:microsoft.com/office/officeart/2005/8/layout/vList2"/>
    <dgm:cxn modelId="{8829E6D7-2901-4426-AD86-7B6D37E6AC7C}" type="presParOf" srcId="{131C7349-D7B1-4D48-B0FB-7423DA6921D6}" destId="{3BE4352E-33EF-468B-B3F4-1AF814F95C69}" srcOrd="9" destOrd="0" presId="urn:microsoft.com/office/officeart/2005/8/layout/vList2"/>
    <dgm:cxn modelId="{B99C79D0-9745-40D0-95F1-01C7D4840C9E}" type="presParOf" srcId="{131C7349-D7B1-4D48-B0FB-7423DA6921D6}" destId="{2E9C14DE-CB69-4DA6-BF23-1820070FAD1D}" srcOrd="10" destOrd="0" presId="urn:microsoft.com/office/officeart/2005/8/layout/vList2"/>
    <dgm:cxn modelId="{F04A50EA-CA09-4C3D-BCDA-AB54694AA389}" type="presParOf" srcId="{131C7349-D7B1-4D48-B0FB-7423DA6921D6}" destId="{33EB186E-C167-4523-A367-1120B81BEA0C}" srcOrd="11" destOrd="0" presId="urn:microsoft.com/office/officeart/2005/8/layout/vList2"/>
    <dgm:cxn modelId="{294FDFB8-5ECA-48AE-BAF5-F89D44B6C473}" type="presParOf" srcId="{131C7349-D7B1-4D48-B0FB-7423DA6921D6}" destId="{18D0A97D-1914-4C9D-AC83-56202F68A051}" srcOrd="12" destOrd="0" presId="urn:microsoft.com/office/officeart/2005/8/layout/vList2"/>
    <dgm:cxn modelId="{6799B2B2-4265-4854-A63C-EEAA0D910896}" type="presParOf" srcId="{131C7349-D7B1-4D48-B0FB-7423DA6921D6}" destId="{9EC22FAE-0A65-4A62-A460-DF2B6CCDA320}" srcOrd="13" destOrd="0" presId="urn:microsoft.com/office/officeart/2005/8/layout/vList2"/>
    <dgm:cxn modelId="{840D4307-B874-478B-975C-69CB72AD47CC}" type="presParOf" srcId="{131C7349-D7B1-4D48-B0FB-7423DA6921D6}" destId="{F1DC52C5-3EF5-4F37-85A2-70FF568300C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F37A5E-3F2E-4EA3-826A-10C3AA19A2AE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0277023-2BD7-47C8-94A7-B7240261C3F6}">
      <dgm:prSet/>
      <dgm:spPr>
        <a:solidFill>
          <a:schemeClr val="accent3"/>
        </a:solidFill>
      </dgm:spPr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Approbation des documents par le comité des formulaires et l’OPI</a:t>
          </a:r>
        </a:p>
      </dgm:t>
    </dgm:pt>
    <dgm:pt modelId="{6DDE086D-5F1E-434D-80B9-DA8ECB834AF0}" type="parTrans" cxnId="{2ED3C298-7877-4FAF-823C-3ED5533077D9}">
      <dgm:prSet/>
      <dgm:spPr/>
      <dgm:t>
        <a:bodyPr/>
        <a:lstStyle/>
        <a:p>
          <a:endParaRPr lang="fr-FR"/>
        </a:p>
      </dgm:t>
    </dgm:pt>
    <dgm:pt modelId="{E0771189-97A4-4394-BDA0-E9B6A3346FAB}" type="sibTrans" cxnId="{2ED3C298-7877-4FAF-823C-3ED5533077D9}">
      <dgm:prSet/>
      <dgm:spPr/>
      <dgm:t>
        <a:bodyPr/>
        <a:lstStyle/>
        <a:p>
          <a:endParaRPr lang="fr-FR"/>
        </a:p>
      </dgm:t>
    </dgm:pt>
    <dgm:pt modelId="{86A552D3-11B6-492B-8283-9A6478F570F9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Déploiement des documents sur Cristal-Net</a:t>
          </a:r>
          <a:r>
            <a:rPr lang="fr-CA" dirty="0">
              <a:solidFill>
                <a:schemeClr val="tx1"/>
              </a:solidFill>
              <a:latin typeface="Calibri"/>
            </a:rPr>
            <a:t>, Intranet et site internet du CIUSSS</a:t>
          </a:r>
          <a:endParaRPr lang="fr-CA" dirty="0">
            <a:solidFill>
              <a:schemeClr val="tx1"/>
            </a:solidFill>
          </a:endParaRPr>
        </a:p>
      </dgm:t>
    </dgm:pt>
    <dgm:pt modelId="{8486EE90-A4BE-4362-B310-EFEB5991FC1F}" type="parTrans" cxnId="{95E4CA6F-1FB9-49F4-AE50-E947ADA9C164}">
      <dgm:prSet/>
      <dgm:spPr/>
      <dgm:t>
        <a:bodyPr/>
        <a:lstStyle/>
        <a:p>
          <a:endParaRPr lang="fr-FR"/>
        </a:p>
      </dgm:t>
    </dgm:pt>
    <dgm:pt modelId="{FD38CBE4-D2A5-42C5-AA87-1D54C0C9E93D}" type="sibTrans" cxnId="{95E4CA6F-1FB9-49F4-AE50-E947ADA9C164}">
      <dgm:prSet/>
      <dgm:spPr/>
      <dgm:t>
        <a:bodyPr/>
        <a:lstStyle/>
        <a:p>
          <a:endParaRPr lang="fr-FR"/>
        </a:p>
      </dgm:t>
    </dgm:pt>
    <dgm:pt modelId="{3A2FD2CE-28BC-439B-B36C-9E552543EB37}">
      <dgm:prSet/>
      <dgm:spPr>
        <a:solidFill>
          <a:srgbClr val="FFFF00"/>
        </a:solidFill>
      </dgm:spPr>
      <dgm:t>
        <a:bodyPr/>
        <a:lstStyle/>
        <a:p>
          <a:pPr rtl="0"/>
          <a:r>
            <a:rPr lang="fr-CA" dirty="0">
              <a:solidFill>
                <a:schemeClr val="tx1"/>
              </a:solidFill>
            </a:rPr>
            <a:t>Communication du déploiement aux partenaires</a:t>
          </a:r>
        </a:p>
      </dgm:t>
    </dgm:pt>
    <dgm:pt modelId="{3649259D-5FD1-4068-9E7C-406833E7EBB6}" type="parTrans" cxnId="{3A142007-05E7-4128-855F-ACF6A6B02F53}">
      <dgm:prSet/>
      <dgm:spPr/>
      <dgm:t>
        <a:bodyPr/>
        <a:lstStyle/>
        <a:p>
          <a:endParaRPr lang="fr-FR"/>
        </a:p>
      </dgm:t>
    </dgm:pt>
    <dgm:pt modelId="{E3114447-3CDE-47A6-A972-8FD8CD5DAD35}" type="sibTrans" cxnId="{3A142007-05E7-4128-855F-ACF6A6B02F53}">
      <dgm:prSet/>
      <dgm:spPr/>
      <dgm:t>
        <a:bodyPr/>
        <a:lstStyle/>
        <a:p>
          <a:endParaRPr lang="fr-FR"/>
        </a:p>
      </dgm:t>
    </dgm:pt>
    <dgm:pt modelId="{4F758D64-65F8-49E3-BB58-3AB4605897B3}">
      <dgm:prSet/>
      <dgm:spPr>
        <a:solidFill>
          <a:srgbClr val="92D050"/>
        </a:solidFill>
      </dgm:spPr>
      <dgm:t>
        <a:bodyPr/>
        <a:lstStyle/>
        <a:p>
          <a:pPr rtl="0"/>
          <a:r>
            <a:rPr lang="fr-CA" dirty="0">
              <a:solidFill>
                <a:schemeClr val="tx1"/>
              </a:solidFill>
              <a:latin typeface="Calibri"/>
            </a:rPr>
            <a:t>Amélioration continue</a:t>
          </a:r>
          <a:endParaRPr lang="fr-CA" dirty="0">
            <a:solidFill>
              <a:schemeClr val="tx1"/>
            </a:solidFill>
          </a:endParaRPr>
        </a:p>
      </dgm:t>
    </dgm:pt>
    <dgm:pt modelId="{EAECC15E-B422-49A9-B6D6-D9E6D3E17803}" type="parTrans" cxnId="{48A72F20-FAF5-4722-AB5F-630CE24D2B2D}">
      <dgm:prSet/>
      <dgm:spPr/>
      <dgm:t>
        <a:bodyPr/>
        <a:lstStyle/>
        <a:p>
          <a:endParaRPr lang="fr-FR"/>
        </a:p>
      </dgm:t>
    </dgm:pt>
    <dgm:pt modelId="{919CA9A4-B677-4CED-8124-213A972DC3A1}" type="sibTrans" cxnId="{48A72F20-FAF5-4722-AB5F-630CE24D2B2D}">
      <dgm:prSet/>
      <dgm:spPr/>
      <dgm:t>
        <a:bodyPr/>
        <a:lstStyle/>
        <a:p>
          <a:endParaRPr lang="fr-FR"/>
        </a:p>
      </dgm:t>
    </dgm:pt>
    <dgm:pt modelId="{4C97C8C4-C4E5-47A4-922C-9A82037F80A7}">
      <dgm:prSet/>
      <dgm:spPr/>
      <dgm:t>
        <a:bodyPr/>
        <a:lstStyle/>
        <a:p>
          <a:pPr algn="ctr" rtl="0"/>
          <a:r>
            <a:rPr lang="fr-CA" dirty="0">
              <a:solidFill>
                <a:schemeClr val="tx1"/>
              </a:solidFill>
            </a:rPr>
            <a:t>Rédaction des documents avec les médecins vigies</a:t>
          </a:r>
        </a:p>
      </dgm:t>
    </dgm:pt>
    <dgm:pt modelId="{30210E63-6A14-441C-960B-C004B68C056D}" type="parTrans" cxnId="{17EADF39-EAD1-45DD-AC54-87248CEDAE3A}">
      <dgm:prSet/>
      <dgm:spPr/>
      <dgm:t>
        <a:bodyPr/>
        <a:lstStyle/>
        <a:p>
          <a:endParaRPr lang="fr-FR"/>
        </a:p>
      </dgm:t>
    </dgm:pt>
    <dgm:pt modelId="{A6D4503D-3FD9-4C82-98F0-3DE3377C8401}" type="sibTrans" cxnId="{17EADF39-EAD1-45DD-AC54-87248CEDAE3A}">
      <dgm:prSet/>
      <dgm:spPr/>
      <dgm:t>
        <a:bodyPr/>
        <a:lstStyle/>
        <a:p>
          <a:endParaRPr lang="fr-FR"/>
        </a:p>
      </dgm:t>
    </dgm:pt>
    <dgm:pt modelId="{9F6BAFFC-DC8F-493F-8C93-4038E1501B1C}" type="pres">
      <dgm:prSet presAssocID="{5FF37A5E-3F2E-4EA3-826A-10C3AA19A2AE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42BF42D-FDC3-486B-9DA0-268573BDB583}" type="pres">
      <dgm:prSet presAssocID="{5FF37A5E-3F2E-4EA3-826A-10C3AA19A2AE}" presName="arrow" presStyleLbl="bgShp" presStyleIdx="0" presStyleCnt="1"/>
      <dgm:spPr/>
    </dgm:pt>
    <dgm:pt modelId="{BF4493D1-B4F3-4E86-9630-7116DB2B95AB}" type="pres">
      <dgm:prSet presAssocID="{5FF37A5E-3F2E-4EA3-826A-10C3AA19A2AE}" presName="linearProcess" presStyleCnt="0"/>
      <dgm:spPr/>
    </dgm:pt>
    <dgm:pt modelId="{E37F6D08-4049-4FF1-8110-5F4CE7DDAAA8}" type="pres">
      <dgm:prSet presAssocID="{4C97C8C4-C4E5-47A4-922C-9A82037F80A7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A6D1D9-976F-4E84-B04A-164AD7B07322}" type="pres">
      <dgm:prSet presAssocID="{A6D4503D-3FD9-4C82-98F0-3DE3377C8401}" presName="sibTrans" presStyleCnt="0"/>
      <dgm:spPr/>
    </dgm:pt>
    <dgm:pt modelId="{D004E840-4F9B-49A9-885A-F2E3FF381AD8}" type="pres">
      <dgm:prSet presAssocID="{F0277023-2BD7-47C8-94A7-B7240261C3F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B41AF04-450C-4385-8463-3D387B18FEDF}" type="pres">
      <dgm:prSet presAssocID="{E0771189-97A4-4394-BDA0-E9B6A3346FAB}" presName="sibTrans" presStyleCnt="0"/>
      <dgm:spPr/>
    </dgm:pt>
    <dgm:pt modelId="{59FA7939-C9E8-4A4F-9F22-E8E86B7BA664}" type="pres">
      <dgm:prSet presAssocID="{86A552D3-11B6-492B-8283-9A6478F570F9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597FED-BCC5-46F8-851F-D0EA892372BE}" type="pres">
      <dgm:prSet presAssocID="{FD38CBE4-D2A5-42C5-AA87-1D54C0C9E93D}" presName="sibTrans" presStyleCnt="0"/>
      <dgm:spPr/>
    </dgm:pt>
    <dgm:pt modelId="{E7DC1E81-A081-4AAA-8DB2-BE7BD5B3CE69}" type="pres">
      <dgm:prSet presAssocID="{3A2FD2CE-28BC-439B-B36C-9E552543EB37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9327E71-0542-4F66-BCF5-C847E723EC55}" type="pres">
      <dgm:prSet presAssocID="{E3114447-3CDE-47A6-A972-8FD8CD5DAD35}" presName="sibTrans" presStyleCnt="0"/>
      <dgm:spPr/>
    </dgm:pt>
    <dgm:pt modelId="{75C32653-EC22-4787-9E78-5547CC6A58E0}" type="pres">
      <dgm:prSet presAssocID="{4F758D64-65F8-49E3-BB58-3AB4605897B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21D3079-5747-48B5-AFD2-B10819634039}" type="presOf" srcId="{4C97C8C4-C4E5-47A4-922C-9A82037F80A7}" destId="{E37F6D08-4049-4FF1-8110-5F4CE7DDAAA8}" srcOrd="0" destOrd="0" presId="urn:microsoft.com/office/officeart/2005/8/layout/hProcess9"/>
    <dgm:cxn modelId="{5FEBD31F-1DC4-4167-85AE-3C995D26B176}" type="presOf" srcId="{3A2FD2CE-28BC-439B-B36C-9E552543EB37}" destId="{E7DC1E81-A081-4AAA-8DB2-BE7BD5B3CE69}" srcOrd="0" destOrd="0" presId="urn:microsoft.com/office/officeart/2005/8/layout/hProcess9"/>
    <dgm:cxn modelId="{2C2DD2D3-7930-4425-8766-7B8F4CB5A6F4}" type="presOf" srcId="{5FF37A5E-3F2E-4EA3-826A-10C3AA19A2AE}" destId="{9F6BAFFC-DC8F-493F-8C93-4038E1501B1C}" srcOrd="0" destOrd="0" presId="urn:microsoft.com/office/officeart/2005/8/layout/hProcess9"/>
    <dgm:cxn modelId="{B9294252-A20C-4358-8AAE-79F59E255C47}" type="presOf" srcId="{F0277023-2BD7-47C8-94A7-B7240261C3F6}" destId="{D004E840-4F9B-49A9-885A-F2E3FF381AD8}" srcOrd="0" destOrd="0" presId="urn:microsoft.com/office/officeart/2005/8/layout/hProcess9"/>
    <dgm:cxn modelId="{17EADF39-EAD1-45DD-AC54-87248CEDAE3A}" srcId="{5FF37A5E-3F2E-4EA3-826A-10C3AA19A2AE}" destId="{4C97C8C4-C4E5-47A4-922C-9A82037F80A7}" srcOrd="0" destOrd="0" parTransId="{30210E63-6A14-441C-960B-C004B68C056D}" sibTransId="{A6D4503D-3FD9-4C82-98F0-3DE3377C8401}"/>
    <dgm:cxn modelId="{1DB374F0-C144-440E-B782-8E59271BE72C}" type="presOf" srcId="{4F758D64-65F8-49E3-BB58-3AB4605897B3}" destId="{75C32653-EC22-4787-9E78-5547CC6A58E0}" srcOrd="0" destOrd="0" presId="urn:microsoft.com/office/officeart/2005/8/layout/hProcess9"/>
    <dgm:cxn modelId="{2ED3C298-7877-4FAF-823C-3ED5533077D9}" srcId="{5FF37A5E-3F2E-4EA3-826A-10C3AA19A2AE}" destId="{F0277023-2BD7-47C8-94A7-B7240261C3F6}" srcOrd="1" destOrd="0" parTransId="{6DDE086D-5F1E-434D-80B9-DA8ECB834AF0}" sibTransId="{E0771189-97A4-4394-BDA0-E9B6A3346FAB}"/>
    <dgm:cxn modelId="{1713A900-AC5E-41B9-AB4C-9172BD6A9B90}" type="presOf" srcId="{86A552D3-11B6-492B-8283-9A6478F570F9}" destId="{59FA7939-C9E8-4A4F-9F22-E8E86B7BA664}" srcOrd="0" destOrd="0" presId="urn:microsoft.com/office/officeart/2005/8/layout/hProcess9"/>
    <dgm:cxn modelId="{95E4CA6F-1FB9-49F4-AE50-E947ADA9C164}" srcId="{5FF37A5E-3F2E-4EA3-826A-10C3AA19A2AE}" destId="{86A552D3-11B6-492B-8283-9A6478F570F9}" srcOrd="2" destOrd="0" parTransId="{8486EE90-A4BE-4362-B310-EFEB5991FC1F}" sibTransId="{FD38CBE4-D2A5-42C5-AA87-1D54C0C9E93D}"/>
    <dgm:cxn modelId="{48A72F20-FAF5-4722-AB5F-630CE24D2B2D}" srcId="{5FF37A5E-3F2E-4EA3-826A-10C3AA19A2AE}" destId="{4F758D64-65F8-49E3-BB58-3AB4605897B3}" srcOrd="4" destOrd="0" parTransId="{EAECC15E-B422-49A9-B6D6-D9E6D3E17803}" sibTransId="{919CA9A4-B677-4CED-8124-213A972DC3A1}"/>
    <dgm:cxn modelId="{3A142007-05E7-4128-855F-ACF6A6B02F53}" srcId="{5FF37A5E-3F2E-4EA3-826A-10C3AA19A2AE}" destId="{3A2FD2CE-28BC-439B-B36C-9E552543EB37}" srcOrd="3" destOrd="0" parTransId="{3649259D-5FD1-4068-9E7C-406833E7EBB6}" sibTransId="{E3114447-3CDE-47A6-A972-8FD8CD5DAD35}"/>
    <dgm:cxn modelId="{28155B0B-3DD4-459A-8919-43B0619B59B4}" type="presParOf" srcId="{9F6BAFFC-DC8F-493F-8C93-4038E1501B1C}" destId="{A42BF42D-FDC3-486B-9DA0-268573BDB583}" srcOrd="0" destOrd="0" presId="urn:microsoft.com/office/officeart/2005/8/layout/hProcess9"/>
    <dgm:cxn modelId="{D44FB5C2-E76E-46A5-B969-33CD6E7992B0}" type="presParOf" srcId="{9F6BAFFC-DC8F-493F-8C93-4038E1501B1C}" destId="{BF4493D1-B4F3-4E86-9630-7116DB2B95AB}" srcOrd="1" destOrd="0" presId="urn:microsoft.com/office/officeart/2005/8/layout/hProcess9"/>
    <dgm:cxn modelId="{8B8E2DFA-FE02-4AEC-A4BF-936258048351}" type="presParOf" srcId="{BF4493D1-B4F3-4E86-9630-7116DB2B95AB}" destId="{E37F6D08-4049-4FF1-8110-5F4CE7DDAAA8}" srcOrd="0" destOrd="0" presId="urn:microsoft.com/office/officeart/2005/8/layout/hProcess9"/>
    <dgm:cxn modelId="{D633BBAD-D7DA-42A3-BFAA-01956CCF8FA7}" type="presParOf" srcId="{BF4493D1-B4F3-4E86-9630-7116DB2B95AB}" destId="{E4A6D1D9-976F-4E84-B04A-164AD7B07322}" srcOrd="1" destOrd="0" presId="urn:microsoft.com/office/officeart/2005/8/layout/hProcess9"/>
    <dgm:cxn modelId="{2B362A82-5F0B-41BE-A3BD-8D0407D9251B}" type="presParOf" srcId="{BF4493D1-B4F3-4E86-9630-7116DB2B95AB}" destId="{D004E840-4F9B-49A9-885A-F2E3FF381AD8}" srcOrd="2" destOrd="0" presId="urn:microsoft.com/office/officeart/2005/8/layout/hProcess9"/>
    <dgm:cxn modelId="{ADAD8205-0FA4-4138-880C-2735ACEE0A6F}" type="presParOf" srcId="{BF4493D1-B4F3-4E86-9630-7116DB2B95AB}" destId="{CB41AF04-450C-4385-8463-3D387B18FEDF}" srcOrd="3" destOrd="0" presId="urn:microsoft.com/office/officeart/2005/8/layout/hProcess9"/>
    <dgm:cxn modelId="{75CD0A92-8267-4520-B260-3B37BA0A4B8F}" type="presParOf" srcId="{BF4493D1-B4F3-4E86-9630-7116DB2B95AB}" destId="{59FA7939-C9E8-4A4F-9F22-E8E86B7BA664}" srcOrd="4" destOrd="0" presId="urn:microsoft.com/office/officeart/2005/8/layout/hProcess9"/>
    <dgm:cxn modelId="{D8CA46F4-376E-4C8B-AD6E-DCCC2D5CF932}" type="presParOf" srcId="{BF4493D1-B4F3-4E86-9630-7116DB2B95AB}" destId="{1E597FED-BCC5-46F8-851F-D0EA892372BE}" srcOrd="5" destOrd="0" presId="urn:microsoft.com/office/officeart/2005/8/layout/hProcess9"/>
    <dgm:cxn modelId="{DCA1D8D6-94BB-4C13-900A-0A2B4C1460C3}" type="presParOf" srcId="{BF4493D1-B4F3-4E86-9630-7116DB2B95AB}" destId="{E7DC1E81-A081-4AAA-8DB2-BE7BD5B3CE69}" srcOrd="6" destOrd="0" presId="urn:microsoft.com/office/officeart/2005/8/layout/hProcess9"/>
    <dgm:cxn modelId="{1B367707-5A96-4136-8ED2-2D62B98B270E}" type="presParOf" srcId="{BF4493D1-B4F3-4E86-9630-7116DB2B95AB}" destId="{69327E71-0542-4F66-BCF5-C847E723EC55}" srcOrd="7" destOrd="0" presId="urn:microsoft.com/office/officeart/2005/8/layout/hProcess9"/>
    <dgm:cxn modelId="{FCDC3FBD-D749-4571-AAF7-10187E8E4BD3}" type="presParOf" srcId="{BF4493D1-B4F3-4E86-9630-7116DB2B95AB}" destId="{75C32653-EC22-4787-9E78-5547CC6A58E0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B33DD4-DD0C-47A5-BC46-58C7875BD0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F7AFA72-E4EB-4D2A-92A9-766878DC994F}">
      <dgm:prSet phldrT="[Texte]"/>
      <dgm:spPr>
        <a:solidFill>
          <a:schemeClr val="accent3"/>
        </a:solidFill>
      </dgm:spPr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Suspicion angine d’effort - Cellulite</a:t>
          </a:r>
          <a:r>
            <a:rPr lang="fr-CA" dirty="0" smtClean="0">
              <a:solidFill>
                <a:schemeClr val="tx1"/>
              </a:solidFill>
              <a:latin typeface="Calibri"/>
            </a:rPr>
            <a:t/>
          </a:r>
          <a:br>
            <a:rPr lang="fr-CA" dirty="0" smtClean="0">
              <a:solidFill>
                <a:schemeClr val="tx1"/>
              </a:solidFill>
              <a:latin typeface="Calibri"/>
            </a:rPr>
          </a:br>
          <a:endParaRPr lang="fr-CA" dirty="0">
            <a:solidFill>
              <a:schemeClr val="tx1"/>
            </a:solidFill>
          </a:endParaRPr>
        </a:p>
      </dgm:t>
    </dgm:pt>
    <dgm:pt modelId="{18297B6F-4913-4FBA-91A2-438D56B85AFE}" type="parTrans" cxnId="{9A041FA3-03FA-4C36-BBDA-78615CE2160C}">
      <dgm:prSet/>
      <dgm:spPr/>
      <dgm:t>
        <a:bodyPr/>
        <a:lstStyle/>
        <a:p>
          <a:endParaRPr lang="fr-FR"/>
        </a:p>
      </dgm:t>
    </dgm:pt>
    <dgm:pt modelId="{CAEADB14-CACF-4B78-8980-336BAE53CE85}" type="sibTrans" cxnId="{9A041FA3-03FA-4C36-BBDA-78615CE2160C}">
      <dgm:prSet/>
      <dgm:spPr/>
      <dgm:t>
        <a:bodyPr/>
        <a:lstStyle/>
        <a:p>
          <a:endParaRPr lang="fr-FR"/>
        </a:p>
      </dgm:t>
    </dgm:pt>
    <dgm:pt modelId="{E3BDA2EE-2BDE-476C-A67E-ABD15FA39B21}">
      <dgm:prSet phldrT="[Texte]"/>
      <dgm:spPr>
        <a:solidFill>
          <a:srgbClr val="92D050"/>
        </a:solidFill>
      </dgm:spPr>
      <dgm:t>
        <a:bodyPr/>
        <a:lstStyle/>
        <a:p>
          <a:pPr rtl="0"/>
          <a:r>
            <a:rPr lang="fr-FR" dirty="0">
              <a:solidFill>
                <a:srgbClr val="C00000"/>
              </a:solidFill>
            </a:rPr>
            <a:t>FA – TPP – Suspicion de diverticulite </a:t>
          </a:r>
          <a:r>
            <a:rPr lang="fr-FR" dirty="0">
              <a:solidFill>
                <a:srgbClr val="C00000"/>
              </a:solidFill>
              <a:latin typeface="Calibri"/>
            </a:rPr>
            <a:t>– </a:t>
          </a:r>
          <a:r>
            <a:rPr lang="fr-FR" dirty="0">
              <a:solidFill>
                <a:srgbClr val="C00000"/>
              </a:solidFill>
            </a:rPr>
            <a:t>AIT</a:t>
          </a:r>
          <a:r>
            <a:rPr lang="fr-FR" dirty="0">
              <a:solidFill>
                <a:srgbClr val="C00000"/>
              </a:solidFill>
              <a:latin typeface="Calibri"/>
            </a:rPr>
            <a:t> </a:t>
          </a:r>
          <a:r>
            <a:rPr lang="fr-FR" dirty="0">
              <a:solidFill>
                <a:srgbClr val="C00000"/>
              </a:solidFill>
            </a:rPr>
            <a:t>– saignement </a:t>
          </a:r>
          <a:r>
            <a:rPr lang="fr-FR" dirty="0">
              <a:solidFill>
                <a:srgbClr val="C00000"/>
              </a:solidFill>
              <a:latin typeface="Calibri"/>
            </a:rPr>
            <a:t>1er tri. – Colique biliaire ( </a:t>
          </a:r>
          <a:r>
            <a:rPr lang="fr-FR" dirty="0" err="1">
              <a:solidFill>
                <a:srgbClr val="C00000"/>
              </a:solidFill>
              <a:latin typeface="Calibri"/>
            </a:rPr>
            <a:t>Obl</a:t>
          </a:r>
          <a:r>
            <a:rPr lang="fr-FR" dirty="0">
              <a:solidFill>
                <a:srgbClr val="C00000"/>
              </a:solidFill>
              <a:latin typeface="Calibri"/>
            </a:rPr>
            <a:t>. HND et HV)</a:t>
          </a:r>
          <a:r>
            <a:rPr lang="fr-FR" dirty="0">
              <a:solidFill>
                <a:schemeClr val="tx1"/>
              </a:solidFill>
              <a:latin typeface="Calibri"/>
            </a:rPr>
            <a:t>  +  Nodule</a:t>
          </a:r>
          <a:r>
            <a:rPr lang="fr-FR" dirty="0">
              <a:solidFill>
                <a:schemeClr val="tx1"/>
              </a:solidFill>
            </a:rPr>
            <a:t> pulmonaire </a:t>
          </a:r>
          <a:r>
            <a:rPr lang="fr-FR" dirty="0">
              <a:solidFill>
                <a:schemeClr val="tx1"/>
              </a:solidFill>
              <a:latin typeface="Calibri"/>
            </a:rPr>
            <a:t>(HND) +</a:t>
          </a:r>
          <a:r>
            <a:rPr lang="fr-FR" dirty="0">
              <a:solidFill>
                <a:schemeClr val="tx1"/>
              </a:solidFill>
            </a:rPr>
            <a:t> Hémoptysie</a:t>
          </a:r>
          <a:r>
            <a:rPr lang="fr-FR" dirty="0">
              <a:solidFill>
                <a:schemeClr val="tx1"/>
              </a:solidFill>
              <a:latin typeface="Calibri"/>
            </a:rPr>
            <a:t> </a:t>
          </a:r>
          <a:r>
            <a:rPr lang="fr-FR" dirty="0">
              <a:solidFill>
                <a:schemeClr val="tx1"/>
              </a:solidFill>
            </a:rPr>
            <a:t>– Anémie  ferriprive</a:t>
          </a:r>
          <a:r>
            <a:rPr lang="fr-FR" dirty="0">
              <a:solidFill>
                <a:schemeClr val="tx1"/>
              </a:solidFill>
              <a:latin typeface="Calibri"/>
            </a:rPr>
            <a:t> -</a:t>
          </a:r>
          <a:r>
            <a:rPr lang="fr-FR" dirty="0">
              <a:solidFill>
                <a:schemeClr val="tx1"/>
              </a:solidFill>
            </a:rPr>
            <a:t> Rectorragie significative</a:t>
          </a:r>
          <a:r>
            <a:rPr lang="fr-FR" dirty="0">
              <a:solidFill>
                <a:schemeClr val="tx1"/>
              </a:solidFill>
              <a:latin typeface="Calibri"/>
            </a:rPr>
            <a:t> (HV)</a:t>
          </a:r>
        </a:p>
      </dgm:t>
    </dgm:pt>
    <dgm:pt modelId="{37510142-156B-4586-913C-5A6F0009EDF8}" type="parTrans" cxnId="{B71F3F9B-24EF-46E0-AB5B-54C4BC7E060C}">
      <dgm:prSet/>
      <dgm:spPr/>
      <dgm:t>
        <a:bodyPr/>
        <a:lstStyle/>
        <a:p>
          <a:endParaRPr lang="fr-FR"/>
        </a:p>
      </dgm:t>
    </dgm:pt>
    <dgm:pt modelId="{5620696D-7E38-4CA2-8D90-2EC74C3BDA9C}" type="sibTrans" cxnId="{B71F3F9B-24EF-46E0-AB5B-54C4BC7E060C}">
      <dgm:prSet/>
      <dgm:spPr/>
      <dgm:t>
        <a:bodyPr/>
        <a:lstStyle/>
        <a:p>
          <a:endParaRPr lang="fr-FR"/>
        </a:p>
      </dgm:t>
    </dgm:pt>
    <dgm:pt modelId="{BDE7748C-698C-4AAB-99D3-626CC943B2DB}">
      <dgm:prSet phldrT="[Texte]"/>
      <dgm:spPr>
        <a:solidFill>
          <a:srgbClr val="FFFF00"/>
        </a:solidFill>
      </dgm:spPr>
      <dgm:t>
        <a:bodyPr/>
        <a:lstStyle/>
        <a:p>
          <a:pPr rtl="0"/>
          <a:r>
            <a:rPr lang="fr-FR" dirty="0">
              <a:solidFill>
                <a:srgbClr val="FF0000"/>
              </a:solidFill>
              <a:latin typeface="Calibri"/>
            </a:rPr>
            <a:t> </a:t>
          </a:r>
          <a:r>
            <a:rPr lang="fr-FR" dirty="0" smtClean="0">
              <a:solidFill>
                <a:schemeClr val="tx1"/>
              </a:solidFill>
            </a:rPr>
            <a:t>Suspicion colique néphrétique – Hématurie macroscopique </a:t>
          </a:r>
          <a:r>
            <a:rPr lang="fr-FR" b="0" dirty="0">
              <a:latin typeface="Calibri"/>
            </a:rPr>
            <a:t/>
          </a:r>
          <a:br>
            <a:rPr lang="fr-FR" b="0" dirty="0">
              <a:latin typeface="Calibri"/>
            </a:rPr>
          </a:br>
          <a:endParaRPr lang="fr-FR" b="1" dirty="0">
            <a:solidFill>
              <a:srgbClr val="FF0000"/>
            </a:solidFill>
          </a:endParaRPr>
        </a:p>
      </dgm:t>
    </dgm:pt>
    <dgm:pt modelId="{C783312A-5DB7-4792-8851-93414DE64B1A}" type="sibTrans" cxnId="{8E1DE1EA-2871-48CC-AF4F-A1E35AD55453}">
      <dgm:prSet/>
      <dgm:spPr/>
      <dgm:t>
        <a:bodyPr/>
        <a:lstStyle/>
        <a:p>
          <a:endParaRPr lang="fr-FR"/>
        </a:p>
      </dgm:t>
    </dgm:pt>
    <dgm:pt modelId="{4F8311D5-01D9-4586-9868-93F6C1DAA42D}" type="parTrans" cxnId="{8E1DE1EA-2871-48CC-AF4F-A1E35AD55453}">
      <dgm:prSet/>
      <dgm:spPr/>
      <dgm:t>
        <a:bodyPr/>
        <a:lstStyle/>
        <a:p>
          <a:endParaRPr lang="fr-FR"/>
        </a:p>
      </dgm:t>
    </dgm:pt>
    <dgm:pt modelId="{2C17691B-91B7-4D5C-8190-8CAD97EE628B}">
      <dgm:prSet phldrT="[Texte]"/>
      <dgm:spPr>
        <a:solidFill>
          <a:schemeClr val="accent2"/>
        </a:solidFill>
      </dgm:spPr>
      <dgm:t>
        <a:bodyPr/>
        <a:lstStyle/>
        <a:p>
          <a:pPr rtl="0"/>
          <a:r>
            <a:rPr lang="fr-FR" dirty="0" smtClean="0">
              <a:solidFill>
                <a:schemeClr val="tx1"/>
              </a:solidFill>
            </a:rPr>
            <a:t> </a:t>
          </a:r>
          <a:endParaRPr lang="fr-FR" dirty="0">
            <a:solidFill>
              <a:schemeClr val="tx1"/>
            </a:solidFill>
          </a:endParaRPr>
        </a:p>
      </dgm:t>
    </dgm:pt>
    <dgm:pt modelId="{309E9A19-B640-4C40-BB82-6BB38D40A4B0}" type="sibTrans" cxnId="{3505C5FF-7679-4A4F-8E4C-EDE133C07D96}">
      <dgm:prSet/>
      <dgm:spPr/>
      <dgm:t>
        <a:bodyPr/>
        <a:lstStyle/>
        <a:p>
          <a:endParaRPr lang="fr-FR"/>
        </a:p>
      </dgm:t>
    </dgm:pt>
    <dgm:pt modelId="{B30FFA30-91C4-4EA5-9C1E-6E13FF5E41B2}" type="parTrans" cxnId="{3505C5FF-7679-4A4F-8E4C-EDE133C07D96}">
      <dgm:prSet/>
      <dgm:spPr/>
      <dgm:t>
        <a:bodyPr/>
        <a:lstStyle/>
        <a:p>
          <a:endParaRPr lang="fr-FR"/>
        </a:p>
      </dgm:t>
    </dgm:pt>
    <dgm:pt modelId="{9F713469-822B-483C-936B-0F1CF98C1422}" type="pres">
      <dgm:prSet presAssocID="{1FB33DD4-DD0C-47A5-BC46-58C7875BD0FC}" presName="CompostProcess" presStyleCnt="0">
        <dgm:presLayoutVars>
          <dgm:dir/>
          <dgm:resizeHandles val="exact"/>
        </dgm:presLayoutVars>
      </dgm:prSet>
      <dgm:spPr/>
    </dgm:pt>
    <dgm:pt modelId="{15529DAC-78EA-46EB-BADB-ACEF603D438D}" type="pres">
      <dgm:prSet presAssocID="{1FB33DD4-DD0C-47A5-BC46-58C7875BD0FC}" presName="arrow" presStyleLbl="bgShp" presStyleIdx="0" presStyleCnt="1"/>
      <dgm:spPr/>
    </dgm:pt>
    <dgm:pt modelId="{7DCD24DA-3316-4C26-932B-A1301A514B48}" type="pres">
      <dgm:prSet presAssocID="{1FB33DD4-DD0C-47A5-BC46-58C7875BD0FC}" presName="linearProcess" presStyleCnt="0"/>
      <dgm:spPr/>
    </dgm:pt>
    <dgm:pt modelId="{4FBABB7F-C1C9-47CD-9395-302EDA961279}" type="pres">
      <dgm:prSet presAssocID="{2C17691B-91B7-4D5C-8190-8CAD97EE628B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E919D48-6E4F-4725-AD82-3A995C953AB7}" type="pres">
      <dgm:prSet presAssocID="{309E9A19-B640-4C40-BB82-6BB38D40A4B0}" presName="sibTrans" presStyleCnt="0"/>
      <dgm:spPr/>
    </dgm:pt>
    <dgm:pt modelId="{16B2E58F-5F35-4C08-9B03-61EA211403FB}" type="pres">
      <dgm:prSet presAssocID="{8F7AFA72-E4EB-4D2A-92A9-766878DC994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AA6379-25F9-4209-9065-B791F0AFCD9D}" type="pres">
      <dgm:prSet presAssocID="{CAEADB14-CACF-4B78-8980-336BAE53CE85}" presName="sibTrans" presStyleCnt="0"/>
      <dgm:spPr/>
    </dgm:pt>
    <dgm:pt modelId="{5D836781-D0EF-45C8-90CE-3E1D74C43011}" type="pres">
      <dgm:prSet presAssocID="{BDE7748C-698C-4AAB-99D3-626CC943B2DB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DFDDD0-F37D-46FC-8E0C-EAC505AA78FF}" type="pres">
      <dgm:prSet presAssocID="{C783312A-5DB7-4792-8851-93414DE64B1A}" presName="sibTrans" presStyleCnt="0"/>
      <dgm:spPr/>
    </dgm:pt>
    <dgm:pt modelId="{299B8AC6-1F6B-407C-8D0E-0BB39E2423AF}" type="pres">
      <dgm:prSet presAssocID="{E3BDA2EE-2BDE-476C-A67E-ABD15FA39B2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A041FA3-03FA-4C36-BBDA-78615CE2160C}" srcId="{1FB33DD4-DD0C-47A5-BC46-58C7875BD0FC}" destId="{8F7AFA72-E4EB-4D2A-92A9-766878DC994F}" srcOrd="1" destOrd="0" parTransId="{18297B6F-4913-4FBA-91A2-438D56B85AFE}" sibTransId="{CAEADB14-CACF-4B78-8980-336BAE53CE85}"/>
    <dgm:cxn modelId="{A2E9B601-73CF-4259-971B-56C7ADBCDD7D}" type="presOf" srcId="{E3BDA2EE-2BDE-476C-A67E-ABD15FA39B21}" destId="{299B8AC6-1F6B-407C-8D0E-0BB39E2423AF}" srcOrd="0" destOrd="0" presId="urn:microsoft.com/office/officeart/2005/8/layout/hProcess9"/>
    <dgm:cxn modelId="{8E1DE1EA-2871-48CC-AF4F-A1E35AD55453}" srcId="{1FB33DD4-DD0C-47A5-BC46-58C7875BD0FC}" destId="{BDE7748C-698C-4AAB-99D3-626CC943B2DB}" srcOrd="2" destOrd="0" parTransId="{4F8311D5-01D9-4586-9868-93F6C1DAA42D}" sibTransId="{C783312A-5DB7-4792-8851-93414DE64B1A}"/>
    <dgm:cxn modelId="{1DC6560C-2702-41AE-A9BF-A2D65913AD3B}" type="presOf" srcId="{8F7AFA72-E4EB-4D2A-92A9-766878DC994F}" destId="{16B2E58F-5F35-4C08-9B03-61EA211403FB}" srcOrd="0" destOrd="0" presId="urn:microsoft.com/office/officeart/2005/8/layout/hProcess9"/>
    <dgm:cxn modelId="{0212C407-4217-4940-B785-51B2183CF409}" type="presOf" srcId="{1FB33DD4-DD0C-47A5-BC46-58C7875BD0FC}" destId="{9F713469-822B-483C-936B-0F1CF98C1422}" srcOrd="0" destOrd="0" presId="urn:microsoft.com/office/officeart/2005/8/layout/hProcess9"/>
    <dgm:cxn modelId="{3505C5FF-7679-4A4F-8E4C-EDE133C07D96}" srcId="{1FB33DD4-DD0C-47A5-BC46-58C7875BD0FC}" destId="{2C17691B-91B7-4D5C-8190-8CAD97EE628B}" srcOrd="0" destOrd="0" parTransId="{B30FFA30-91C4-4EA5-9C1E-6E13FF5E41B2}" sibTransId="{309E9A19-B640-4C40-BB82-6BB38D40A4B0}"/>
    <dgm:cxn modelId="{B71F3F9B-24EF-46E0-AB5B-54C4BC7E060C}" srcId="{1FB33DD4-DD0C-47A5-BC46-58C7875BD0FC}" destId="{E3BDA2EE-2BDE-476C-A67E-ABD15FA39B21}" srcOrd="3" destOrd="0" parTransId="{37510142-156B-4586-913C-5A6F0009EDF8}" sibTransId="{5620696D-7E38-4CA2-8D90-2EC74C3BDA9C}"/>
    <dgm:cxn modelId="{43E466F4-7DE2-4B9B-9402-7A97D17EAF1A}" type="presOf" srcId="{2C17691B-91B7-4D5C-8190-8CAD97EE628B}" destId="{4FBABB7F-C1C9-47CD-9395-302EDA961279}" srcOrd="0" destOrd="0" presId="urn:microsoft.com/office/officeart/2005/8/layout/hProcess9"/>
    <dgm:cxn modelId="{19AD1738-5D87-4926-8EA8-FEDD6C8DF057}" type="presOf" srcId="{BDE7748C-698C-4AAB-99D3-626CC943B2DB}" destId="{5D836781-D0EF-45C8-90CE-3E1D74C43011}" srcOrd="0" destOrd="0" presId="urn:microsoft.com/office/officeart/2005/8/layout/hProcess9"/>
    <dgm:cxn modelId="{4CD05F51-BF51-4845-B155-CE59A0905BDD}" type="presParOf" srcId="{9F713469-822B-483C-936B-0F1CF98C1422}" destId="{15529DAC-78EA-46EB-BADB-ACEF603D438D}" srcOrd="0" destOrd="0" presId="urn:microsoft.com/office/officeart/2005/8/layout/hProcess9"/>
    <dgm:cxn modelId="{F50EFA55-23A0-4420-AB55-ABAA37477F25}" type="presParOf" srcId="{9F713469-822B-483C-936B-0F1CF98C1422}" destId="{7DCD24DA-3316-4C26-932B-A1301A514B48}" srcOrd="1" destOrd="0" presId="urn:microsoft.com/office/officeart/2005/8/layout/hProcess9"/>
    <dgm:cxn modelId="{B01C3C7A-07A4-4756-A0DE-50757B3AF74C}" type="presParOf" srcId="{7DCD24DA-3316-4C26-932B-A1301A514B48}" destId="{4FBABB7F-C1C9-47CD-9395-302EDA961279}" srcOrd="0" destOrd="0" presId="urn:microsoft.com/office/officeart/2005/8/layout/hProcess9"/>
    <dgm:cxn modelId="{2B626A9B-BFC5-487F-BA08-2FD47FA6C16F}" type="presParOf" srcId="{7DCD24DA-3316-4C26-932B-A1301A514B48}" destId="{6E919D48-6E4F-4725-AD82-3A995C953AB7}" srcOrd="1" destOrd="0" presId="urn:microsoft.com/office/officeart/2005/8/layout/hProcess9"/>
    <dgm:cxn modelId="{7D8EFB7A-C439-459D-B025-58823A42AB4C}" type="presParOf" srcId="{7DCD24DA-3316-4C26-932B-A1301A514B48}" destId="{16B2E58F-5F35-4C08-9B03-61EA211403FB}" srcOrd="2" destOrd="0" presId="urn:microsoft.com/office/officeart/2005/8/layout/hProcess9"/>
    <dgm:cxn modelId="{E30BAF43-E010-4870-A6E7-5D352E81C8F7}" type="presParOf" srcId="{7DCD24DA-3316-4C26-932B-A1301A514B48}" destId="{7FAA6379-25F9-4209-9065-B791F0AFCD9D}" srcOrd="3" destOrd="0" presId="urn:microsoft.com/office/officeart/2005/8/layout/hProcess9"/>
    <dgm:cxn modelId="{D1728F68-92CA-45B8-935E-498B7A3FDC45}" type="presParOf" srcId="{7DCD24DA-3316-4C26-932B-A1301A514B48}" destId="{5D836781-D0EF-45C8-90CE-3E1D74C43011}" srcOrd="4" destOrd="0" presId="urn:microsoft.com/office/officeart/2005/8/layout/hProcess9"/>
    <dgm:cxn modelId="{7F56D42B-EF5F-46AC-9211-DC6DB2610F92}" type="presParOf" srcId="{7DCD24DA-3316-4C26-932B-A1301A514B48}" destId="{79DFDDD0-F37D-46FC-8E0C-EAC505AA78FF}" srcOrd="5" destOrd="0" presId="urn:microsoft.com/office/officeart/2005/8/layout/hProcess9"/>
    <dgm:cxn modelId="{0C2D536A-8E59-439A-B5DE-694E4080BD6A}" type="presParOf" srcId="{7DCD24DA-3316-4C26-932B-A1301A514B48}" destId="{299B8AC6-1F6B-407C-8D0E-0BB39E2423A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CB6A31-415B-45DA-AC6F-5BFA66E54383}">
      <dsp:nvSpPr>
        <dsp:cNvPr id="0" name=""/>
        <dsp:cNvSpPr/>
      </dsp:nvSpPr>
      <dsp:spPr>
        <a:xfrm>
          <a:off x="0" y="780330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Accès facilité pour des usagers présentant une condition clinique de nature subaiguë ou </a:t>
          </a:r>
          <a:r>
            <a:rPr lang="fr-CA" sz="1600" kern="1200" dirty="0" err="1">
              <a:solidFill>
                <a:schemeClr val="tx1"/>
              </a:solidFill>
            </a:rPr>
            <a:t>semi-urgente</a:t>
          </a:r>
          <a:endParaRPr lang="fr-CA" sz="1600" kern="1200" dirty="0">
            <a:solidFill>
              <a:schemeClr val="tx1"/>
            </a:solidFill>
          </a:endParaRP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aux plateaux d’investigation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aux médecins spécialistes</a:t>
          </a:r>
        </a:p>
      </dsp:txBody>
      <dsp:txXfrm>
        <a:off x="0" y="780330"/>
        <a:ext cx="2500808" cy="1500485"/>
      </dsp:txXfrm>
    </dsp:sp>
    <dsp:sp modelId="{42B8C287-A432-413C-8629-46095EB7CA00}">
      <dsp:nvSpPr>
        <dsp:cNvPr id="0" name=""/>
        <dsp:cNvSpPr/>
      </dsp:nvSpPr>
      <dsp:spPr>
        <a:xfrm>
          <a:off x="2750889" y="780330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Mesure de désengorgement des urgences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Et utilisation plus efficiente des ressources médicales de l'urgence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Par la réduction du service de relance </a:t>
          </a:r>
        </a:p>
      </dsp:txBody>
      <dsp:txXfrm>
        <a:off x="2750889" y="780330"/>
        <a:ext cx="2500808" cy="1500485"/>
      </dsp:txXfrm>
    </dsp:sp>
    <dsp:sp modelId="{E2F90E7D-2230-4386-B46C-481698FBB0AC}">
      <dsp:nvSpPr>
        <dsp:cNvPr id="0" name=""/>
        <dsp:cNvSpPr/>
      </dsp:nvSpPr>
      <dsp:spPr>
        <a:xfrm>
          <a:off x="5501778" y="780330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Meilleure qualité et continuité des soins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Par la standardisation des protocoles</a:t>
          </a:r>
        </a:p>
      </dsp:txBody>
      <dsp:txXfrm>
        <a:off x="5501778" y="780330"/>
        <a:ext cx="2500808" cy="1500485"/>
      </dsp:txXfrm>
    </dsp:sp>
    <dsp:sp modelId="{D41A1E35-3A31-4434-BF4E-D97297E778C2}">
      <dsp:nvSpPr>
        <dsp:cNvPr id="0" name=""/>
        <dsp:cNvSpPr/>
      </dsp:nvSpPr>
      <dsp:spPr>
        <a:xfrm>
          <a:off x="0" y="2530896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Prise en charge et suivi par les médecins référents améliorés</a:t>
          </a:r>
        </a:p>
      </dsp:txBody>
      <dsp:txXfrm>
        <a:off x="0" y="2530896"/>
        <a:ext cx="2500808" cy="1500485"/>
      </dsp:txXfrm>
    </dsp:sp>
    <dsp:sp modelId="{7A97F7D9-B2B6-4C51-99DC-E43F1246FB8F}">
      <dsp:nvSpPr>
        <dsp:cNvPr id="0" name=""/>
        <dsp:cNvSpPr/>
      </dsp:nvSpPr>
      <dsp:spPr>
        <a:xfrm>
          <a:off x="2750889" y="2530896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Prise en charge par les médecins spécialistes plus efficace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puisque les examens sont réalisés avant la consultation</a:t>
          </a:r>
        </a:p>
      </dsp:txBody>
      <dsp:txXfrm>
        <a:off x="2750889" y="2530896"/>
        <a:ext cx="2500808" cy="1500485"/>
      </dsp:txXfrm>
    </dsp:sp>
    <dsp:sp modelId="{A3284169-9787-4ED3-93F2-8EF9F2E14039}">
      <dsp:nvSpPr>
        <dsp:cNvPr id="0" name=""/>
        <dsp:cNvSpPr/>
      </dsp:nvSpPr>
      <dsp:spPr>
        <a:xfrm>
          <a:off x="5501778" y="2530896"/>
          <a:ext cx="2500808" cy="1500485"/>
        </a:xfrm>
        <a:prstGeom prst="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600" kern="1200" dirty="0">
              <a:solidFill>
                <a:schemeClr val="tx1"/>
              </a:solidFill>
            </a:rPr>
            <a:t>Meilleur soutien à l’usager/famille durant l’épisode de soins</a:t>
          </a:r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CA" sz="1200" kern="1200" dirty="0"/>
            <a:t>grâce à la contribution du personnel infirmier</a:t>
          </a:r>
        </a:p>
      </dsp:txBody>
      <dsp:txXfrm>
        <a:off x="5501778" y="2530896"/>
        <a:ext cx="2500808" cy="1500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F1930-7C98-4192-915C-CDA263EF373C}">
      <dsp:nvSpPr>
        <dsp:cNvPr id="0" name=""/>
        <dsp:cNvSpPr/>
      </dsp:nvSpPr>
      <dsp:spPr>
        <a:xfrm>
          <a:off x="0" y="3672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Présenter une des conditions cliniques visées, de nature </a:t>
          </a:r>
          <a:r>
            <a:rPr lang="fr-CA" sz="1400" b="1" kern="1200" dirty="0" err="1">
              <a:solidFill>
                <a:schemeClr val="tx1"/>
              </a:solidFill>
            </a:rPr>
            <a:t>semi-urgente</a:t>
          </a:r>
          <a:r>
            <a:rPr lang="fr-CA" sz="1400" b="1" kern="1200" dirty="0">
              <a:solidFill>
                <a:schemeClr val="tx1"/>
              </a:solidFill>
            </a:rPr>
            <a:t> ou subaiguë</a:t>
          </a:r>
          <a:r>
            <a:rPr lang="fr-CA" sz="1400" kern="1200" dirty="0">
              <a:solidFill>
                <a:schemeClr val="tx1"/>
              </a:solidFill>
            </a:rPr>
            <a:t> </a:t>
          </a:r>
          <a:r>
            <a:rPr lang="fr-CA" sz="1400" kern="1200" dirty="0"/>
            <a:t>et nécessitant une prise en charge</a:t>
          </a:r>
          <a:r>
            <a:rPr lang="fr-CA" sz="1400" kern="1200" dirty="0">
              <a:latin typeface="Calibri"/>
            </a:rPr>
            <a:t> </a:t>
          </a:r>
          <a:r>
            <a:rPr lang="fr-CA" sz="1400" kern="1200" dirty="0"/>
            <a:t> de </a:t>
          </a:r>
          <a:r>
            <a:rPr lang="fr-CA" sz="1400" b="1" kern="1200" dirty="0">
              <a:solidFill>
                <a:schemeClr val="tx1"/>
              </a:solidFill>
            </a:rPr>
            <a:t>24 à 72 heures</a:t>
          </a:r>
          <a:r>
            <a:rPr lang="fr-CA" sz="1400" kern="1200" dirty="0"/>
            <a:t>;</a:t>
          </a:r>
        </a:p>
      </dsp:txBody>
      <dsp:txXfrm>
        <a:off x="27187" y="63910"/>
        <a:ext cx="7948213" cy="502546"/>
      </dsp:txXfrm>
    </dsp:sp>
    <dsp:sp modelId="{2D0C2A12-E881-44FB-AD9E-99510D6FCD32}">
      <dsp:nvSpPr>
        <dsp:cNvPr id="0" name=""/>
        <dsp:cNvSpPr/>
      </dsp:nvSpPr>
      <dsp:spPr>
        <a:xfrm>
          <a:off x="0" y="63396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Être âgé de </a:t>
          </a:r>
          <a:r>
            <a:rPr lang="fr-CA" sz="1400" b="1" kern="1200" dirty="0">
              <a:solidFill>
                <a:schemeClr val="tx1"/>
              </a:solidFill>
            </a:rPr>
            <a:t>16 ans et plus </a:t>
          </a:r>
          <a:r>
            <a:rPr lang="fr-CA" sz="1400" kern="1200" dirty="0"/>
            <a:t>(spécifique à HV et HND);</a:t>
          </a:r>
        </a:p>
      </dsp:txBody>
      <dsp:txXfrm>
        <a:off x="27187" y="661150"/>
        <a:ext cx="7948213" cy="502546"/>
      </dsp:txXfrm>
    </dsp:sp>
    <dsp:sp modelId="{C560AF94-BC76-434F-A9B8-9FEF12D4F80A}">
      <dsp:nvSpPr>
        <dsp:cNvPr id="0" name=""/>
        <dsp:cNvSpPr/>
      </dsp:nvSpPr>
      <dsp:spPr>
        <a:xfrm>
          <a:off x="0" y="123120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Clientèle </a:t>
          </a:r>
          <a:r>
            <a:rPr lang="fr-CA" sz="1400" b="1" kern="1200" dirty="0">
              <a:solidFill>
                <a:schemeClr val="tx1"/>
              </a:solidFill>
            </a:rPr>
            <a:t>ambulatoire</a:t>
          </a:r>
          <a:r>
            <a:rPr lang="fr-CA" sz="1400" kern="1200" dirty="0"/>
            <a:t>, ou accompagnée d’une personne qui soit disponible tout au long de la visite;</a:t>
          </a:r>
        </a:p>
      </dsp:txBody>
      <dsp:txXfrm>
        <a:off x="27187" y="1258390"/>
        <a:ext cx="7948213" cy="502546"/>
      </dsp:txXfrm>
    </dsp:sp>
    <dsp:sp modelId="{60400FA5-6EA9-4619-9658-5661826C8E3A}">
      <dsp:nvSpPr>
        <dsp:cNvPr id="0" name=""/>
        <dsp:cNvSpPr/>
      </dsp:nvSpPr>
      <dsp:spPr>
        <a:xfrm>
          <a:off x="0" y="182844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L’état de santé physique et mental de l’usager doit être </a:t>
          </a:r>
          <a:r>
            <a:rPr lang="fr-CA" sz="1400" b="1" kern="1200" dirty="0">
              <a:solidFill>
                <a:schemeClr val="tx1"/>
              </a:solidFill>
            </a:rPr>
            <a:t>stable</a:t>
          </a:r>
          <a:r>
            <a:rPr lang="fr-CA" sz="1400" kern="1200" dirty="0"/>
            <a:t>;</a:t>
          </a:r>
        </a:p>
      </dsp:txBody>
      <dsp:txXfrm>
        <a:off x="27187" y="1855630"/>
        <a:ext cx="7948213" cy="502546"/>
      </dsp:txXfrm>
    </dsp:sp>
    <dsp:sp modelId="{5F121006-B8A1-4705-A0E5-773CA751D0DE}">
      <dsp:nvSpPr>
        <dsp:cNvPr id="0" name=""/>
        <dsp:cNvSpPr/>
      </dsp:nvSpPr>
      <dsp:spPr>
        <a:xfrm>
          <a:off x="0" y="242568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L’usager doit également répondre aux </a:t>
          </a:r>
          <a:r>
            <a:rPr lang="fr-CA" sz="1400" b="1" kern="1200" dirty="0">
              <a:solidFill>
                <a:schemeClr val="tx1"/>
              </a:solidFill>
            </a:rPr>
            <a:t>critères spécifiques d’inclusion et d’exclusion</a:t>
          </a:r>
          <a:r>
            <a:rPr lang="fr-CA" sz="1400" kern="1200" dirty="0">
              <a:solidFill>
                <a:schemeClr val="tx1"/>
              </a:solidFill>
            </a:rPr>
            <a:t> </a:t>
          </a:r>
          <a:r>
            <a:rPr lang="fr-CA" sz="1400" kern="1200" dirty="0"/>
            <a:t>propres à chacune des conditions cliniques de chaque établissement (attention: différences entre HV et HND);</a:t>
          </a:r>
        </a:p>
      </dsp:txBody>
      <dsp:txXfrm>
        <a:off x="27187" y="2452870"/>
        <a:ext cx="7948213" cy="502546"/>
      </dsp:txXfrm>
    </dsp:sp>
    <dsp:sp modelId="{2E9C14DE-CB69-4DA6-BF23-1820070FAD1D}">
      <dsp:nvSpPr>
        <dsp:cNvPr id="0" name=""/>
        <dsp:cNvSpPr/>
      </dsp:nvSpPr>
      <dsp:spPr>
        <a:xfrm>
          <a:off x="0" y="302292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Le md/</a:t>
          </a:r>
          <a:r>
            <a:rPr lang="fr-CA" sz="1400" kern="1200" dirty="0">
              <a:latin typeface="Calibri"/>
            </a:rPr>
            <a:t>IPS</a:t>
          </a:r>
          <a:r>
            <a:rPr lang="fr-CA" sz="1400" kern="1200" dirty="0"/>
            <a:t> référent(e) doit </a:t>
          </a:r>
          <a:r>
            <a:rPr lang="fr-CA" sz="1400" b="1" kern="1200" dirty="0">
              <a:solidFill>
                <a:schemeClr val="tx1"/>
              </a:solidFill>
            </a:rPr>
            <a:t>dûment remplir </a:t>
          </a:r>
          <a:r>
            <a:rPr lang="fr-CA" sz="1400" kern="1200" dirty="0"/>
            <a:t>la demande et </a:t>
          </a:r>
          <a:r>
            <a:rPr lang="fr-CA" sz="1400" b="1" kern="1200" dirty="0">
              <a:solidFill>
                <a:schemeClr val="tx1"/>
              </a:solidFill>
            </a:rPr>
            <a:t>assurer le suivi </a:t>
          </a:r>
          <a:r>
            <a:rPr lang="fr-CA" sz="1400" kern="1200" dirty="0"/>
            <a:t>du client tout le long de l’épisode de soins.</a:t>
          </a:r>
        </a:p>
      </dsp:txBody>
      <dsp:txXfrm>
        <a:off x="27187" y="3050110"/>
        <a:ext cx="7948213" cy="502546"/>
      </dsp:txXfrm>
    </dsp:sp>
    <dsp:sp modelId="{18D0A97D-1914-4C9D-AC83-56202F68A051}">
      <dsp:nvSpPr>
        <dsp:cNvPr id="0" name=""/>
        <dsp:cNvSpPr/>
      </dsp:nvSpPr>
      <dsp:spPr>
        <a:xfrm>
          <a:off x="0" y="362016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L’usager doit être facilement </a:t>
          </a:r>
          <a:r>
            <a:rPr lang="fr-CA" sz="1400" kern="1200" dirty="0">
              <a:solidFill>
                <a:schemeClr val="tx1"/>
              </a:solidFill>
            </a:rPr>
            <a:t>joignable</a:t>
          </a:r>
          <a:r>
            <a:rPr lang="fr-CA" sz="1400" kern="1200" dirty="0"/>
            <a:t> par téléphone</a:t>
          </a:r>
        </a:p>
      </dsp:txBody>
      <dsp:txXfrm>
        <a:off x="27187" y="3647350"/>
        <a:ext cx="7948213" cy="502546"/>
      </dsp:txXfrm>
    </dsp:sp>
    <dsp:sp modelId="{F1DC52C5-3EF5-4F37-85A2-70FF568300CF}">
      <dsp:nvSpPr>
        <dsp:cNvPr id="0" name=""/>
        <dsp:cNvSpPr/>
      </dsp:nvSpPr>
      <dsp:spPr>
        <a:xfrm>
          <a:off x="0" y="4217403"/>
          <a:ext cx="8002587" cy="556920"/>
        </a:xfrm>
        <a:prstGeom prst="roundRect">
          <a:avLst/>
        </a:prstGeom>
        <a:solidFill>
          <a:schemeClr val="accent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400" kern="1200" dirty="0"/>
            <a:t>Le </a:t>
          </a:r>
          <a:r>
            <a:rPr lang="fr-CA" sz="1400" kern="1200" dirty="0">
              <a:latin typeface="Calibri"/>
            </a:rPr>
            <a:t>md</a:t>
          </a:r>
          <a:r>
            <a:rPr lang="fr-CA" sz="1400" kern="1200" dirty="0"/>
            <a:t>/IPS référent ou un collègue doit être </a:t>
          </a:r>
          <a:r>
            <a:rPr lang="fr-CA" sz="1400" kern="1200" dirty="0">
              <a:solidFill>
                <a:schemeClr val="tx1"/>
              </a:solidFill>
            </a:rPr>
            <a:t>disponible</a:t>
          </a:r>
          <a:r>
            <a:rPr lang="fr-CA" sz="1400" kern="1200" dirty="0"/>
            <a:t> tout au long de l’épisode de soins afin d’assurer le suivi de l’usager (doit être joignable directement)</a:t>
          </a:r>
        </a:p>
      </dsp:txBody>
      <dsp:txXfrm>
        <a:off x="27187" y="4244590"/>
        <a:ext cx="7948213" cy="502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BF42D-FDC3-486B-9DA0-268573BDB583}">
      <dsp:nvSpPr>
        <dsp:cNvPr id="0" name=""/>
        <dsp:cNvSpPr/>
      </dsp:nvSpPr>
      <dsp:spPr>
        <a:xfrm>
          <a:off x="611645" y="0"/>
          <a:ext cx="6931985" cy="247121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F6D08-4049-4FF1-8110-5F4CE7DDAAA8}">
      <dsp:nvSpPr>
        <dsp:cNvPr id="0" name=""/>
        <dsp:cNvSpPr/>
      </dsp:nvSpPr>
      <dsp:spPr>
        <a:xfrm>
          <a:off x="3583" y="741364"/>
          <a:ext cx="1566944" cy="9884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solidFill>
                <a:schemeClr val="tx1"/>
              </a:solidFill>
            </a:rPr>
            <a:t>Rédaction des documents avec les médecins vigies</a:t>
          </a:r>
        </a:p>
      </dsp:txBody>
      <dsp:txXfrm>
        <a:off x="51837" y="789618"/>
        <a:ext cx="1470436" cy="891978"/>
      </dsp:txXfrm>
    </dsp:sp>
    <dsp:sp modelId="{D004E840-4F9B-49A9-885A-F2E3FF381AD8}">
      <dsp:nvSpPr>
        <dsp:cNvPr id="0" name=""/>
        <dsp:cNvSpPr/>
      </dsp:nvSpPr>
      <dsp:spPr>
        <a:xfrm>
          <a:off x="1648875" y="741364"/>
          <a:ext cx="1566944" cy="988486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solidFill>
                <a:schemeClr val="tx1"/>
              </a:solidFill>
            </a:rPr>
            <a:t>Approbation des documents par le comité des formulaires et l’OPI</a:t>
          </a:r>
        </a:p>
      </dsp:txBody>
      <dsp:txXfrm>
        <a:off x="1697129" y="789618"/>
        <a:ext cx="1470436" cy="891978"/>
      </dsp:txXfrm>
    </dsp:sp>
    <dsp:sp modelId="{59FA7939-C9E8-4A4F-9F22-E8E86B7BA664}">
      <dsp:nvSpPr>
        <dsp:cNvPr id="0" name=""/>
        <dsp:cNvSpPr/>
      </dsp:nvSpPr>
      <dsp:spPr>
        <a:xfrm>
          <a:off x="3294166" y="741364"/>
          <a:ext cx="1566944" cy="98848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solidFill>
                <a:schemeClr val="tx1"/>
              </a:solidFill>
            </a:rPr>
            <a:t>Déploiement des documents sur Cristal-Net</a:t>
          </a:r>
          <a:r>
            <a:rPr lang="fr-CA" sz="1100" kern="1200" dirty="0">
              <a:solidFill>
                <a:schemeClr val="tx1"/>
              </a:solidFill>
              <a:latin typeface="Calibri"/>
            </a:rPr>
            <a:t>, Intranet et site internet du CIUSSS</a:t>
          </a:r>
          <a:endParaRPr lang="fr-CA" sz="1100" kern="1200" dirty="0">
            <a:solidFill>
              <a:schemeClr val="tx1"/>
            </a:solidFill>
          </a:endParaRPr>
        </a:p>
      </dsp:txBody>
      <dsp:txXfrm>
        <a:off x="3342420" y="789618"/>
        <a:ext cx="1470436" cy="891978"/>
      </dsp:txXfrm>
    </dsp:sp>
    <dsp:sp modelId="{E7DC1E81-A081-4AAA-8DB2-BE7BD5B3CE69}">
      <dsp:nvSpPr>
        <dsp:cNvPr id="0" name=""/>
        <dsp:cNvSpPr/>
      </dsp:nvSpPr>
      <dsp:spPr>
        <a:xfrm>
          <a:off x="4939457" y="741364"/>
          <a:ext cx="1566944" cy="98848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solidFill>
                <a:schemeClr val="tx1"/>
              </a:solidFill>
            </a:rPr>
            <a:t>Communication du déploiement aux partenaires</a:t>
          </a:r>
        </a:p>
      </dsp:txBody>
      <dsp:txXfrm>
        <a:off x="4987711" y="789618"/>
        <a:ext cx="1470436" cy="891978"/>
      </dsp:txXfrm>
    </dsp:sp>
    <dsp:sp modelId="{75C32653-EC22-4787-9E78-5547CC6A58E0}">
      <dsp:nvSpPr>
        <dsp:cNvPr id="0" name=""/>
        <dsp:cNvSpPr/>
      </dsp:nvSpPr>
      <dsp:spPr>
        <a:xfrm>
          <a:off x="6584749" y="741364"/>
          <a:ext cx="1566944" cy="98848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solidFill>
                <a:schemeClr val="tx1"/>
              </a:solidFill>
              <a:latin typeface="Calibri"/>
            </a:rPr>
            <a:t>Amélioration continue</a:t>
          </a:r>
          <a:endParaRPr lang="fr-CA" sz="1100" kern="1200" dirty="0">
            <a:solidFill>
              <a:schemeClr val="tx1"/>
            </a:solidFill>
          </a:endParaRPr>
        </a:p>
      </dsp:txBody>
      <dsp:txXfrm>
        <a:off x="6633003" y="789618"/>
        <a:ext cx="1470436" cy="8919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529DAC-78EA-46EB-BADB-ACEF603D438D}">
      <dsp:nvSpPr>
        <dsp:cNvPr id="0" name=""/>
        <dsp:cNvSpPr/>
      </dsp:nvSpPr>
      <dsp:spPr>
        <a:xfrm>
          <a:off x="611857" y="0"/>
          <a:ext cx="6934379" cy="23375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BABB7F-C1C9-47CD-9395-302EDA961279}">
      <dsp:nvSpPr>
        <dsp:cNvPr id="0" name=""/>
        <dsp:cNvSpPr/>
      </dsp:nvSpPr>
      <dsp:spPr>
        <a:xfrm>
          <a:off x="4083" y="701267"/>
          <a:ext cx="1963838" cy="93502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 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49727" y="746911"/>
        <a:ext cx="1872550" cy="843734"/>
      </dsp:txXfrm>
    </dsp:sp>
    <dsp:sp modelId="{16B2E58F-5F35-4C08-9B03-61EA211403FB}">
      <dsp:nvSpPr>
        <dsp:cNvPr id="0" name=""/>
        <dsp:cNvSpPr/>
      </dsp:nvSpPr>
      <dsp:spPr>
        <a:xfrm>
          <a:off x="2066112" y="701267"/>
          <a:ext cx="1963838" cy="935022"/>
        </a:xfrm>
        <a:prstGeom prst="roundRect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 smtClean="0">
              <a:solidFill>
                <a:schemeClr val="tx1"/>
              </a:solidFill>
            </a:rPr>
            <a:t>Suspicion angine d’effort - Cellulite</a:t>
          </a:r>
          <a:r>
            <a:rPr lang="fr-CA" sz="900" kern="1200" dirty="0" smtClean="0">
              <a:solidFill>
                <a:schemeClr val="tx1"/>
              </a:solidFill>
              <a:latin typeface="Calibri"/>
            </a:rPr>
            <a:t/>
          </a:r>
          <a:br>
            <a:rPr lang="fr-CA" sz="900" kern="1200" dirty="0" smtClean="0">
              <a:solidFill>
                <a:schemeClr val="tx1"/>
              </a:solidFill>
              <a:latin typeface="Calibri"/>
            </a:rPr>
          </a:br>
          <a:endParaRPr lang="fr-CA" sz="900" kern="1200" dirty="0">
            <a:solidFill>
              <a:schemeClr val="tx1"/>
            </a:solidFill>
          </a:endParaRPr>
        </a:p>
      </dsp:txBody>
      <dsp:txXfrm>
        <a:off x="2111756" y="746911"/>
        <a:ext cx="1872550" cy="843734"/>
      </dsp:txXfrm>
    </dsp:sp>
    <dsp:sp modelId="{5D836781-D0EF-45C8-90CE-3E1D74C43011}">
      <dsp:nvSpPr>
        <dsp:cNvPr id="0" name=""/>
        <dsp:cNvSpPr/>
      </dsp:nvSpPr>
      <dsp:spPr>
        <a:xfrm>
          <a:off x="4128142" y="701267"/>
          <a:ext cx="1963838" cy="935022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rgbClr val="FF0000"/>
              </a:solidFill>
              <a:latin typeface="Calibri"/>
            </a:rPr>
            <a:t> </a:t>
          </a:r>
          <a:r>
            <a:rPr lang="fr-FR" sz="900" kern="1200" dirty="0" smtClean="0">
              <a:solidFill>
                <a:schemeClr val="tx1"/>
              </a:solidFill>
            </a:rPr>
            <a:t>Suspicion colique néphrétique – Hématurie macroscopique </a:t>
          </a:r>
          <a:r>
            <a:rPr lang="fr-FR" sz="900" b="0" kern="1200" dirty="0">
              <a:latin typeface="Calibri"/>
            </a:rPr>
            <a:t/>
          </a:r>
          <a:br>
            <a:rPr lang="fr-FR" sz="900" b="0" kern="1200" dirty="0">
              <a:latin typeface="Calibri"/>
            </a:rPr>
          </a:br>
          <a:endParaRPr lang="fr-FR" sz="900" b="1" kern="1200" dirty="0">
            <a:solidFill>
              <a:srgbClr val="FF0000"/>
            </a:solidFill>
          </a:endParaRPr>
        </a:p>
      </dsp:txBody>
      <dsp:txXfrm>
        <a:off x="4173786" y="746911"/>
        <a:ext cx="1872550" cy="843734"/>
      </dsp:txXfrm>
    </dsp:sp>
    <dsp:sp modelId="{299B8AC6-1F6B-407C-8D0E-0BB39E2423AF}">
      <dsp:nvSpPr>
        <dsp:cNvPr id="0" name=""/>
        <dsp:cNvSpPr/>
      </dsp:nvSpPr>
      <dsp:spPr>
        <a:xfrm>
          <a:off x="6190172" y="701267"/>
          <a:ext cx="1963838" cy="935022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900" kern="1200" dirty="0">
              <a:solidFill>
                <a:srgbClr val="C00000"/>
              </a:solidFill>
            </a:rPr>
            <a:t>FA – TPP – Suspicion de diverticulite </a:t>
          </a:r>
          <a:r>
            <a:rPr lang="fr-FR" sz="900" kern="1200" dirty="0">
              <a:solidFill>
                <a:srgbClr val="C00000"/>
              </a:solidFill>
              <a:latin typeface="Calibri"/>
            </a:rPr>
            <a:t>– </a:t>
          </a:r>
          <a:r>
            <a:rPr lang="fr-FR" sz="900" kern="1200" dirty="0">
              <a:solidFill>
                <a:srgbClr val="C00000"/>
              </a:solidFill>
            </a:rPr>
            <a:t>AIT</a:t>
          </a:r>
          <a:r>
            <a:rPr lang="fr-FR" sz="900" kern="1200" dirty="0">
              <a:solidFill>
                <a:srgbClr val="C00000"/>
              </a:solidFill>
              <a:latin typeface="Calibri"/>
            </a:rPr>
            <a:t> </a:t>
          </a:r>
          <a:r>
            <a:rPr lang="fr-FR" sz="900" kern="1200" dirty="0">
              <a:solidFill>
                <a:srgbClr val="C00000"/>
              </a:solidFill>
            </a:rPr>
            <a:t>– saignement </a:t>
          </a:r>
          <a:r>
            <a:rPr lang="fr-FR" sz="900" kern="1200" dirty="0">
              <a:solidFill>
                <a:srgbClr val="C00000"/>
              </a:solidFill>
              <a:latin typeface="Calibri"/>
            </a:rPr>
            <a:t>1er tri. – Colique biliaire ( </a:t>
          </a:r>
          <a:r>
            <a:rPr lang="fr-FR" sz="900" kern="1200" dirty="0" err="1">
              <a:solidFill>
                <a:srgbClr val="C00000"/>
              </a:solidFill>
              <a:latin typeface="Calibri"/>
            </a:rPr>
            <a:t>Obl</a:t>
          </a:r>
          <a:r>
            <a:rPr lang="fr-FR" sz="900" kern="1200" dirty="0">
              <a:solidFill>
                <a:srgbClr val="C00000"/>
              </a:solidFill>
              <a:latin typeface="Calibri"/>
            </a:rPr>
            <a:t>. HND et HV)</a:t>
          </a:r>
          <a:r>
            <a:rPr lang="fr-FR" sz="900" kern="1200" dirty="0">
              <a:solidFill>
                <a:schemeClr val="tx1"/>
              </a:solidFill>
              <a:latin typeface="Calibri"/>
            </a:rPr>
            <a:t>  +  Nodule</a:t>
          </a:r>
          <a:r>
            <a:rPr lang="fr-FR" sz="900" kern="1200" dirty="0">
              <a:solidFill>
                <a:schemeClr val="tx1"/>
              </a:solidFill>
            </a:rPr>
            <a:t> pulmonaire </a:t>
          </a:r>
          <a:r>
            <a:rPr lang="fr-FR" sz="900" kern="1200" dirty="0">
              <a:solidFill>
                <a:schemeClr val="tx1"/>
              </a:solidFill>
              <a:latin typeface="Calibri"/>
            </a:rPr>
            <a:t>(HND) +</a:t>
          </a:r>
          <a:r>
            <a:rPr lang="fr-FR" sz="900" kern="1200" dirty="0">
              <a:solidFill>
                <a:schemeClr val="tx1"/>
              </a:solidFill>
            </a:rPr>
            <a:t> Hémoptysie</a:t>
          </a:r>
          <a:r>
            <a:rPr lang="fr-FR" sz="900" kern="1200" dirty="0">
              <a:solidFill>
                <a:schemeClr val="tx1"/>
              </a:solidFill>
              <a:latin typeface="Calibri"/>
            </a:rPr>
            <a:t> </a:t>
          </a:r>
          <a:r>
            <a:rPr lang="fr-FR" sz="900" kern="1200" dirty="0">
              <a:solidFill>
                <a:schemeClr val="tx1"/>
              </a:solidFill>
            </a:rPr>
            <a:t>– Anémie  ferriprive</a:t>
          </a:r>
          <a:r>
            <a:rPr lang="fr-FR" sz="900" kern="1200" dirty="0">
              <a:solidFill>
                <a:schemeClr val="tx1"/>
              </a:solidFill>
              <a:latin typeface="Calibri"/>
            </a:rPr>
            <a:t> -</a:t>
          </a:r>
          <a:r>
            <a:rPr lang="fr-FR" sz="900" kern="1200" dirty="0">
              <a:solidFill>
                <a:schemeClr val="tx1"/>
              </a:solidFill>
            </a:rPr>
            <a:t> Rectorragie significative</a:t>
          </a:r>
          <a:r>
            <a:rPr lang="fr-FR" sz="900" kern="1200" dirty="0">
              <a:solidFill>
                <a:schemeClr val="tx1"/>
              </a:solidFill>
              <a:latin typeface="Calibri"/>
            </a:rPr>
            <a:t> (HV)</a:t>
          </a:r>
        </a:p>
      </dsp:txBody>
      <dsp:txXfrm>
        <a:off x="6235816" y="746911"/>
        <a:ext cx="1872550" cy="8437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BD1D8-8C2F-40E2-AB0B-03E5533BC187}" type="datetimeFigureOut">
              <a:rPr lang="fr-CA" smtClean="0"/>
              <a:t>2022-11-16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C870D-A7F3-4EA1-8E3B-38FE4BF01CC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17634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DE190-60A2-4907-9091-2CA1FABF4648}" type="datetimeFigureOut">
              <a:rPr lang="fr-CA" smtClean="0"/>
              <a:t>2022-11-16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27C6B-057C-4A50-BA34-E09D54D72E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6023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Changement par rapport à la présentation 2017: les usagers doivent idéalement être référés à l’accueil clinique de leur établissement étant </a:t>
            </a:r>
            <a:r>
              <a:rPr lang="fr-CA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 plus près du lieu de consultation </a:t>
            </a:r>
            <a:r>
              <a:rPr lang="fr-CA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afin d’aider les diverses installations dans la planification de leurs effectifs. Advenant que le protocole désiré ne soit pas offert à l’accueil clinique à proximité, l’usager pourrait être référé vers une autre installation </a:t>
            </a:r>
            <a:r>
              <a:rPr lang="fr-CA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son CISSS/CIUSSS</a:t>
            </a:r>
            <a:r>
              <a:rPr lang="fr-CA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Notons cependant que le médecin doit tout de même assurer le suivi de l’usager. </a:t>
            </a: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127C6B-057C-4A50-BA34-E09D54D72EB3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780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e TITRE de la pré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83" y="1916832"/>
            <a:ext cx="8604448" cy="24482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276724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40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Page titre de la</a:t>
            </a:r>
            <a:br>
              <a:rPr lang="fr-FR"/>
            </a:br>
            <a:r>
              <a:rPr lang="fr-FR"/>
              <a:t>présentation </a:t>
            </a:r>
            <a:r>
              <a:rPr lang="fr-FR" err="1"/>
              <a:t>powerpoint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02362" y="3420454"/>
            <a:ext cx="7272983" cy="864096"/>
          </a:xfrm>
        </p:spPr>
        <p:txBody>
          <a:bodyPr>
            <a:normAutofit/>
          </a:bodyPr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62" y="5155001"/>
            <a:ext cx="1980000" cy="775708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269776" y="5949280"/>
            <a:ext cx="8604448" cy="67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63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apo de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11560" y="274638"/>
            <a:ext cx="8262664" cy="70643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/>
              <a:t>Titre – diapositive 2 colonnes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11560" y="1125539"/>
            <a:ext cx="4038600" cy="48110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buClr>
                <a:schemeClr val="accent4"/>
              </a:buClr>
              <a:defRPr sz="1400" baseline="0"/>
            </a:lvl5pPr>
            <a:lvl6pPr>
              <a:buClr>
                <a:schemeClr val="accent4"/>
              </a:buClr>
              <a:buSzPct val="50000"/>
              <a:defRPr sz="12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2560" y="1125539"/>
            <a:ext cx="4038600" cy="48110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21145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50000"/>
              <a:buFont typeface="Arial" panose="020B0604020202020204" pitchFamily="34" charset="0"/>
              <a:buChar char="•"/>
              <a:tabLst/>
              <a:defRPr sz="1400"/>
            </a:lvl5pPr>
            <a:lvl6pPr>
              <a:buClr>
                <a:schemeClr val="accent3"/>
              </a:buClr>
              <a:buSzPct val="50000"/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49280"/>
            <a:ext cx="1980000" cy="775708"/>
          </a:xfrm>
          <a:prstGeom prst="rect">
            <a:avLst/>
          </a:prstGeom>
        </p:spPr>
      </p:pic>
      <p:sp>
        <p:nvSpPr>
          <p:cNvPr id="12" name="Espace réservé du numéro de diapositive 2"/>
          <p:cNvSpPr txBox="1">
            <a:spLocks/>
          </p:cNvSpPr>
          <p:nvPr userDrawn="1"/>
        </p:nvSpPr>
        <p:spPr>
          <a:xfrm>
            <a:off x="8711952" y="5982304"/>
            <a:ext cx="43204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C7D92E-CB67-46E3-8E2F-26A00A2945D7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269776" y="5949280"/>
            <a:ext cx="8604448" cy="67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36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57768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38985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14441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74918"/>
            <a:ext cx="1980000" cy="775708"/>
          </a:xfrm>
          <a:prstGeom prst="rect">
            <a:avLst/>
          </a:prstGeom>
        </p:spPr>
      </p:pic>
      <p:sp>
        <p:nvSpPr>
          <p:cNvPr id="12" name="Espace réservé du numéro de diapositive 2"/>
          <p:cNvSpPr txBox="1">
            <a:spLocks/>
          </p:cNvSpPr>
          <p:nvPr userDrawn="1"/>
        </p:nvSpPr>
        <p:spPr>
          <a:xfrm>
            <a:off x="8711952" y="5982304"/>
            <a:ext cx="43204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C7D92E-CB67-46E3-8E2F-26A00A2945D7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cxnSp>
        <p:nvCxnSpPr>
          <p:cNvPr id="11" name="Connecteur droit 10"/>
          <p:cNvCxnSpPr/>
          <p:nvPr userDrawn="1"/>
        </p:nvCxnSpPr>
        <p:spPr>
          <a:xfrm>
            <a:off x="269776" y="5949280"/>
            <a:ext cx="8604448" cy="67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521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po -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74918"/>
            <a:ext cx="1980000" cy="775708"/>
          </a:xfrm>
          <a:prstGeom prst="rect">
            <a:avLst/>
          </a:prstGeom>
        </p:spPr>
      </p:pic>
      <p:sp>
        <p:nvSpPr>
          <p:cNvPr id="9" name="Espace réservé du numéro de diapositive 2"/>
          <p:cNvSpPr txBox="1">
            <a:spLocks/>
          </p:cNvSpPr>
          <p:nvPr userDrawn="1"/>
        </p:nvSpPr>
        <p:spPr>
          <a:xfrm>
            <a:off x="8711952" y="5982304"/>
            <a:ext cx="43204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C7D92E-CB67-46E3-8E2F-26A00A2945D7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cxnSp>
        <p:nvCxnSpPr>
          <p:cNvPr id="8" name="Connecteur droit 7"/>
          <p:cNvCxnSpPr/>
          <p:nvPr userDrawn="1"/>
        </p:nvCxnSpPr>
        <p:spPr>
          <a:xfrm>
            <a:off x="269776" y="5949280"/>
            <a:ext cx="8604448" cy="67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25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 de ferme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521" y="4005055"/>
            <a:ext cx="2948479" cy="1152137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2142000" y="2204864"/>
            <a:ext cx="486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b="1">
                <a:solidFill>
                  <a:schemeClr val="tx2">
                    <a:lumMod val="75000"/>
                  </a:schemeClr>
                </a:solidFill>
              </a:rPr>
              <a:t>MERCI</a:t>
            </a:r>
            <a:r>
              <a:rPr lang="fr-CA" sz="7200" b="1" baseline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fr-CA" sz="7200" b="1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cxnSp>
        <p:nvCxnSpPr>
          <p:cNvPr id="6" name="Connecteur droit 5"/>
          <p:cNvCxnSpPr/>
          <p:nvPr userDrawn="1"/>
        </p:nvCxnSpPr>
        <p:spPr>
          <a:xfrm>
            <a:off x="2123728" y="3645024"/>
            <a:ext cx="4860000" cy="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867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ROUGE ORANG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5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44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CAROT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6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MANDAR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08520" y="0"/>
            <a:ext cx="9252519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6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GRIS HORIZ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3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BLEU BOND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7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BLEU GIV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99392"/>
            <a:ext cx="9144000" cy="69573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TITRE de section - VERT PO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itre 1"/>
          <p:cNvSpPr>
            <a:spLocks noGrp="1"/>
          </p:cNvSpPr>
          <p:nvPr>
            <p:ph type="ctrTitle" hasCustomPrompt="1"/>
          </p:nvPr>
        </p:nvSpPr>
        <p:spPr>
          <a:xfrm>
            <a:off x="899592" y="1929745"/>
            <a:ext cx="7269163" cy="1470025"/>
          </a:xfrm>
        </p:spPr>
        <p:txBody>
          <a:bodyPr anchor="b" anchorCtr="0">
            <a:normAutofit/>
          </a:bodyPr>
          <a:lstStyle>
            <a:lvl1pPr>
              <a:defRPr sz="36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/>
              <a:t>Titre de section</a:t>
            </a:r>
            <a:endParaRPr lang="fr-CA"/>
          </a:p>
        </p:txBody>
      </p:sp>
      <p:sp>
        <p:nvSpPr>
          <p:cNvPr id="7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899592" y="3429000"/>
            <a:ext cx="7272983" cy="864096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Sous-titre</a:t>
            </a:r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963768"/>
            <a:ext cx="1984826" cy="7776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963768"/>
            <a:ext cx="1492650" cy="7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32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601861" y="274638"/>
            <a:ext cx="8002587" cy="706437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Titre – diapositive de texte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1861" y="1125537"/>
            <a:ext cx="8002587" cy="4811047"/>
          </a:xfrm>
        </p:spPr>
        <p:txBody>
          <a:bodyPr/>
          <a:lstStyle>
            <a:lvl1pPr>
              <a:buClr>
                <a:schemeClr val="accent4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4"/>
              </a:buClr>
              <a:defRPr/>
            </a:lvl3pPr>
            <a:lvl4pPr>
              <a:buClr>
                <a:schemeClr val="accent3"/>
              </a:buClr>
              <a:defRPr/>
            </a:lvl4pPr>
            <a:lvl5pPr>
              <a:buClr>
                <a:schemeClr val="accent4"/>
              </a:buClr>
              <a:defRPr sz="1600" baseline="0"/>
            </a:lvl5pPr>
            <a:lvl6pPr>
              <a:buClr>
                <a:schemeClr val="accent3"/>
              </a:buClr>
              <a:buSzPct val="50000"/>
              <a:defRPr sz="1400"/>
            </a:lvl6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974918"/>
            <a:ext cx="1980000" cy="775708"/>
          </a:xfrm>
          <a:prstGeom prst="rect">
            <a:avLst/>
          </a:prstGeom>
        </p:spPr>
      </p:pic>
      <p:sp>
        <p:nvSpPr>
          <p:cNvPr id="12" name="Espace réservé du numéro de diapositive 2"/>
          <p:cNvSpPr txBox="1">
            <a:spLocks/>
          </p:cNvSpPr>
          <p:nvPr userDrawn="1"/>
        </p:nvSpPr>
        <p:spPr>
          <a:xfrm>
            <a:off x="8711952" y="5982304"/>
            <a:ext cx="432048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C7D92E-CB67-46E3-8E2F-26A00A2945D7}" type="slidenum">
              <a:rPr lang="fr-CA" smtClean="0"/>
              <a:pPr/>
              <a:t>‹N°›</a:t>
            </a:fld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009807"/>
            <a:ext cx="1503191" cy="769385"/>
          </a:xfrm>
          <a:prstGeom prst="rect">
            <a:avLst/>
          </a:prstGeom>
        </p:spPr>
      </p:pic>
      <p:cxnSp>
        <p:nvCxnSpPr>
          <p:cNvPr id="10" name="Connecteur droit 9"/>
          <p:cNvCxnSpPr/>
          <p:nvPr userDrawn="1"/>
        </p:nvCxnSpPr>
        <p:spPr>
          <a:xfrm>
            <a:off x="269776" y="5949280"/>
            <a:ext cx="8604448" cy="670"/>
          </a:xfrm>
          <a:prstGeom prst="line">
            <a:avLst/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31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02587" cy="70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11560" y="1125538"/>
            <a:ext cx="8002587" cy="4967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  <a:p>
            <a:pPr lvl="5"/>
            <a:r>
              <a:rPr lang="fr-FR"/>
              <a:t>Sixième niveau</a:t>
            </a:r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767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7" r:id="rId5"/>
    <p:sldLayoutId id="2147483663" r:id="rId6"/>
    <p:sldLayoutId id="2147483665" r:id="rId7"/>
    <p:sldLayoutId id="2147483664" r:id="rId8"/>
    <p:sldLayoutId id="2147483650" r:id="rId9"/>
    <p:sldLayoutId id="2147483652" r:id="rId10"/>
    <p:sldLayoutId id="2147483657" r:id="rId11"/>
    <p:sldLayoutId id="2147483655" r:id="rId12"/>
    <p:sldLayoutId id="214748365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Clr>
          <a:schemeClr val="accent4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Clr>
          <a:schemeClr val="accent3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Clr>
          <a:schemeClr val="accent4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Clr>
          <a:schemeClr val="accent3"/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Clr>
          <a:schemeClr val="accent4"/>
        </a:buClr>
        <a:buSzPct val="5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0"/>
        </a:spcBef>
        <a:buClr>
          <a:schemeClr val="accent3"/>
        </a:buClr>
        <a:buSzPct val="5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xtranetccsmtl.ca/fileadmin/CIUSSS/OutilsCliniquesCIUSSS/Formulaires/SM02586_AC_-_Hematurie_-_Ord_ind_standardisee.pdf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extranetccsmtl.ca/fileadmin/CIUSSS/OutilsCliniquesCIUSSS/Formulaires/SM02585_AC_-_CN_-_Ord_ind_standardisee.pdf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dv.hnd.ccsmtl@ssss.gouv.qc.ca" TargetMode="External"/><Relationship Id="rId2" Type="http://schemas.openxmlformats.org/officeDocument/2006/relationships/hyperlink" Target="https://www.extranetccsmtl.ca/fileadmin/CIUSSS/OutilsCliniquesCIUSSS/Formulaires/SM02129.pdf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csmtlpro.ca/medecins-pharmaciens-et-professionnels/documentation-par-sujets/accueil-clinique/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L’ ACCUEIL CLINIQUE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CA" dirty="0"/>
              <a:t>État des lieux et mise à jour des développements</a:t>
            </a:r>
          </a:p>
          <a:p>
            <a:r>
              <a:rPr lang="fr-CA" dirty="0" smtClean="0"/>
              <a:t>Novembre </a:t>
            </a:r>
            <a:r>
              <a:rPr lang="fr-CA" dirty="0"/>
              <a:t>2022</a:t>
            </a:r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7413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Présentation </a:t>
            </a:r>
            <a:br>
              <a:rPr lang="fr-CA" dirty="0" smtClean="0"/>
            </a:br>
            <a:r>
              <a:rPr lang="fr-CA" dirty="0" smtClean="0"/>
              <a:t>des 2 nouvelles conditions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2395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4629" y="808650"/>
            <a:ext cx="9371783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fr-CA" sz="2400" dirty="0" smtClean="0">
                <a:ea typeface="+mn-lt"/>
                <a:cs typeface="+mn-lt"/>
              </a:rPr>
              <a:t>Compléter </a:t>
            </a:r>
            <a:r>
              <a:rPr lang="fr-CA" sz="2400" u="sng" dirty="0" smtClean="0">
                <a:ea typeface="+mn-lt"/>
                <a:cs typeface="+mn-lt"/>
              </a:rPr>
              <a:t>l’ordonnance individuelle standardisée </a:t>
            </a:r>
          </a:p>
          <a:p>
            <a:pPr lvl="2"/>
            <a:r>
              <a:rPr lang="fr-CA" sz="1600" dirty="0" smtClean="0">
                <a:ea typeface="+mn-lt"/>
                <a:cs typeface="+mn-lt"/>
              </a:rPr>
              <a:t>«</a:t>
            </a:r>
            <a:r>
              <a:rPr lang="fr-CA" sz="1600" dirty="0">
                <a:ea typeface="+mn-lt"/>
                <a:cs typeface="+mn-lt"/>
              </a:rPr>
              <a:t> </a:t>
            </a:r>
            <a:r>
              <a:rPr lang="fr-CA" sz="1600" b="1" dirty="0" smtClean="0">
                <a:ea typeface="+mn-lt"/>
                <a:cs typeface="+mn-lt"/>
              </a:rPr>
              <a:t>ACCUEIL </a:t>
            </a:r>
            <a:r>
              <a:rPr lang="fr-CA" sz="1600" b="1" dirty="0">
                <a:ea typeface="+mn-lt"/>
                <a:cs typeface="+mn-lt"/>
              </a:rPr>
              <a:t>CLINIQUE </a:t>
            </a:r>
            <a:r>
              <a:rPr lang="fr-CA" sz="1600" b="1" dirty="0" smtClean="0">
                <a:ea typeface="+mn-lt"/>
                <a:cs typeface="+mn-lt"/>
              </a:rPr>
              <a:t>HÉMATURIE-ORDONNACE </a:t>
            </a:r>
            <a:r>
              <a:rPr lang="fr-CA" sz="1600" b="1" dirty="0">
                <a:ea typeface="+mn-lt"/>
                <a:cs typeface="+mn-lt"/>
              </a:rPr>
              <a:t>INDIVIDUELLE STANDARDISÉE </a:t>
            </a:r>
            <a:r>
              <a:rPr lang="fr-CA" sz="1600" b="1" dirty="0" smtClean="0">
                <a:ea typeface="+mn-lt"/>
                <a:cs typeface="+mn-lt"/>
              </a:rPr>
              <a:t>URO-1</a:t>
            </a:r>
            <a:r>
              <a:rPr lang="fr-CA" sz="1600" dirty="0" smtClean="0">
                <a:ea typeface="+mn-lt"/>
                <a:cs typeface="+mn-lt"/>
              </a:rPr>
              <a:t>»</a:t>
            </a:r>
          </a:p>
          <a:p>
            <a:pPr lvl="2"/>
            <a:r>
              <a:rPr lang="fr-CA" sz="1600" dirty="0" smtClean="0">
                <a:ea typeface="+mn-lt"/>
                <a:cs typeface="+mn-lt"/>
              </a:rPr>
              <a:t> Disponible sur le </a:t>
            </a:r>
            <a:r>
              <a:rPr lang="fr-CA" sz="1600" u="sng" dirty="0" smtClean="0">
                <a:ea typeface="+mn-lt"/>
                <a:cs typeface="+mn-lt"/>
              </a:rPr>
              <a:t>code QR </a:t>
            </a:r>
            <a:r>
              <a:rPr lang="fr-CA" sz="1600" dirty="0" smtClean="0">
                <a:ea typeface="+mn-lt"/>
                <a:cs typeface="+mn-lt"/>
              </a:rPr>
              <a:t>ou au </a:t>
            </a:r>
            <a:r>
              <a:rPr lang="fr-CA" sz="1600" u="sng" dirty="0" smtClean="0">
                <a:ea typeface="+mn-lt"/>
                <a:cs typeface="+mn-lt"/>
              </a:rPr>
              <a:t>lien suivant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>
                <a:hlinkClick r:id="rId2"/>
              </a:rPr>
              <a:t>e31444f6-8dac-438c-86d3-98cd24fa3457.pdf (extranetccsmtl.ca)</a:t>
            </a:r>
            <a:endParaRPr lang="fr-CA" sz="1600" dirty="0" smtClean="0"/>
          </a:p>
        </p:txBody>
      </p:sp>
      <p:sp>
        <p:nvSpPr>
          <p:cNvPr id="7" name="Titre 3">
            <a:extLst>
              <a:ext uri="{FF2B5EF4-FFF2-40B4-BE49-F238E27FC236}">
                <a16:creationId xmlns:a16="http://schemas.microsoft.com/office/drawing/2014/main" id="{D6CEB38F-4091-48C0-AC2C-A709B712AAD3}"/>
              </a:ext>
            </a:extLst>
          </p:cNvPr>
          <p:cNvSpPr>
            <a:spLocks noGrp="1"/>
          </p:cNvSpPr>
          <p:nvPr/>
        </p:nvSpPr>
        <p:spPr>
          <a:xfrm>
            <a:off x="602658" y="203200"/>
            <a:ext cx="8483992" cy="862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A" sz="2900" b="1" dirty="0" smtClean="0">
                <a:ea typeface="+mj-lt"/>
                <a:cs typeface="+mj-lt"/>
              </a:rPr>
              <a:t>Hématurie Macroscopique</a:t>
            </a:r>
            <a:endParaRPr lang="en-US" sz="2900" b="1" dirty="0">
              <a:ea typeface="+mj-lt"/>
              <a:cs typeface="+mj-lt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4567" y="207117"/>
            <a:ext cx="1369604" cy="1285895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9549" y="2062266"/>
            <a:ext cx="9371783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2"/>
            </a:pPr>
            <a:r>
              <a:rPr lang="fr-CA" sz="2400" dirty="0" smtClean="0">
                <a:ea typeface="+mn-lt"/>
                <a:cs typeface="+mn-lt"/>
              </a:rPr>
              <a:t>Transmettre à l’accueil clinique le document complété </a:t>
            </a:r>
          </a:p>
          <a:p>
            <a:pPr lvl="2"/>
            <a:r>
              <a:rPr lang="fr-CA" sz="1600" u="sng" dirty="0" smtClean="0">
                <a:ea typeface="+mn-lt"/>
                <a:cs typeface="+mn-lt"/>
              </a:rPr>
              <a:t>Pour HND </a:t>
            </a:r>
            <a:r>
              <a:rPr lang="fr-CA" sz="1600" dirty="0" smtClean="0">
                <a:ea typeface="+mn-lt"/>
                <a:cs typeface="+mn-lt"/>
              </a:rPr>
              <a:t>: fax au </a:t>
            </a:r>
            <a:r>
              <a:rPr lang="fr-CA" sz="1600" dirty="0" smtClean="0"/>
              <a:t>514-362-2829</a:t>
            </a:r>
            <a:endParaRPr lang="fr-CA" sz="1600" dirty="0" smtClean="0">
              <a:ea typeface="+mn-lt"/>
              <a:cs typeface="+mn-lt"/>
            </a:endParaRPr>
          </a:p>
          <a:p>
            <a:pPr lvl="2"/>
            <a:r>
              <a:rPr lang="fr-CA" sz="1600" u="sng" dirty="0" smtClean="0">
                <a:ea typeface="+mn-lt"/>
                <a:cs typeface="+mn-lt"/>
              </a:rPr>
              <a:t>Pour HV </a:t>
            </a:r>
            <a:r>
              <a:rPr lang="fr-CA" sz="1600" dirty="0" smtClean="0">
                <a:ea typeface="+mn-lt"/>
                <a:cs typeface="+mn-lt"/>
              </a:rPr>
              <a:t>: fax au </a:t>
            </a:r>
            <a:r>
              <a:rPr lang="fr-CA" sz="1600" dirty="0" smtClean="0"/>
              <a:t>514-765-8529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277331" y="4373642"/>
            <a:ext cx="9091501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4"/>
            </a:pPr>
            <a:r>
              <a:rPr lang="fr-CA" sz="2400" dirty="0" smtClean="0">
                <a:ea typeface="+mn-lt"/>
                <a:cs typeface="+mn-lt"/>
              </a:rPr>
              <a:t>A noter : </a:t>
            </a:r>
          </a:p>
          <a:p>
            <a:pPr lvl="2"/>
            <a:r>
              <a:rPr lang="fr-CA" sz="1600" u="sng" dirty="0">
                <a:ea typeface="+mn-lt"/>
                <a:cs typeface="+mn-lt"/>
              </a:rPr>
              <a:t>Médecin vigie p</a:t>
            </a:r>
            <a:r>
              <a:rPr lang="fr-CA" sz="1600" u="sng" dirty="0" smtClean="0">
                <a:ea typeface="+mn-lt"/>
                <a:cs typeface="+mn-lt"/>
              </a:rPr>
              <a:t>our HND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 smtClean="0"/>
              <a:t>Dre </a:t>
            </a:r>
            <a:r>
              <a:rPr lang="fr-CA" sz="1600" dirty="0" err="1" smtClean="0"/>
              <a:t>Abatzoglou</a:t>
            </a:r>
            <a:r>
              <a:rPr lang="fr-CA" sz="1600" dirty="0" smtClean="0"/>
              <a:t>		</a:t>
            </a:r>
            <a:r>
              <a:rPr lang="fr-CA" sz="1600" u="sng" dirty="0" smtClean="0">
                <a:ea typeface="+mn-lt"/>
                <a:cs typeface="+mn-lt"/>
              </a:rPr>
              <a:t>Médecin </a:t>
            </a:r>
            <a:r>
              <a:rPr lang="fr-CA" sz="1600" u="sng" dirty="0">
                <a:ea typeface="+mn-lt"/>
                <a:cs typeface="+mn-lt"/>
              </a:rPr>
              <a:t>vigie pour </a:t>
            </a:r>
            <a:r>
              <a:rPr lang="fr-CA" sz="1600" u="sng" dirty="0" smtClean="0">
                <a:ea typeface="+mn-lt"/>
                <a:cs typeface="+mn-lt"/>
              </a:rPr>
              <a:t>HV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 smtClean="0"/>
              <a:t>Dr Bell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9548" y="3173313"/>
            <a:ext cx="91337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3"/>
            </a:pPr>
            <a:r>
              <a:rPr lang="fr-CA" sz="2400" dirty="0" smtClean="0">
                <a:ea typeface="+mn-lt"/>
                <a:cs typeface="+mn-lt"/>
              </a:rPr>
              <a:t>Communiquer au patient qu’il doit attendre l’appel de l’accueil clinique avant de se déplacer.</a:t>
            </a:r>
            <a:endParaRPr lang="fr-CA" sz="1600" dirty="0" smtClean="0"/>
          </a:p>
        </p:txBody>
      </p:sp>
      <p:sp>
        <p:nvSpPr>
          <p:cNvPr id="6" name="Virage 5"/>
          <p:cNvSpPr/>
          <p:nvPr/>
        </p:nvSpPr>
        <p:spPr>
          <a:xfrm>
            <a:off x="6459795" y="698090"/>
            <a:ext cx="845574" cy="5997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038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4629" y="808650"/>
            <a:ext cx="9371783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fr-CA" sz="2400" dirty="0" smtClean="0">
                <a:ea typeface="+mn-lt"/>
                <a:cs typeface="+mn-lt"/>
              </a:rPr>
              <a:t>Compléter </a:t>
            </a:r>
            <a:r>
              <a:rPr lang="fr-CA" sz="2400" u="sng" dirty="0" smtClean="0">
                <a:ea typeface="+mn-lt"/>
                <a:cs typeface="+mn-lt"/>
              </a:rPr>
              <a:t>l’ordonnance individuelle standardisée </a:t>
            </a:r>
          </a:p>
          <a:p>
            <a:pPr lvl="2"/>
            <a:r>
              <a:rPr lang="fr-CA" sz="1600" dirty="0" smtClean="0">
                <a:ea typeface="+mn-lt"/>
                <a:cs typeface="+mn-lt"/>
              </a:rPr>
              <a:t>«</a:t>
            </a:r>
            <a:r>
              <a:rPr lang="fr-CA" sz="1600" dirty="0">
                <a:ea typeface="+mn-lt"/>
                <a:cs typeface="+mn-lt"/>
              </a:rPr>
              <a:t> </a:t>
            </a:r>
            <a:r>
              <a:rPr lang="fr-CA" sz="1600" b="1" dirty="0" smtClean="0">
                <a:ea typeface="+mn-lt"/>
                <a:cs typeface="+mn-lt"/>
              </a:rPr>
              <a:t>ACCUEIL </a:t>
            </a:r>
            <a:r>
              <a:rPr lang="fr-CA" sz="1600" b="1" dirty="0">
                <a:ea typeface="+mn-lt"/>
                <a:cs typeface="+mn-lt"/>
              </a:rPr>
              <a:t>CLINIQUE COLIQUE NÉPHRÉTIQUE </a:t>
            </a:r>
            <a:r>
              <a:rPr lang="fr-CA" sz="1600" b="1" dirty="0" smtClean="0">
                <a:ea typeface="+mn-lt"/>
                <a:cs typeface="+mn-lt"/>
              </a:rPr>
              <a:t>ORDONNACE </a:t>
            </a:r>
            <a:r>
              <a:rPr lang="fr-CA" sz="1600" b="1" dirty="0">
                <a:ea typeface="+mn-lt"/>
                <a:cs typeface="+mn-lt"/>
              </a:rPr>
              <a:t>INDIVIDUELLE STANDARDISÉE URO-2</a:t>
            </a:r>
            <a:r>
              <a:rPr lang="fr-CA" sz="1600" dirty="0" smtClean="0">
                <a:ea typeface="+mn-lt"/>
                <a:cs typeface="+mn-lt"/>
              </a:rPr>
              <a:t>»</a:t>
            </a:r>
          </a:p>
          <a:p>
            <a:pPr lvl="2"/>
            <a:r>
              <a:rPr lang="fr-CA" sz="1600" dirty="0" smtClean="0">
                <a:ea typeface="+mn-lt"/>
                <a:cs typeface="+mn-lt"/>
              </a:rPr>
              <a:t> Disponible sur le </a:t>
            </a:r>
            <a:r>
              <a:rPr lang="fr-CA" sz="1600" u="sng" dirty="0" smtClean="0">
                <a:ea typeface="+mn-lt"/>
                <a:cs typeface="+mn-lt"/>
              </a:rPr>
              <a:t>code QR </a:t>
            </a:r>
            <a:r>
              <a:rPr lang="fr-CA" sz="1600" dirty="0" smtClean="0">
                <a:ea typeface="+mn-lt"/>
                <a:cs typeface="+mn-lt"/>
              </a:rPr>
              <a:t>ou au </a:t>
            </a:r>
            <a:r>
              <a:rPr lang="fr-CA" sz="1600" u="sng" dirty="0" smtClean="0">
                <a:ea typeface="+mn-lt"/>
                <a:cs typeface="+mn-lt"/>
              </a:rPr>
              <a:t>lien suivant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>
                <a:hlinkClick r:id="rId2"/>
              </a:rPr>
              <a:t>c6b65457-df49-4a7a-97d0-28fae662bd42.pdf (extranetccsmtl.ca)</a:t>
            </a:r>
            <a:endParaRPr lang="fr-CA" sz="1600" dirty="0" smtClean="0"/>
          </a:p>
        </p:txBody>
      </p:sp>
      <p:sp>
        <p:nvSpPr>
          <p:cNvPr id="7" name="Titre 3">
            <a:extLst>
              <a:ext uri="{FF2B5EF4-FFF2-40B4-BE49-F238E27FC236}">
                <a16:creationId xmlns:a16="http://schemas.microsoft.com/office/drawing/2014/main" id="{D6CEB38F-4091-48C0-AC2C-A709B712AAD3}"/>
              </a:ext>
            </a:extLst>
          </p:cNvPr>
          <p:cNvSpPr>
            <a:spLocks noGrp="1"/>
          </p:cNvSpPr>
          <p:nvPr/>
        </p:nvSpPr>
        <p:spPr>
          <a:xfrm>
            <a:off x="602658" y="203200"/>
            <a:ext cx="8483992" cy="862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A" sz="2900" b="1" dirty="0" smtClean="0">
                <a:ea typeface="+mj-lt"/>
                <a:cs typeface="+mj-lt"/>
              </a:rPr>
              <a:t>Suspicion de colique néphrétique</a:t>
            </a:r>
            <a:endParaRPr lang="en-US" sz="2900" b="1" dirty="0">
              <a:ea typeface="+mj-lt"/>
              <a:cs typeface="+mj-lt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9549" y="2081930"/>
            <a:ext cx="9371783" cy="135421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2"/>
            </a:pPr>
            <a:r>
              <a:rPr lang="fr-CA" sz="2400" dirty="0" smtClean="0">
                <a:ea typeface="+mn-lt"/>
                <a:cs typeface="+mn-lt"/>
              </a:rPr>
              <a:t>Transmettre à l’accueil clinique le document complété </a:t>
            </a:r>
          </a:p>
          <a:p>
            <a:pPr lvl="2"/>
            <a:r>
              <a:rPr lang="fr-CA" sz="1600" u="sng" dirty="0" smtClean="0">
                <a:ea typeface="+mn-lt"/>
                <a:cs typeface="+mn-lt"/>
              </a:rPr>
              <a:t>Pour HND </a:t>
            </a:r>
            <a:r>
              <a:rPr lang="fr-CA" sz="1600" dirty="0" smtClean="0">
                <a:ea typeface="+mn-lt"/>
                <a:cs typeface="+mn-lt"/>
              </a:rPr>
              <a:t>: fax au </a:t>
            </a:r>
            <a:r>
              <a:rPr lang="fr-CA" sz="1600" dirty="0" smtClean="0"/>
              <a:t>514-362-2829</a:t>
            </a:r>
            <a:endParaRPr lang="fr-CA" sz="1600" dirty="0" smtClean="0">
              <a:ea typeface="+mn-lt"/>
              <a:cs typeface="+mn-lt"/>
            </a:endParaRPr>
          </a:p>
          <a:p>
            <a:pPr lvl="2"/>
            <a:r>
              <a:rPr lang="fr-CA" sz="1600" u="sng" dirty="0" smtClean="0">
                <a:ea typeface="+mn-lt"/>
                <a:cs typeface="+mn-lt"/>
              </a:rPr>
              <a:t>Pour HV </a:t>
            </a:r>
            <a:r>
              <a:rPr lang="fr-CA" sz="1600" dirty="0" smtClean="0">
                <a:ea typeface="+mn-lt"/>
                <a:cs typeface="+mn-lt"/>
              </a:rPr>
              <a:t>: fax au </a:t>
            </a:r>
            <a:r>
              <a:rPr lang="fr-CA" sz="1600" dirty="0" smtClean="0"/>
              <a:t>514-765-8529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277330" y="4373642"/>
            <a:ext cx="9175194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4"/>
            </a:pPr>
            <a:r>
              <a:rPr lang="fr-CA" sz="2400" dirty="0" smtClean="0">
                <a:ea typeface="+mn-lt"/>
                <a:cs typeface="+mn-lt"/>
              </a:rPr>
              <a:t>A noter : </a:t>
            </a:r>
          </a:p>
          <a:p>
            <a:pPr lvl="2"/>
            <a:r>
              <a:rPr lang="fr-CA" sz="1600" u="sng" dirty="0">
                <a:ea typeface="+mn-lt"/>
                <a:cs typeface="+mn-lt"/>
              </a:rPr>
              <a:t>Médecin vigie p</a:t>
            </a:r>
            <a:r>
              <a:rPr lang="fr-CA" sz="1600" u="sng" dirty="0" smtClean="0">
                <a:ea typeface="+mn-lt"/>
                <a:cs typeface="+mn-lt"/>
              </a:rPr>
              <a:t>our HND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 smtClean="0"/>
              <a:t>Dre </a:t>
            </a:r>
            <a:r>
              <a:rPr lang="fr-CA" sz="1600" dirty="0" err="1" smtClean="0"/>
              <a:t>Abatzoglou</a:t>
            </a:r>
            <a:r>
              <a:rPr lang="fr-CA" sz="1600" dirty="0" smtClean="0"/>
              <a:t>		</a:t>
            </a:r>
            <a:r>
              <a:rPr lang="fr-CA" sz="1600" u="sng" dirty="0" smtClean="0">
                <a:ea typeface="+mn-lt"/>
                <a:cs typeface="+mn-lt"/>
              </a:rPr>
              <a:t>Médecin </a:t>
            </a:r>
            <a:r>
              <a:rPr lang="fr-CA" sz="1600" u="sng" dirty="0">
                <a:ea typeface="+mn-lt"/>
                <a:cs typeface="+mn-lt"/>
              </a:rPr>
              <a:t>vigie pour </a:t>
            </a:r>
            <a:r>
              <a:rPr lang="fr-CA" sz="1600" u="sng" dirty="0" smtClean="0">
                <a:ea typeface="+mn-lt"/>
                <a:cs typeface="+mn-lt"/>
              </a:rPr>
              <a:t>HV </a:t>
            </a:r>
            <a:r>
              <a:rPr lang="fr-CA" sz="1600" dirty="0" smtClean="0">
                <a:ea typeface="+mn-lt"/>
                <a:cs typeface="+mn-lt"/>
              </a:rPr>
              <a:t>: </a:t>
            </a:r>
            <a:r>
              <a:rPr lang="fr-CA" sz="1600" dirty="0" smtClean="0"/>
              <a:t>Dr Bell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-319548" y="3192977"/>
            <a:ext cx="913371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fr-CA" sz="2400" dirty="0" smtClean="0">
              <a:ea typeface="+mn-lt"/>
              <a:cs typeface="+mn-lt"/>
            </a:endParaRPr>
          </a:p>
          <a:p>
            <a:pPr marL="1428750" lvl="2" indent="-514350">
              <a:buFont typeface="+mj-lt"/>
              <a:buAutoNum type="arabicPeriod" startAt="3"/>
            </a:pPr>
            <a:r>
              <a:rPr lang="fr-CA" sz="2400" dirty="0" smtClean="0">
                <a:ea typeface="+mn-lt"/>
                <a:cs typeface="+mn-lt"/>
              </a:rPr>
              <a:t>Communiquer au patient qu’il doit attendre l’appel de l’accueil clinique avant de se déplacer.</a:t>
            </a:r>
            <a:endParaRPr lang="fr-CA" sz="1600" dirty="0" smtClean="0"/>
          </a:p>
        </p:txBody>
      </p:sp>
      <p:sp>
        <p:nvSpPr>
          <p:cNvPr id="6" name="Virage 5"/>
          <p:cNvSpPr/>
          <p:nvPr/>
        </p:nvSpPr>
        <p:spPr>
          <a:xfrm>
            <a:off x="6459795" y="698090"/>
            <a:ext cx="845574" cy="59976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658" y="173105"/>
            <a:ext cx="1433206" cy="1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9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altLang="fr-FR"/>
              <a:t>Coordonnées</a:t>
            </a:r>
            <a:endParaRPr lang="fr-CA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0"/>
              <a:t>Et autres renseignements utiles</a:t>
            </a:r>
          </a:p>
        </p:txBody>
      </p:sp>
    </p:spTree>
    <p:extLst>
      <p:ext uri="{BB962C8B-B14F-4D97-AF65-F5344CB8AC3E}">
        <p14:creationId xmlns:p14="http://schemas.microsoft.com/office/powerpoint/2010/main" val="292444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4294967295"/>
          </p:nvPr>
        </p:nvSpPr>
        <p:spPr>
          <a:xfrm>
            <a:off x="0" y="476250"/>
            <a:ext cx="4038600" cy="5461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altLang="fr-FR" b="1" dirty="0"/>
              <a:t>Site Hôpital de Verdun</a:t>
            </a:r>
          </a:p>
          <a:p>
            <a:pPr marL="0" indent="0">
              <a:buNone/>
            </a:pPr>
            <a:endParaRPr lang="fr-CA" altLang="fr-FR" b="1" dirty="0"/>
          </a:p>
          <a:p>
            <a:r>
              <a:rPr lang="fr-CA" altLang="fr-FR" dirty="0"/>
              <a:t>Ligne directe: </a:t>
            </a:r>
            <a:r>
              <a:rPr lang="fr-CA" dirty="0"/>
              <a:t>514-765-8530</a:t>
            </a:r>
            <a:br>
              <a:rPr lang="fr-CA" dirty="0"/>
            </a:br>
            <a:endParaRPr lang="fr-CA" dirty="0"/>
          </a:p>
          <a:p>
            <a:r>
              <a:rPr lang="fr-CA" altLang="fr-FR" dirty="0"/>
              <a:t>Poste à l’interne #66666</a:t>
            </a:r>
            <a:br>
              <a:rPr lang="fr-CA" altLang="fr-FR" dirty="0"/>
            </a:br>
            <a:endParaRPr lang="fr-CA" altLang="fr-FR" dirty="0"/>
          </a:p>
          <a:p>
            <a:r>
              <a:rPr lang="fr-CA" altLang="fr-FR" dirty="0"/>
              <a:t>Télécopieur: </a:t>
            </a:r>
            <a:r>
              <a:rPr lang="fr-CA" dirty="0"/>
              <a:t>514-765-8529</a:t>
            </a:r>
            <a:br>
              <a:rPr lang="fr-CA" dirty="0"/>
            </a:br>
            <a:endParaRPr lang="fr-CA" altLang="fr-FR" dirty="0"/>
          </a:p>
          <a:p>
            <a:r>
              <a:rPr lang="fr-CA" altLang="fr-FR" b="1" dirty="0"/>
              <a:t>Lieu: </a:t>
            </a:r>
            <a:r>
              <a:rPr lang="fr-CA" altLang="fr-FR" dirty="0"/>
              <a:t>localisation temporaire pendant les travaux </a:t>
            </a:r>
            <a:br>
              <a:rPr lang="fr-CA" altLang="fr-FR" dirty="0"/>
            </a:br>
            <a:endParaRPr lang="fr-CA" altLang="fr-FR" b="1" dirty="0"/>
          </a:p>
          <a:p>
            <a:r>
              <a:rPr lang="fr-CA" altLang="fr-FR" b="1" dirty="0"/>
              <a:t>Heures d’ouvertures: </a:t>
            </a:r>
            <a:r>
              <a:rPr lang="fr-CA" altLang="fr-FR" dirty="0"/>
              <a:t> Du lundi au vendredi, de 8h à 16h, </a:t>
            </a:r>
            <a:r>
              <a:rPr lang="fr-CA" altLang="fr-FR" b="1" dirty="0"/>
              <a:t>sauf les jours fériés</a:t>
            </a:r>
            <a:br>
              <a:rPr lang="fr-CA" altLang="fr-FR" b="1" dirty="0"/>
            </a:br>
            <a:endParaRPr lang="fr-CA" altLang="fr-FR" b="1" dirty="0"/>
          </a:p>
          <a:p>
            <a:r>
              <a:rPr lang="fr-CA" dirty="0"/>
              <a:t>Un aide-mémoire des coordonnées à remettre au patient est disponible sur le site internet du CIUSSS (ainsi que sur la page Intranet – à venir)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4294967295"/>
          </p:nvPr>
        </p:nvSpPr>
        <p:spPr>
          <a:xfrm>
            <a:off x="5105400" y="476250"/>
            <a:ext cx="4038600" cy="5461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CA" b="1" dirty="0"/>
              <a:t>Site Hôpital Notre-Dame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  <a:p>
            <a:r>
              <a:rPr lang="fr-CA" dirty="0"/>
              <a:t>Ligne directe: 514-413-8701</a:t>
            </a:r>
            <a:br>
              <a:rPr lang="fr-CA" dirty="0"/>
            </a:br>
            <a:endParaRPr lang="fr-CA" dirty="0"/>
          </a:p>
          <a:p>
            <a:r>
              <a:rPr lang="fr-CA" dirty="0"/>
              <a:t>Poste à l’interne </a:t>
            </a:r>
            <a:r>
              <a:rPr lang="fr-CA" dirty="0" smtClean="0"/>
              <a:t>#126218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  <a:p>
            <a:r>
              <a:rPr lang="fr-CA" dirty="0"/>
              <a:t>Télécopieur: 514-362-2829</a:t>
            </a:r>
            <a:br>
              <a:rPr lang="fr-CA" dirty="0"/>
            </a:br>
            <a:endParaRPr lang="fr-CA" dirty="0"/>
          </a:p>
          <a:p>
            <a:r>
              <a:rPr lang="fr-CA" b="1" dirty="0"/>
              <a:t>Lieu</a:t>
            </a:r>
            <a:r>
              <a:rPr lang="fr-CA" dirty="0"/>
              <a:t>: Pavillon Deschamps, Rez-de-chaussée, Local FR-1144</a:t>
            </a:r>
            <a:br>
              <a:rPr lang="fr-CA" dirty="0"/>
            </a:br>
            <a:endParaRPr lang="fr-CA" dirty="0"/>
          </a:p>
          <a:p>
            <a:r>
              <a:rPr lang="fr-CA" b="1" dirty="0"/>
              <a:t>Heures d’ouverture</a:t>
            </a:r>
            <a:r>
              <a:rPr lang="fr-CA" dirty="0"/>
              <a:t>: </a:t>
            </a:r>
            <a:r>
              <a:rPr lang="fr-CA" altLang="fr-FR" dirty="0"/>
              <a:t>Du lundi au vendredi, de 8h à 16h, </a:t>
            </a:r>
            <a:r>
              <a:rPr lang="fr-CA" altLang="fr-FR" b="1" dirty="0"/>
              <a:t>sauf les jours fériés</a:t>
            </a:r>
            <a:br>
              <a:rPr lang="fr-CA" altLang="fr-FR" b="1" dirty="0"/>
            </a:br>
            <a:endParaRPr lang="fr-CA" altLang="fr-FR" b="1" dirty="0"/>
          </a:p>
          <a:p>
            <a:r>
              <a:rPr lang="fr-CA" dirty="0"/>
              <a:t>Un aide-mémoire des coordonnées à remettre au patient est disponible sur le site internet du CIUSSS (ainsi que sur la page Intranet – à venir)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4434136" y="476672"/>
            <a:ext cx="0" cy="525658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62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858297"/>
            <a:ext cx="8575345" cy="2507226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2" name="Titre 1"/>
          <p:cNvSpPr txBox="1">
            <a:spLocks/>
          </p:cNvSpPr>
          <p:nvPr/>
        </p:nvSpPr>
        <p:spPr>
          <a:xfrm>
            <a:off x="1335716" y="1959242"/>
            <a:ext cx="7269163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000" u="sng" dirty="0">
                <a:solidFill>
                  <a:schemeClr val="bg2"/>
                </a:solidFill>
              </a:rPr>
              <a:t>HND</a:t>
            </a:r>
            <a:endParaRPr lang="fr-CA" sz="4000" dirty="0" smtClean="0">
              <a:solidFill>
                <a:schemeClr val="bg2"/>
              </a:solidFill>
            </a:endParaRPr>
          </a:p>
          <a:p>
            <a:r>
              <a:rPr lang="fr-CA" sz="4000" dirty="0" smtClean="0">
                <a:solidFill>
                  <a:schemeClr val="bg2"/>
                </a:solidFill>
              </a:rPr>
              <a:t>Clinique d’</a:t>
            </a:r>
            <a:r>
              <a:rPr lang="fr-CA" sz="4000" dirty="0" err="1" smtClean="0">
                <a:solidFill>
                  <a:schemeClr val="bg2"/>
                </a:solidFill>
              </a:rPr>
              <a:t>uro</a:t>
            </a:r>
            <a:r>
              <a:rPr lang="fr-CA" sz="4000" dirty="0" smtClean="0">
                <a:solidFill>
                  <a:schemeClr val="bg2"/>
                </a:solidFill>
              </a:rPr>
              <a:t>-gynécologie</a:t>
            </a:r>
          </a:p>
          <a:p>
            <a:endParaRPr lang="fr-CA" b="0" dirty="0" smtClean="0">
              <a:solidFill>
                <a:schemeClr val="bg2"/>
              </a:solidFill>
            </a:endParaRPr>
          </a:p>
          <a:p>
            <a:r>
              <a:rPr lang="fr-CA" b="0" dirty="0" smtClean="0">
                <a:solidFill>
                  <a:schemeClr val="bg2"/>
                </a:solidFill>
              </a:rPr>
              <a:t>Projet Bandelette</a:t>
            </a:r>
            <a:endParaRPr lang="fr-CA" b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80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135" y="373626"/>
            <a:ext cx="84164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dirty="0" smtClean="0"/>
              <a:t> </a:t>
            </a:r>
            <a:r>
              <a:rPr lang="fr-CA" sz="2400" u="sng" dirty="0" smtClean="0"/>
              <a:t>Centre </a:t>
            </a:r>
            <a:r>
              <a:rPr lang="fr-CA" sz="2400" b="1" u="sng" dirty="0" smtClean="0"/>
              <a:t>secondaire</a:t>
            </a:r>
            <a:r>
              <a:rPr lang="fr-CA" sz="2400" u="sng" dirty="0" smtClean="0"/>
              <a:t> </a:t>
            </a:r>
            <a:r>
              <a:rPr lang="fr-CA" sz="2400" dirty="0" smtClean="0"/>
              <a:t>dans le cadre du Programme de prise en charge spécialisée de l’incontinence urinaire et de la gestion des complications liées à la pose d’une bandelette.</a:t>
            </a:r>
            <a:endParaRPr lang="fr-CA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90049" y="1725564"/>
            <a:ext cx="84164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u="sng" dirty="0" smtClean="0"/>
              <a:t>Date de démarrage du projet</a:t>
            </a:r>
            <a:r>
              <a:rPr lang="fr-CA" sz="2400" dirty="0" smtClean="0"/>
              <a:t> : novembre 2022 </a:t>
            </a:r>
            <a:endParaRPr lang="fr-CA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294967" y="2448236"/>
            <a:ext cx="84164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u="sng" dirty="0" smtClean="0"/>
              <a:t>Professionnels de santé spécialisés dans le programme</a:t>
            </a:r>
            <a:r>
              <a:rPr lang="fr-CA" sz="2400" dirty="0" smtClean="0"/>
              <a:t>: 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A" sz="2200" dirty="0" smtClean="0"/>
              <a:t>Médecins : </a:t>
            </a:r>
            <a:r>
              <a:rPr lang="fr-CA" sz="2200" b="1" u="sng" dirty="0">
                <a:solidFill>
                  <a:srgbClr val="FFCC00"/>
                </a:solidFill>
              </a:rPr>
              <a:t>Dre Marie-Claude </a:t>
            </a:r>
            <a:r>
              <a:rPr lang="fr-CA" sz="2200" b="1" u="sng" dirty="0" smtClean="0">
                <a:solidFill>
                  <a:srgbClr val="FFCC00"/>
                </a:solidFill>
              </a:rPr>
              <a:t>Lemieux - Dr </a:t>
            </a:r>
            <a:r>
              <a:rPr lang="fr-CA" sz="2200" b="1" u="sng" dirty="0" err="1" smtClean="0">
                <a:solidFill>
                  <a:srgbClr val="FFCC00"/>
                </a:solidFill>
              </a:rPr>
              <a:t>Mihnea</a:t>
            </a:r>
            <a:r>
              <a:rPr lang="fr-CA" sz="2200" b="1" u="sng" dirty="0" smtClean="0">
                <a:solidFill>
                  <a:srgbClr val="FFCC00"/>
                </a:solidFill>
              </a:rPr>
              <a:t> </a:t>
            </a:r>
            <a:r>
              <a:rPr lang="fr-CA" sz="2200" b="1" u="sng" dirty="0" err="1" smtClean="0">
                <a:solidFill>
                  <a:srgbClr val="FFCC00"/>
                </a:solidFill>
              </a:rPr>
              <a:t>Gangal</a:t>
            </a:r>
            <a:r>
              <a:rPr lang="fr-CA" sz="2200" b="1" u="sng" dirty="0" smtClean="0">
                <a:solidFill>
                  <a:srgbClr val="FFCC00"/>
                </a:solidFill>
              </a:rPr>
              <a:t> </a:t>
            </a:r>
            <a:r>
              <a:rPr lang="fr-CA" sz="2200" dirty="0" smtClean="0"/>
              <a:t>Infirmière du programme : </a:t>
            </a:r>
            <a:r>
              <a:rPr lang="fr-CA" sz="2200" b="1" u="sng" dirty="0" smtClean="0"/>
              <a:t>Dominique </a:t>
            </a:r>
            <a:r>
              <a:rPr lang="fr-CA" sz="2200" b="1" u="sng" dirty="0" err="1" smtClean="0"/>
              <a:t>Banatte</a:t>
            </a:r>
            <a:r>
              <a:rPr lang="fr-CA" sz="2200" b="1" u="sng" dirty="0" smtClean="0"/>
              <a:t> #124912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85134" y="3696932"/>
            <a:ext cx="841641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u="sng" dirty="0" smtClean="0">
                <a:solidFill>
                  <a:srgbClr val="FF7053"/>
                </a:solidFill>
              </a:rPr>
              <a:t>On a </a:t>
            </a:r>
            <a:r>
              <a:rPr lang="fr-CA" sz="2400" u="sng" dirty="0">
                <a:solidFill>
                  <a:srgbClr val="FF7053"/>
                </a:solidFill>
              </a:rPr>
              <a:t>b</a:t>
            </a:r>
            <a:r>
              <a:rPr lang="fr-CA" sz="2400" u="sng" dirty="0" smtClean="0">
                <a:solidFill>
                  <a:srgbClr val="FF7053"/>
                </a:solidFill>
              </a:rPr>
              <a:t>esoin de vous pour </a:t>
            </a:r>
            <a:r>
              <a:rPr lang="fr-CA" sz="2400" b="1" u="sng" dirty="0" smtClean="0">
                <a:solidFill>
                  <a:srgbClr val="FF7053"/>
                </a:solidFill>
              </a:rPr>
              <a:t>mieux orienter </a:t>
            </a:r>
            <a:r>
              <a:rPr lang="fr-CA" sz="2400" u="sng" dirty="0" smtClean="0">
                <a:solidFill>
                  <a:srgbClr val="FF7053"/>
                </a:solidFill>
              </a:rPr>
              <a:t>vos requêtes :</a:t>
            </a:r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A" sz="2200" dirty="0" smtClean="0"/>
              <a:t>Requêtes </a:t>
            </a:r>
            <a:r>
              <a:rPr lang="fr-CA" sz="2200" b="1" dirty="0" smtClean="0"/>
              <a:t>nominatives</a:t>
            </a:r>
            <a:r>
              <a:rPr lang="fr-CA" sz="2200" dirty="0" smtClean="0"/>
              <a:t> pour Dre Lemieux et/ou Dr </a:t>
            </a:r>
            <a:r>
              <a:rPr lang="fr-CA" sz="2200" dirty="0" err="1" smtClean="0"/>
              <a:t>Gangal</a:t>
            </a:r>
            <a:endParaRPr lang="fr-CA" sz="2200" dirty="0" smtClean="0"/>
          </a:p>
          <a:p>
            <a:pPr marL="800100" lvl="1" indent="-342900" algn="just">
              <a:buFont typeface="Wingdings" panose="05000000000000000000" pitchFamily="2" charset="2"/>
              <a:buChar char="§"/>
            </a:pPr>
            <a:r>
              <a:rPr lang="fr-CA" sz="2200" dirty="0"/>
              <a:t>Spécifier la </a:t>
            </a:r>
            <a:r>
              <a:rPr lang="fr-CA" sz="2200" b="1" dirty="0"/>
              <a:t>raison</a:t>
            </a:r>
            <a:r>
              <a:rPr lang="fr-CA" sz="2200" dirty="0"/>
              <a:t> :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85134" y="4996933"/>
            <a:ext cx="412955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numCol="1" rtlCol="0">
            <a:spAutoFit/>
          </a:bodyPr>
          <a:lstStyle/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CA" dirty="0"/>
              <a:t>pose de bandelette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CA" dirty="0"/>
              <a:t>problème de </a:t>
            </a:r>
            <a:r>
              <a:rPr lang="fr-CA" dirty="0" smtClean="0"/>
              <a:t>bandelette</a:t>
            </a:r>
            <a:endParaRPr lang="fr-CA" dirty="0"/>
          </a:p>
        </p:txBody>
      </p:sp>
      <p:sp>
        <p:nvSpPr>
          <p:cNvPr id="7" name="ZoneTexte 6"/>
          <p:cNvSpPr txBox="1"/>
          <p:nvPr/>
        </p:nvSpPr>
        <p:spPr>
          <a:xfrm>
            <a:off x="4562168" y="4996933"/>
            <a:ext cx="4149212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CA" dirty="0"/>
              <a:t>incontinence urinaire </a:t>
            </a:r>
          </a:p>
          <a:p>
            <a:pPr marL="1257300" lvl="2" indent="-342900" algn="just">
              <a:buFont typeface="Wingdings" panose="05000000000000000000" pitchFamily="2" charset="2"/>
              <a:buChar char="§"/>
            </a:pPr>
            <a:r>
              <a:rPr lang="fr-CA" dirty="0"/>
              <a:t>perte </a:t>
            </a:r>
            <a:r>
              <a:rPr lang="fr-CA" dirty="0" smtClean="0"/>
              <a:t>urinaire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3892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0" y="1858297"/>
            <a:ext cx="8575345" cy="250722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endParaRPr lang="fr-CA" dirty="0"/>
          </a:p>
        </p:txBody>
      </p:sp>
      <p:sp>
        <p:nvSpPr>
          <p:cNvPr id="2" name="Titre 1"/>
          <p:cNvSpPr txBox="1">
            <a:spLocks/>
          </p:cNvSpPr>
          <p:nvPr/>
        </p:nvSpPr>
        <p:spPr>
          <a:xfrm>
            <a:off x="1335716" y="1959242"/>
            <a:ext cx="7269163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4000" u="sng" dirty="0">
                <a:solidFill>
                  <a:schemeClr val="bg2"/>
                </a:solidFill>
              </a:rPr>
              <a:t>HND</a:t>
            </a:r>
            <a:endParaRPr lang="fr-CA" sz="4000" dirty="0" smtClean="0">
              <a:solidFill>
                <a:schemeClr val="bg2"/>
              </a:solidFill>
            </a:endParaRPr>
          </a:p>
          <a:p>
            <a:r>
              <a:rPr lang="fr-CA" sz="4000" dirty="0" smtClean="0">
                <a:solidFill>
                  <a:schemeClr val="bg2"/>
                </a:solidFill>
              </a:rPr>
              <a:t>Clinique de dentisterie sociale</a:t>
            </a:r>
          </a:p>
          <a:p>
            <a:endParaRPr lang="fr-CA" sz="4000" dirty="0">
              <a:solidFill>
                <a:schemeClr val="bg2"/>
              </a:solidFill>
            </a:endParaRPr>
          </a:p>
          <a:p>
            <a:r>
              <a:rPr lang="fr-CA" b="0" dirty="0" smtClean="0">
                <a:solidFill>
                  <a:schemeClr val="bg2"/>
                </a:solidFill>
              </a:rPr>
              <a:t>Projet</a:t>
            </a:r>
            <a:r>
              <a:rPr lang="fr-CA" sz="2000" dirty="0" smtClean="0">
                <a:solidFill>
                  <a:schemeClr val="bg2"/>
                </a:solidFill>
              </a:rPr>
              <a:t>  </a:t>
            </a:r>
            <a:r>
              <a:rPr lang="fr-CA" b="0" dirty="0" smtClean="0">
                <a:solidFill>
                  <a:schemeClr val="bg2"/>
                </a:solidFill>
              </a:rPr>
              <a:t>pilote ministériel </a:t>
            </a:r>
            <a:endParaRPr lang="fr-CA" b="0" dirty="0">
              <a:solidFill>
                <a:schemeClr val="bg2"/>
              </a:solidFill>
            </a:endParaRPr>
          </a:p>
          <a:p>
            <a:endParaRPr lang="fr-CA" b="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76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135" y="383466"/>
            <a:ext cx="841641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dirty="0" smtClean="0"/>
              <a:t> </a:t>
            </a:r>
            <a:r>
              <a:rPr lang="fr-CA" sz="2400" u="sng" dirty="0" smtClean="0"/>
              <a:t>Critères d’admissibilités 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Poids &lt; 300 livres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Ne </a:t>
            </a:r>
            <a:r>
              <a:rPr lang="fr-CA" dirty="0"/>
              <a:t>pas être couvert par un programme d’assurance dentaire public ou privé </a:t>
            </a:r>
            <a:endParaRPr lang="fr-CA" dirty="0" smtClean="0"/>
          </a:p>
          <a:p>
            <a:pPr lvl="1" algn="just"/>
            <a:r>
              <a:rPr lang="fr-CA" dirty="0" smtClean="0"/>
              <a:t>(</a:t>
            </a:r>
            <a:r>
              <a:rPr lang="fr-CA" dirty="0"/>
              <a:t>ex. : aide sociale depuis plus de 12 mois </a:t>
            </a:r>
            <a:r>
              <a:rPr lang="fr-CA" dirty="0" smtClean="0"/>
              <a:t>consécutifs)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Ne </a:t>
            </a:r>
            <a:r>
              <a:rPr lang="fr-CA" dirty="0"/>
              <a:t>pas être en mesure de se payer des soins </a:t>
            </a:r>
            <a:r>
              <a:rPr lang="fr-CA" dirty="0" smtClean="0"/>
              <a:t>dentaires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Ne </a:t>
            </a:r>
            <a:r>
              <a:rPr lang="fr-CA" dirty="0"/>
              <a:t>pas être déjà suivi par un autre programme de soins dentaires du CCSMTL (Cliniques Jeunes de la rue, Clinique dentaire du site Mont-St-Antoine, IUGM, etc.)</a:t>
            </a:r>
            <a:endParaRPr lang="fr-CA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280217" y="2689134"/>
            <a:ext cx="84164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dirty="0" smtClean="0"/>
              <a:t> </a:t>
            </a:r>
            <a:r>
              <a:rPr lang="fr-CA" sz="2400" u="sng" dirty="0" smtClean="0"/>
              <a:t>Comment nous envoyer des patients: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Compléter le </a:t>
            </a:r>
            <a:r>
              <a:rPr lang="fr-CA" b="1" dirty="0" smtClean="0"/>
              <a:t>formulaire SM02129 </a:t>
            </a:r>
            <a:r>
              <a:rPr lang="fr-CA" dirty="0" smtClean="0"/>
              <a:t>au lien </a:t>
            </a:r>
            <a:r>
              <a:rPr lang="fr-CA" dirty="0">
                <a:hlinkClick r:id="rId2"/>
              </a:rPr>
              <a:t>801a6736-0c75-4680-a8ba-b77a25eb5534.pdf (extranetccsmtl.ca)</a:t>
            </a:r>
            <a:r>
              <a:rPr lang="fr-CA" dirty="0" smtClean="0"/>
              <a:t> ou avec le code QR 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Envoyer par courriel : </a:t>
            </a:r>
            <a:r>
              <a:rPr lang="fr-CA" i="1" u="sng" dirty="0" smtClean="0">
                <a:hlinkClick r:id="rId3"/>
              </a:rPr>
              <a:t>rdv.hnd.ccsmtl@ssss.gouv.qc.ca</a:t>
            </a:r>
            <a:r>
              <a:rPr lang="fr-CA" i="1" u="sng" dirty="0" smtClean="0"/>
              <a:t> </a:t>
            </a:r>
          </a:p>
          <a:p>
            <a:pPr lvl="1" algn="just"/>
            <a:r>
              <a:rPr lang="fr-CA" dirty="0" smtClean="0"/>
              <a:t>ou par fax au </a:t>
            </a:r>
            <a:r>
              <a:rPr lang="fr-CA" dirty="0" smtClean="0">
                <a:solidFill>
                  <a:srgbClr val="0070C0"/>
                </a:solidFill>
              </a:rPr>
              <a:t>(514)362-2447</a:t>
            </a:r>
            <a:endParaRPr lang="fr-CA" dirty="0">
              <a:solidFill>
                <a:srgbClr val="0070C0"/>
              </a:solidFill>
            </a:endParaRP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fr-CA" dirty="0" smtClean="0"/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endParaRPr lang="fr-CA" sz="24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99215" y="3431465"/>
            <a:ext cx="1436168" cy="144211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5135" y="4418136"/>
            <a:ext cx="84164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2400" dirty="0" smtClean="0"/>
              <a:t> </a:t>
            </a:r>
            <a:r>
              <a:rPr lang="fr-CA" sz="2400" u="sng" dirty="0"/>
              <a:t>O</a:t>
            </a:r>
            <a:r>
              <a:rPr lang="fr-CA" sz="2400" u="sng" dirty="0" smtClean="0"/>
              <a:t>ù et quand nous envoyer des patients: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fr-CA" dirty="0" smtClean="0"/>
              <a:t>IR1193, au RDC du pavillon Deschamps, </a:t>
            </a:r>
            <a:r>
              <a:rPr lang="pt-BR" dirty="0" smtClean="0"/>
              <a:t>1560 </a:t>
            </a:r>
            <a:r>
              <a:rPr lang="pt-BR" dirty="0"/>
              <a:t>R. Sherbrooke E, Montréal, QC </a:t>
            </a:r>
            <a:r>
              <a:rPr lang="pt-BR" dirty="0" smtClean="0"/>
              <a:t>H2L</a:t>
            </a:r>
          </a:p>
          <a:p>
            <a:pPr marL="742950" lvl="1" indent="-285750" algn="just">
              <a:buFont typeface="Wingdings" panose="05000000000000000000" pitchFamily="2" charset="2"/>
              <a:buChar char="§"/>
            </a:pPr>
            <a:r>
              <a:rPr lang="pt-BR" dirty="0"/>
              <a:t>Du </a:t>
            </a:r>
            <a:r>
              <a:rPr lang="pt-BR" dirty="0" smtClean="0"/>
              <a:t>lundi au vendredi de 8h-16h.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527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61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LE Fonctionnement de l’accueil clinique</a:t>
            </a:r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0"/>
              <a:t>Directives ministérielles et spécificités pour HND et HV </a:t>
            </a:r>
          </a:p>
        </p:txBody>
      </p:sp>
    </p:spTree>
    <p:extLst>
      <p:ext uri="{BB962C8B-B14F-4D97-AF65-F5344CB8AC3E}">
        <p14:creationId xmlns:p14="http://schemas.microsoft.com/office/powerpoint/2010/main" val="10750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900"/>
              <a:t>Objectifs des accueils cliniques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9246574"/>
              </p:ext>
            </p:extLst>
          </p:nvPr>
        </p:nvGraphicFramePr>
        <p:xfrm>
          <a:off x="601663" y="1125538"/>
          <a:ext cx="8002587" cy="481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033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Rappel sur les critères généraux d’admissibilité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42413"/>
              </p:ext>
            </p:extLst>
          </p:nvPr>
        </p:nvGraphicFramePr>
        <p:xfrm>
          <a:off x="601861" y="1047716"/>
          <a:ext cx="8002587" cy="4811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Étoile à 5 branches 2"/>
          <p:cNvSpPr/>
          <p:nvPr/>
        </p:nvSpPr>
        <p:spPr>
          <a:xfrm>
            <a:off x="8386916" y="904568"/>
            <a:ext cx="217532" cy="2654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Étoile à 5 branches 4"/>
          <p:cNvSpPr/>
          <p:nvPr/>
        </p:nvSpPr>
        <p:spPr>
          <a:xfrm>
            <a:off x="8387527" y="5176685"/>
            <a:ext cx="217532" cy="2654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Étoile à 5 branches 5"/>
          <p:cNvSpPr/>
          <p:nvPr/>
        </p:nvSpPr>
        <p:spPr>
          <a:xfrm>
            <a:off x="8386916" y="3410820"/>
            <a:ext cx="217532" cy="26547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190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11">
            <a:extLst>
              <a:ext uri="{FF2B5EF4-FFF2-40B4-BE49-F238E27FC236}">
                <a16:creationId xmlns:a16="http://schemas.microsoft.com/office/drawing/2014/main" id="{A6F4CD89-9D5E-48CC-B804-CAF7DF8E2BB0}"/>
              </a:ext>
            </a:extLst>
          </p:cNvPr>
          <p:cNvSpPr txBox="1"/>
          <p:nvPr/>
        </p:nvSpPr>
        <p:spPr>
          <a:xfrm>
            <a:off x="194554" y="1605064"/>
            <a:ext cx="8005863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fr-CA" sz="2800" dirty="0">
                <a:ea typeface="+mn-lt"/>
                <a:cs typeface="+mn-lt"/>
              </a:rPr>
              <a:t>Vers une standardisation des protocoles</a:t>
            </a:r>
            <a:endParaRPr lang="en-US" sz="2800" dirty="0">
              <a:ea typeface="+mn-lt"/>
              <a:cs typeface="+mn-lt"/>
            </a:endParaRPr>
          </a:p>
          <a:p>
            <a:pPr lvl="1"/>
            <a:endParaRPr lang="fr-CA" sz="2800" dirty="0">
              <a:ea typeface="+mn-lt"/>
              <a:cs typeface="+mn-lt"/>
            </a:endParaRPr>
          </a:p>
          <a:p>
            <a:pPr marL="742950" lvl="1" indent="-285750">
              <a:buFont typeface="Arial"/>
              <a:buChar char="•"/>
            </a:pPr>
            <a:r>
              <a:rPr lang="fr-CA" sz="2800" dirty="0">
                <a:ea typeface="+mn-lt"/>
                <a:cs typeface="+mn-lt"/>
              </a:rPr>
              <a:t>Davantage de conditions cliniques prédéterminées (10 obligatoires) seront offertes</a:t>
            </a:r>
            <a:endParaRPr lang="en-US" sz="2800" dirty="0">
              <a:ea typeface="+mn-lt"/>
              <a:cs typeface="+mn-lt"/>
            </a:endParaRPr>
          </a:p>
          <a:p>
            <a:pPr marL="1200150" lvl="2" indent="-285750">
              <a:buFont typeface="Arial"/>
              <a:buChar char="•"/>
            </a:pPr>
            <a:r>
              <a:rPr lang="fr-CA" sz="2800" dirty="0">
                <a:ea typeface="+mn-lt"/>
                <a:cs typeface="+mn-lt"/>
              </a:rPr>
              <a:t>+6 pour l’hôpital Notre-Dame (Total de 11)</a:t>
            </a:r>
            <a:endParaRPr lang="en-US" sz="2800">
              <a:ea typeface="+mn-lt"/>
              <a:cs typeface="+mn-lt"/>
            </a:endParaRPr>
          </a:p>
          <a:p>
            <a:pPr marL="1200150" lvl="2" indent="-285750">
              <a:buFont typeface="Arial"/>
              <a:buChar char="•"/>
            </a:pPr>
            <a:r>
              <a:rPr lang="fr-CA" sz="2800" dirty="0">
                <a:ea typeface="+mn-lt"/>
                <a:cs typeface="+mn-lt"/>
              </a:rPr>
              <a:t>+6 pour l’hôpital de Verdun (Total 14)</a:t>
            </a:r>
            <a:endParaRPr lang="fr-CA" sz="2800">
              <a:cs typeface="Calibri"/>
            </a:endParaRPr>
          </a:p>
        </p:txBody>
      </p:sp>
      <p:sp>
        <p:nvSpPr>
          <p:cNvPr id="7" name="Titre 3">
            <a:extLst>
              <a:ext uri="{FF2B5EF4-FFF2-40B4-BE49-F238E27FC236}">
                <a16:creationId xmlns:a16="http://schemas.microsoft.com/office/drawing/2014/main" id="{D6CEB38F-4091-48C0-AC2C-A709B712AAD3}"/>
              </a:ext>
            </a:extLst>
          </p:cNvPr>
          <p:cNvSpPr>
            <a:spLocks noGrp="1"/>
          </p:cNvSpPr>
          <p:nvPr/>
        </p:nvSpPr>
        <p:spPr>
          <a:xfrm>
            <a:off x="602658" y="203200"/>
            <a:ext cx="8483992" cy="862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fr-CA" sz="2900" b="1" dirty="0">
                <a:ea typeface="+mj-lt"/>
                <a:cs typeface="+mj-lt"/>
              </a:rPr>
              <a:t>Orientations ministérielles émises pour 2020-2023</a:t>
            </a:r>
            <a:endParaRPr lang="en-US" sz="2900" b="1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53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861" y="274638"/>
            <a:ext cx="5823744" cy="706437"/>
          </a:xfrm>
        </p:spPr>
        <p:txBody>
          <a:bodyPr>
            <a:normAutofit/>
          </a:bodyPr>
          <a:lstStyle/>
          <a:p>
            <a:r>
              <a:rPr lang="fr-CA" sz="2900" dirty="0">
                <a:cs typeface="Calibri"/>
              </a:rPr>
              <a:t>Référencement et Statistiques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A1334DA6-2B77-478D-9971-935F06529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945373"/>
              </p:ext>
            </p:extLst>
          </p:nvPr>
        </p:nvGraphicFramePr>
        <p:xfrm>
          <a:off x="5651770" y="1245141"/>
          <a:ext cx="2879976" cy="432685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59992">
                  <a:extLst>
                    <a:ext uri="{9D8B030D-6E8A-4147-A177-3AD203B41FA5}">
                      <a16:colId xmlns:a16="http://schemas.microsoft.com/office/drawing/2014/main" val="3930244988"/>
                    </a:ext>
                  </a:extLst>
                </a:gridCol>
                <a:gridCol w="959992">
                  <a:extLst>
                    <a:ext uri="{9D8B030D-6E8A-4147-A177-3AD203B41FA5}">
                      <a16:colId xmlns:a16="http://schemas.microsoft.com/office/drawing/2014/main" val="3788897559"/>
                    </a:ext>
                  </a:extLst>
                </a:gridCol>
                <a:gridCol w="959992">
                  <a:extLst>
                    <a:ext uri="{9D8B030D-6E8A-4147-A177-3AD203B41FA5}">
                      <a16:colId xmlns:a16="http://schemas.microsoft.com/office/drawing/2014/main" val="2935342432"/>
                    </a:ext>
                  </a:extLst>
                </a:gridCol>
              </a:tblGrid>
              <a:tr h="486378">
                <a:tc>
                  <a:txBody>
                    <a:bodyPr/>
                    <a:lstStyle/>
                    <a:p>
                      <a:r>
                        <a:rPr lang="fr-CA" sz="1200" dirty="0"/>
                        <a:t>2022-2023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TOT RDV HDN </a:t>
                      </a:r>
                      <a:endParaRPr lang="fr-CA" sz="120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TOT RDV Verdun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20728"/>
                  </a:ext>
                </a:extLst>
              </a:tr>
              <a:tr h="244842">
                <a:tc>
                  <a:txBody>
                    <a:bodyPr/>
                    <a:lstStyle/>
                    <a:p>
                      <a:r>
                        <a:rPr lang="fr-CA" sz="1200" dirty="0"/>
                        <a:t>P1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3037566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89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4292803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74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8248498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61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02571729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2535272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106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73</a:t>
                      </a:r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3228968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130</a:t>
                      </a:r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dirty="0" smtClean="0"/>
                        <a:t>95</a:t>
                      </a:r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2913041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934874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3093240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9468440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174313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92558276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P13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CA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394192"/>
                  </a:ext>
                </a:extLst>
              </a:tr>
              <a:tr h="238714">
                <a:tc>
                  <a:txBody>
                    <a:bodyPr/>
                    <a:lstStyle/>
                    <a:p>
                      <a:r>
                        <a:rPr lang="fr-CA" sz="1200" dirty="0"/>
                        <a:t>TOT</a:t>
                      </a:r>
                      <a:endParaRPr lang="fr-C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b="1" dirty="0" smtClean="0"/>
                        <a:t>626</a:t>
                      </a:r>
                      <a:endParaRPr lang="fr-CA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CA" sz="1200" b="1" dirty="0" smtClean="0"/>
                        <a:t>553</a:t>
                      </a:r>
                      <a:endParaRPr lang="fr-CA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789498"/>
                  </a:ext>
                </a:extLst>
              </a:tr>
            </a:tbl>
          </a:graphicData>
        </a:graphic>
      </p:graphicFrame>
      <p:sp>
        <p:nvSpPr>
          <p:cNvPr id="8" name="Espace réservé du contenu 4">
            <a:extLst>
              <a:ext uri="{FF2B5EF4-FFF2-40B4-BE49-F238E27FC236}">
                <a16:creationId xmlns:a16="http://schemas.microsoft.com/office/drawing/2014/main" id="{9CE39C5D-E74B-448F-9CFE-DD9253528108}"/>
              </a:ext>
            </a:extLst>
          </p:cNvPr>
          <p:cNvSpPr txBox="1">
            <a:spLocks/>
          </p:cNvSpPr>
          <p:nvPr/>
        </p:nvSpPr>
        <p:spPr>
          <a:xfrm>
            <a:off x="400703" y="988769"/>
            <a:ext cx="5041423" cy="209781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5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5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</a:pPr>
            <a:r>
              <a:rPr lang="fr-CA" sz="2400" dirty="0">
                <a:solidFill>
                  <a:srgbClr val="2D2926"/>
                </a:solidFill>
              </a:rPr>
              <a:t>Accès aux protocoles et aux documents de référencement des conditions </a:t>
            </a:r>
            <a:endParaRPr lang="fr-CA" sz="2400" dirty="0">
              <a:solidFill>
                <a:srgbClr val="2D2926"/>
              </a:solidFill>
              <a:cs typeface="Calibri"/>
            </a:endParaRPr>
          </a:p>
          <a:p>
            <a:pPr lvl="1">
              <a:buFont typeface="Arial"/>
            </a:pPr>
            <a:r>
              <a:rPr lang="fr-CA" sz="1400" dirty="0">
                <a:solidFill>
                  <a:srgbClr val="2D2926"/>
                </a:solidFill>
              </a:rPr>
              <a:t>Site internet du CIUSSS</a:t>
            </a:r>
            <a:r>
              <a:rPr lang="fr-CA" dirty="0">
                <a:solidFill>
                  <a:srgbClr val="2D2926"/>
                </a:solidFill>
              </a:rPr>
              <a:t> </a:t>
            </a:r>
            <a:r>
              <a:rPr lang="fr-CA" sz="1400" dirty="0">
                <a:solidFill>
                  <a:srgbClr val="2D292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(</a:t>
            </a:r>
            <a:r>
              <a:rPr lang="fr-CA" sz="1400" dirty="0">
                <a:solidFill>
                  <a:srgbClr val="2D2926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https://ccsmtlpro.ca/medecins-pharmaciens-et-professionnels/documentation-par-sujets/accueil-clinique/)</a:t>
            </a:r>
          </a:p>
          <a:p>
            <a:pPr lvl="1">
              <a:buFont typeface="Arial"/>
            </a:pPr>
            <a:r>
              <a:rPr lang="fr-CA" sz="1400" dirty="0">
                <a:cs typeface="Calibri"/>
              </a:rPr>
              <a:t>Section formulaire dans l'extranet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20249281-E782-4027-A427-C06931A9E18F}"/>
              </a:ext>
            </a:extLst>
          </p:cNvPr>
          <p:cNvSpPr>
            <a:spLocks noGrp="1"/>
          </p:cNvSpPr>
          <p:nvPr/>
        </p:nvSpPr>
        <p:spPr>
          <a:xfrm>
            <a:off x="400703" y="3070443"/>
            <a:ext cx="4944018" cy="15682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5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5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AEC7"/>
              </a:buClr>
            </a:pPr>
            <a:r>
              <a:rPr lang="fr-CA" sz="2400" u="sng" dirty="0">
                <a:solidFill>
                  <a:srgbClr val="2D2926"/>
                </a:solidFill>
              </a:rPr>
              <a:t>Moyenne</a:t>
            </a:r>
            <a:r>
              <a:rPr lang="fr-CA" sz="2400" dirty="0">
                <a:solidFill>
                  <a:srgbClr val="2D2926"/>
                </a:solidFill>
              </a:rPr>
              <a:t> du nombre de cas/période</a:t>
            </a:r>
            <a:endParaRPr lang="fr-CA" sz="2400" dirty="0">
              <a:solidFill>
                <a:srgbClr val="2D2926"/>
              </a:solidFill>
              <a:cs typeface="Calibri"/>
            </a:endParaRPr>
          </a:p>
          <a:p>
            <a:pPr lvl="1"/>
            <a:r>
              <a:rPr lang="fr-CA" sz="1400" dirty="0">
                <a:solidFill>
                  <a:srgbClr val="2D2926"/>
                </a:solidFill>
              </a:rPr>
              <a:t>HV: </a:t>
            </a:r>
            <a:r>
              <a:rPr lang="fr-CA" sz="1400" dirty="0" smtClean="0">
                <a:solidFill>
                  <a:schemeClr val="accent2"/>
                </a:solidFill>
              </a:rPr>
              <a:t>79</a:t>
            </a:r>
            <a:r>
              <a:rPr lang="fr-CA" sz="1400" dirty="0" smtClean="0">
                <a:solidFill>
                  <a:srgbClr val="2D2926"/>
                </a:solidFill>
              </a:rPr>
              <a:t>/période</a:t>
            </a:r>
            <a:endParaRPr lang="fr-CA" sz="1400" dirty="0">
              <a:solidFill>
                <a:srgbClr val="2D2926"/>
              </a:solidFill>
              <a:cs typeface="Calibri"/>
            </a:endParaRPr>
          </a:p>
          <a:p>
            <a:pPr lvl="1"/>
            <a:r>
              <a:rPr lang="fr-CA" sz="1400" dirty="0">
                <a:solidFill>
                  <a:srgbClr val="2D2926"/>
                </a:solidFill>
              </a:rPr>
              <a:t>HND</a:t>
            </a:r>
            <a:r>
              <a:rPr lang="fr-CA" sz="1400" dirty="0" smtClean="0">
                <a:solidFill>
                  <a:srgbClr val="2D2926"/>
                </a:solidFill>
              </a:rPr>
              <a:t>: </a:t>
            </a:r>
            <a:r>
              <a:rPr lang="fr-CA" sz="1400" dirty="0" smtClean="0">
                <a:solidFill>
                  <a:schemeClr val="accent2"/>
                </a:solidFill>
              </a:rPr>
              <a:t>89</a:t>
            </a:r>
            <a:r>
              <a:rPr lang="fr-CA" sz="1400" dirty="0" smtClean="0">
                <a:solidFill>
                  <a:srgbClr val="2D2926"/>
                </a:solidFill>
              </a:rPr>
              <a:t>/période</a:t>
            </a:r>
            <a:endParaRPr lang="fr-CA" sz="1400" dirty="0">
              <a:solidFill>
                <a:srgbClr val="2D2926"/>
              </a:solidFill>
              <a:cs typeface="Calibri"/>
            </a:endParaRPr>
          </a:p>
          <a:p>
            <a:pPr marL="457200" lvl="1" indent="0">
              <a:buNone/>
            </a:pPr>
            <a:endParaRPr lang="fr-CA" dirty="0">
              <a:solidFill>
                <a:srgbClr val="2D2926"/>
              </a:solidFill>
              <a:cs typeface="Calibri"/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0249281-E782-4027-A427-C06931A9E18F}"/>
              </a:ext>
            </a:extLst>
          </p:cNvPr>
          <p:cNvSpPr>
            <a:spLocks noGrp="1"/>
          </p:cNvSpPr>
          <p:nvPr/>
        </p:nvSpPr>
        <p:spPr>
          <a:xfrm>
            <a:off x="400703" y="4304394"/>
            <a:ext cx="4944018" cy="10587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75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buClr>
                <a:schemeClr val="accent4"/>
              </a:buClr>
              <a:buSzPct val="50000"/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ts val="0"/>
              </a:spcBef>
              <a:buClr>
                <a:schemeClr val="accent3"/>
              </a:buClr>
              <a:buSzPct val="5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AEC7"/>
              </a:buClr>
            </a:pPr>
            <a:r>
              <a:rPr lang="fr-CA" sz="2400" dirty="0">
                <a:solidFill>
                  <a:srgbClr val="2D2926"/>
                </a:solidFill>
              </a:rPr>
              <a:t>Nombre de RDV </a:t>
            </a:r>
            <a:r>
              <a:rPr lang="fr-CA" sz="2400" dirty="0" smtClean="0">
                <a:solidFill>
                  <a:srgbClr val="2D2926"/>
                </a:solidFill>
              </a:rPr>
              <a:t>à </a:t>
            </a:r>
            <a:r>
              <a:rPr lang="fr-CA" sz="2400" dirty="0">
                <a:solidFill>
                  <a:srgbClr val="2D2926"/>
                </a:solidFill>
              </a:rPr>
              <a:t>HND et </a:t>
            </a:r>
            <a:r>
              <a:rPr lang="fr-CA" sz="2400" dirty="0" smtClean="0">
                <a:solidFill>
                  <a:srgbClr val="2D2926"/>
                </a:solidFill>
              </a:rPr>
              <a:t>HV sensiblement identique</a:t>
            </a:r>
            <a:endParaRPr lang="fr-CA" sz="2400" dirty="0">
              <a:solidFill>
                <a:srgbClr val="2D2926"/>
              </a:solidFill>
              <a:cs typeface="Calibri"/>
            </a:endParaRPr>
          </a:p>
          <a:p>
            <a:pPr marL="457200" lvl="1" indent="0">
              <a:buNone/>
            </a:pPr>
            <a:endParaRPr lang="fr-CA" dirty="0">
              <a:solidFill>
                <a:srgbClr val="2D2926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315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ETAT DES LIEUX DES CONDITIONS CLINIQUES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b="0"/>
              <a:t>Déjà offertes et à venir, selon les sites</a:t>
            </a:r>
          </a:p>
        </p:txBody>
      </p:sp>
    </p:spTree>
    <p:extLst>
      <p:ext uri="{BB962C8B-B14F-4D97-AF65-F5344CB8AC3E}">
        <p14:creationId xmlns:p14="http://schemas.microsoft.com/office/powerpoint/2010/main" val="145116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>
            <a:extLst>
              <a:ext uri="{FF2B5EF4-FFF2-40B4-BE49-F238E27FC236}">
                <a16:creationId xmlns:a16="http://schemas.microsoft.com/office/drawing/2014/main" id="{F11F5FD0-1FF6-4E62-9D9E-6DFC0B1B9EBB}"/>
              </a:ext>
            </a:extLst>
          </p:cNvPr>
          <p:cNvSpPr txBox="1">
            <a:spLocks/>
          </p:cNvSpPr>
          <p:nvPr/>
        </p:nvSpPr>
        <p:spPr>
          <a:xfrm>
            <a:off x="611560" y="274638"/>
            <a:ext cx="8262664" cy="706437"/>
          </a:xfrm>
          <a:prstGeom prst="rect">
            <a:avLst/>
          </a:prstGeom>
        </p:spPr>
        <p:txBody>
          <a:bodyPr lIns="91440" tIns="45720" rIns="91440" bIns="45720" anchor="t">
            <a:normAutofit fontScale="9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dirty="0"/>
              <a:t>État des lieux des conditions cliniques ( HND et HV)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E9DED8CD-3BAA-4B2E-B521-100E881CFB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143115"/>
              </p:ext>
            </p:extLst>
          </p:nvPr>
        </p:nvGraphicFramePr>
        <p:xfrm>
          <a:off x="393806" y="816428"/>
          <a:ext cx="8216289" cy="5075522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870832">
                  <a:extLst>
                    <a:ext uri="{9D8B030D-6E8A-4147-A177-3AD203B41FA5}">
                      <a16:colId xmlns:a16="http://schemas.microsoft.com/office/drawing/2014/main" val="1518941657"/>
                    </a:ext>
                  </a:extLst>
                </a:gridCol>
                <a:gridCol w="2170737">
                  <a:extLst>
                    <a:ext uri="{9D8B030D-6E8A-4147-A177-3AD203B41FA5}">
                      <a16:colId xmlns:a16="http://schemas.microsoft.com/office/drawing/2014/main" val="903299434"/>
                    </a:ext>
                  </a:extLst>
                </a:gridCol>
                <a:gridCol w="2174720">
                  <a:extLst>
                    <a:ext uri="{9D8B030D-6E8A-4147-A177-3AD203B41FA5}">
                      <a16:colId xmlns:a16="http://schemas.microsoft.com/office/drawing/2014/main" val="219923396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fr-CA" sz="1600" dirty="0"/>
                        <a:t>Conditions cliniques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HND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600" dirty="0"/>
                        <a:t>HV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7365386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dirty="0"/>
                        <a:t>Fibrillation auriculaire*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 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En place</a:t>
                      </a:r>
                      <a:endParaRPr lang="fr-FR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587201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dirty="0"/>
                        <a:t>Suspicion de thrombophlébite profonde*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En place</a:t>
                      </a:r>
                      <a:endParaRPr lang="fr-FR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En place</a:t>
                      </a:r>
                      <a:endParaRPr lang="fr-FR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429689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dirty="0"/>
                        <a:t>Suspicion de diverticulite*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 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5907317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dirty="0"/>
                        <a:t>Suspicion d'accident ischémique transitoire*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 place depuis </a:t>
                      </a:r>
                      <a:r>
                        <a:rPr lang="fr-CA" sz="1200" b="1" dirty="0"/>
                        <a:t>sept. 2021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7979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Saignement premier trimestre*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/>
                        <a:t>En place depuis </a:t>
                      </a:r>
                      <a:r>
                        <a:rPr lang="fr-CA" sz="1200" b="1" i="0" u="none" strike="noStrike" noProof="0" dirty="0"/>
                        <a:t>Janv. 2022</a:t>
                      </a:r>
                      <a:endParaRPr lang="fr-FR" b="1" u="non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376606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Suspicion de colique néphrétique*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A venir </a:t>
                      </a:r>
                      <a:r>
                        <a:rPr lang="fr-CA" sz="1200" b="0" i="0" u="none" strike="noStrike" noProof="0" dirty="0" smtClean="0">
                          <a:latin typeface="Calibri"/>
                        </a:rPr>
                        <a:t>NOVEMBRE</a:t>
                      </a:r>
                      <a:r>
                        <a:rPr lang="fr-CA" sz="1200" b="0" i="0" u="none" strike="noStrike" baseline="0" noProof="0" dirty="0" smtClean="0">
                          <a:latin typeface="Calibri"/>
                        </a:rPr>
                        <a:t> 2022</a:t>
                      </a:r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92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 venir NOVEMBRE 2022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292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123615"/>
                  </a:ext>
                </a:extLst>
              </a:tr>
              <a:tr h="32371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Hématurie macroscopique*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 smtClean="0">
                          <a:latin typeface="+mn-lt"/>
                        </a:rPr>
                        <a:t>A venir NOVEMBRE</a:t>
                      </a:r>
                      <a:r>
                        <a:rPr lang="fr-CA" sz="1200" b="0" i="0" u="none" strike="noStrike" baseline="0" noProof="0" dirty="0" smtClean="0">
                          <a:latin typeface="+mn-lt"/>
                        </a:rPr>
                        <a:t> 2022</a:t>
                      </a:r>
                      <a:endParaRPr lang="fr-FR" sz="12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C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92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A venir NOVEMBRE 2022</a:t>
                      </a:r>
                      <a:endParaRPr kumimoji="0" lang="fr-F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292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157382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dirty="0"/>
                        <a:t>Suspicion de colique biliaire*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 place depuis </a:t>
                      </a:r>
                      <a:r>
                        <a:rPr lang="fr-CA" sz="1200" b="1" dirty="0"/>
                        <a:t>déc. 2021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fr-CA" sz="1200" b="0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 place depuis </a:t>
                      </a:r>
                      <a:r>
                        <a:rPr lang="fr-CA" sz="1200" b="1" i="0" u="none" strike="noStrike" kern="1200" noProof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Janv. 2022</a:t>
                      </a:r>
                      <a:endParaRPr lang="fr-FR" sz="12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232192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Cellulite*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A venir mars 2023</a:t>
                      </a:r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+mn-lt"/>
                        </a:rPr>
                        <a:t>A venir mars 2023</a:t>
                      </a:r>
                      <a:endParaRPr lang="fr-FR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226803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Suspicion </a:t>
                      </a:r>
                      <a:r>
                        <a:rPr lang="fr-CA" sz="1200" dirty="0" smtClean="0"/>
                        <a:t>Angine</a:t>
                      </a:r>
                      <a:r>
                        <a:rPr lang="fr-CA" sz="1200" baseline="0" dirty="0" smtClean="0"/>
                        <a:t> d’effort</a:t>
                      </a:r>
                      <a:r>
                        <a:rPr lang="fr-CA" sz="1200" dirty="0" smtClean="0"/>
                        <a:t>*</a:t>
                      </a:r>
                      <a:endParaRPr lang="fr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+mn-lt"/>
                        </a:rPr>
                        <a:t>A venir </a:t>
                      </a:r>
                      <a:r>
                        <a:rPr lang="fr-CA" sz="1200" b="0" i="0" u="none" strike="noStrike" noProof="0" dirty="0" smtClean="0">
                          <a:latin typeface="+mn-lt"/>
                        </a:rPr>
                        <a:t>janv. </a:t>
                      </a:r>
                      <a:r>
                        <a:rPr lang="fr-CA" sz="1200" b="0" i="0" u="none" strike="noStrike" noProof="0" dirty="0">
                          <a:latin typeface="+mn-lt"/>
                        </a:rPr>
                        <a:t>2023</a:t>
                      </a:r>
                      <a:endParaRPr lang="fr-FR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+mn-lt"/>
                        </a:rPr>
                        <a:t>A venir </a:t>
                      </a:r>
                      <a:r>
                        <a:rPr lang="fr-CA" sz="1200" b="0" i="0" u="none" strike="noStrike" noProof="0" dirty="0" smtClean="0">
                          <a:latin typeface="+mn-lt"/>
                        </a:rPr>
                        <a:t>janv. </a:t>
                      </a:r>
                      <a:r>
                        <a:rPr lang="fr-CA" sz="1200" b="0" i="0" u="none" strike="noStrike" noProof="0" dirty="0">
                          <a:latin typeface="+mn-lt"/>
                        </a:rPr>
                        <a:t>2023</a:t>
                      </a:r>
                      <a:endParaRPr lang="fr-FR" sz="12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548579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i="1" dirty="0"/>
                        <a:t>Hémoptysie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A venir (non prioritaire)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964038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r>
                        <a:rPr lang="fr-CA" sz="1200" i="1" dirty="0"/>
                        <a:t>Nodule pulmonaire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923096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i="1" dirty="0"/>
                        <a:t>Anémie </a:t>
                      </a:r>
                      <a:r>
                        <a:rPr lang="fr-CA" sz="1200" i="1" dirty="0" err="1"/>
                        <a:t>férriprive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A venir (non prioritaire)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99901"/>
                  </a:ext>
                </a:extLst>
              </a:tr>
              <a:tr h="28815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i="1" dirty="0"/>
                        <a:t>Rectorragie significative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latin typeface="Calibri"/>
                        </a:rPr>
                        <a:t>A venir (non prioritaire)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/>
                        <a:t>En place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859066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fr-CA" sz="1200" dirty="0" smtClean="0">
                          <a:solidFill>
                            <a:schemeClr val="bg1"/>
                          </a:solidFill>
                        </a:rPr>
                        <a:t>/10</a:t>
                      </a:r>
                      <a:r>
                        <a:rPr lang="fr-CA" sz="1200" dirty="0">
                          <a:solidFill>
                            <a:schemeClr val="bg1"/>
                          </a:solidFill>
                        </a:rPr>
                        <a:t> Conditions obligatoires</a:t>
                      </a:r>
                    </a:p>
                    <a:p>
                      <a:pPr lvl="0">
                        <a:buNone/>
                      </a:pPr>
                      <a:r>
                        <a:rPr lang="fr-CA" sz="1200" b="0" i="0" u="none" strike="noStrike" noProof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2/10 restent à mettre en place</a:t>
                      </a:r>
                      <a:endParaRPr lang="en-US" sz="1200" b="0" i="0" u="none" strike="noStrike" noProof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lvl="0">
                        <a:buNone/>
                      </a:pPr>
                      <a:r>
                        <a:rPr lang="fr-CA" sz="1200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fr-CA" sz="1200" b="1" dirty="0">
                          <a:solidFill>
                            <a:schemeClr val="bg1"/>
                          </a:solidFill>
                        </a:rPr>
                        <a:t> conditions en place 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fr-CA" sz="1200" dirty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fr-CA" sz="1200" dirty="0" smtClean="0">
                          <a:solidFill>
                            <a:schemeClr val="bg1"/>
                          </a:solidFill>
                        </a:rPr>
                        <a:t>/10 </a:t>
                      </a:r>
                      <a:r>
                        <a:rPr lang="fr-CA" sz="1200" dirty="0">
                          <a:solidFill>
                            <a:schemeClr val="bg1"/>
                          </a:solidFill>
                        </a:rPr>
                        <a:t>conditions obligatoires</a:t>
                      </a:r>
                    </a:p>
                    <a:p>
                      <a:pPr lvl="0">
                        <a:buNone/>
                      </a:pPr>
                      <a:r>
                        <a:rPr lang="fr-CA" sz="12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2</a:t>
                      </a:r>
                      <a:r>
                        <a:rPr lang="fr-CA" sz="1200" b="0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/10</a:t>
                      </a:r>
                      <a:r>
                        <a:rPr lang="fr-CA" sz="1200" b="0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 restent à mettre en place</a:t>
                      </a:r>
                      <a:endParaRPr lang="en-US" sz="1200" b="0" i="0" u="none" strike="noStrike" noProof="0" dirty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fr-CA" sz="1200" b="1" i="0" u="none" strike="noStrike" noProof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12</a:t>
                      </a:r>
                      <a:r>
                        <a:rPr lang="fr-CA" sz="1200" b="1" i="0" u="none" strike="noStrike" noProof="0" dirty="0">
                          <a:solidFill>
                            <a:schemeClr val="bg1"/>
                          </a:solidFill>
                          <a:latin typeface="Calibri"/>
                        </a:rPr>
                        <a:t> conditions en place </a:t>
                      </a:r>
                      <a:endParaRPr lang="fr-CA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75801"/>
                  </a:ext>
                </a:extLst>
              </a:tr>
            </a:tbl>
          </a:graphicData>
        </a:graphic>
      </p:graphicFrame>
      <p:sp>
        <p:nvSpPr>
          <p:cNvPr id="2" name="Accolades 1">
            <a:extLst>
              <a:ext uri="{FF2B5EF4-FFF2-40B4-BE49-F238E27FC236}">
                <a16:creationId xmlns:a16="http://schemas.microsoft.com/office/drawing/2014/main" id="{E8670606-AB5F-4A37-AF82-31EA94C1D433}"/>
              </a:ext>
            </a:extLst>
          </p:cNvPr>
          <p:cNvSpPr/>
          <p:nvPr/>
        </p:nvSpPr>
        <p:spPr>
          <a:xfrm>
            <a:off x="60588" y="1185263"/>
            <a:ext cx="8875056" cy="2871905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032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1861" y="274638"/>
            <a:ext cx="7349445" cy="706437"/>
          </a:xfrm>
        </p:spPr>
        <p:txBody>
          <a:bodyPr>
            <a:normAutofit/>
          </a:bodyPr>
          <a:lstStyle/>
          <a:p>
            <a:r>
              <a:rPr lang="fr-CA" sz="2900" dirty="0"/>
              <a:t>Phases de déploiement</a:t>
            </a: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134253"/>
              </p:ext>
            </p:extLst>
          </p:nvPr>
        </p:nvGraphicFramePr>
        <p:xfrm>
          <a:off x="601861" y="1125538"/>
          <a:ext cx="8155277" cy="2471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6869F198-E754-4895-A879-9C43D3E6F2F3}"/>
              </a:ext>
            </a:extLst>
          </p:cNvPr>
          <p:cNvSpPr/>
          <p:nvPr/>
        </p:nvSpPr>
        <p:spPr>
          <a:xfrm>
            <a:off x="6154642" y="1465228"/>
            <a:ext cx="336177" cy="3371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7798D381-FCE8-4865-8DA2-867BCC37D457}"/>
              </a:ext>
            </a:extLst>
          </p:cNvPr>
          <p:cNvSpPr txBox="1"/>
          <p:nvPr/>
        </p:nvSpPr>
        <p:spPr>
          <a:xfrm>
            <a:off x="3598150" y="880453"/>
            <a:ext cx="289266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1600" dirty="0">
                <a:cs typeface="Calibri"/>
              </a:rPr>
              <a:t>Le md peut envoyer les patients vers l'accueil clinique</a:t>
            </a: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24567797"/>
              </p:ext>
            </p:extLst>
          </p:nvPr>
        </p:nvGraphicFramePr>
        <p:xfrm>
          <a:off x="599354" y="3596754"/>
          <a:ext cx="8158094" cy="2337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64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eB power Point[66]">
  <a:themeElements>
    <a:clrScheme name="couleurs CIUSSS Centre-Sud">
      <a:dk1>
        <a:srgbClr val="2D2926"/>
      </a:dk1>
      <a:lt1>
        <a:sysClr val="window" lastClr="FFFFFF"/>
      </a:lt1>
      <a:dk2>
        <a:srgbClr val="919D9D"/>
      </a:dk2>
      <a:lt2>
        <a:srgbClr val="FFFFFF"/>
      </a:lt2>
      <a:accent1>
        <a:srgbClr val="FF5C39"/>
      </a:accent1>
      <a:accent2>
        <a:srgbClr val="F8951D"/>
      </a:accent2>
      <a:accent3>
        <a:srgbClr val="FFBF3F"/>
      </a:accent3>
      <a:accent4>
        <a:srgbClr val="00AEC7"/>
      </a:accent4>
      <a:accent5>
        <a:srgbClr val="6BBBAE"/>
      </a:accent5>
      <a:accent6>
        <a:srgbClr val="6CC24A"/>
      </a:accent6>
      <a:hlink>
        <a:srgbClr val="003399"/>
      </a:hlink>
      <a:folHlink>
        <a:srgbClr val="3B3B3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eleB [Lecture seule]" id="{792008BD-2DF4-4EE3-BB25-6D16ED0ED1C4}" vid="{7D50E20E-40EA-4E24-8241-BFE2508E133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6E122F328B4CA9563D6E228EFFDD" ma:contentTypeVersion="2" ma:contentTypeDescription="Crée un document." ma:contentTypeScope="" ma:versionID="134ed61e66124c6beef23d826d5e051d">
  <xsd:schema xmlns:xsd="http://www.w3.org/2001/XMLSchema" xmlns:xs="http://www.w3.org/2001/XMLSchema" xmlns:p="http://schemas.microsoft.com/office/2006/metadata/properties" xmlns:ns2="ad1a8b99-884b-4cf4-b629-d1cd6d33dcdb" targetNamespace="http://schemas.microsoft.com/office/2006/metadata/properties" ma:root="true" ma:fieldsID="0fe5908e77417f56767ea185aa93929b" ns2:_="">
    <xsd:import namespace="ad1a8b99-884b-4cf4-b629-d1cd6d33dc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a8b99-884b-4cf4-b629-d1cd6d33dc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B13E25-4AEC-4E58-AD61-1074F54DDB18}">
  <ds:schemaRefs>
    <ds:schemaRef ds:uri="ad1a8b99-884b-4cf4-b629-d1cd6d33dcd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C46CA8C-015A-43A7-81F2-CF79E9C18C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3C30A5-DA97-46DF-95FF-97793450A1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a8b99-884b-4cf4-b629-d1cd6d33dc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9549</TotalTime>
  <Words>1445</Words>
  <Application>Microsoft Office PowerPoint</Application>
  <PresentationFormat>Affichage à l'écran (4:3)</PresentationFormat>
  <Paragraphs>221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ModeleB power Point[66]</vt:lpstr>
      <vt:lpstr>L’ ACCUEIL CLINIQUE</vt:lpstr>
      <vt:lpstr>LE Fonctionnement de l’accueil clinique</vt:lpstr>
      <vt:lpstr>Objectifs des accueils cliniques</vt:lpstr>
      <vt:lpstr>Rappel sur les critères généraux d’admissibilité</vt:lpstr>
      <vt:lpstr>Présentation PowerPoint</vt:lpstr>
      <vt:lpstr>Référencement et Statistiques</vt:lpstr>
      <vt:lpstr>ETAT DES LIEUX DES CONDITIONS CLINIQUES</vt:lpstr>
      <vt:lpstr>Présentation PowerPoint</vt:lpstr>
      <vt:lpstr>Phases de déploiement</vt:lpstr>
      <vt:lpstr>Présentation  des 2 nouvelles conditions</vt:lpstr>
      <vt:lpstr>Présentation PowerPoint</vt:lpstr>
      <vt:lpstr>Présentation PowerPoint</vt:lpstr>
      <vt:lpstr>Coordonnées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HP</dc:creator>
  <cp:lastModifiedBy>Bamby.Faye</cp:lastModifiedBy>
  <cp:revision>433</cp:revision>
  <dcterms:created xsi:type="dcterms:W3CDTF">2017-04-30T17:53:07Z</dcterms:created>
  <dcterms:modified xsi:type="dcterms:W3CDTF">2022-11-16T21:02:47Z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CWorkbookID">
    <vt:lpwstr>171e0f51-352f-4321-9a66-bb95f21952a1</vt:lpwstr>
  </property>
  <property fmtid="{D5CDD505-2E9C-101B-9397-08002B2CF9AE}" pid="3" name="ContentTypeId">
    <vt:lpwstr>0x010100A03A6E122F328B4CA9563D6E228EFFDD</vt:lpwstr>
  </property>
  <property fmtid="{D5CDD505-2E9C-101B-9397-08002B2CF9AE}" pid="4" name="MSIP_Label_6a7d8d5d-78e2-4a62-9fcd-016eb5e4c57c_Enabled">
    <vt:lpwstr>true</vt:lpwstr>
  </property>
  <property fmtid="{D5CDD505-2E9C-101B-9397-08002B2CF9AE}" pid="5" name="MSIP_Label_6a7d8d5d-78e2-4a62-9fcd-016eb5e4c57c_SetDate">
    <vt:lpwstr>2022-09-09T19:33:28Z</vt:lpwstr>
  </property>
  <property fmtid="{D5CDD505-2E9C-101B-9397-08002B2CF9AE}" pid="6" name="MSIP_Label_6a7d8d5d-78e2-4a62-9fcd-016eb5e4c57c_Method">
    <vt:lpwstr>Standard</vt:lpwstr>
  </property>
  <property fmtid="{D5CDD505-2E9C-101B-9397-08002B2CF9AE}" pid="7" name="MSIP_Label_6a7d8d5d-78e2-4a62-9fcd-016eb5e4c57c_Name">
    <vt:lpwstr>Général</vt:lpwstr>
  </property>
  <property fmtid="{D5CDD505-2E9C-101B-9397-08002B2CF9AE}" pid="8" name="MSIP_Label_6a7d8d5d-78e2-4a62-9fcd-016eb5e4c57c_SiteId">
    <vt:lpwstr>06e1fe28-5f8b-4075-bf6c-ae24be1a7992</vt:lpwstr>
  </property>
  <property fmtid="{D5CDD505-2E9C-101B-9397-08002B2CF9AE}" pid="9" name="MSIP_Label_6a7d8d5d-78e2-4a62-9fcd-016eb5e4c57c_ActionId">
    <vt:lpwstr>f5db3d01-4eff-43bf-b904-06c788c460d7</vt:lpwstr>
  </property>
  <property fmtid="{D5CDD505-2E9C-101B-9397-08002B2CF9AE}" pid="10" name="MSIP_Label_6a7d8d5d-78e2-4a62-9fcd-016eb5e4c57c_ContentBits">
    <vt:lpwstr>0</vt:lpwstr>
  </property>
</Properties>
</file>